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4"/>
  </p:notesMasterIdLst>
  <p:handoutMasterIdLst>
    <p:handoutMasterId r:id="rId285"/>
  </p:handoutMasterIdLst>
  <p:sldIdLst>
    <p:sldId id="256" r:id="rId2"/>
    <p:sldId id="502" r:id="rId3"/>
    <p:sldId id="503" r:id="rId4"/>
    <p:sldId id="504" r:id="rId5"/>
    <p:sldId id="505" r:id="rId6"/>
    <p:sldId id="540" r:id="rId7"/>
    <p:sldId id="507" r:id="rId8"/>
    <p:sldId id="508" r:id="rId9"/>
    <p:sldId id="509" r:id="rId10"/>
    <p:sldId id="510" r:id="rId11"/>
    <p:sldId id="538" r:id="rId12"/>
    <p:sldId id="539" r:id="rId13"/>
    <p:sldId id="541" r:id="rId14"/>
    <p:sldId id="554" r:id="rId15"/>
    <p:sldId id="542" r:id="rId16"/>
    <p:sldId id="543" r:id="rId17"/>
    <p:sldId id="544" r:id="rId18"/>
    <p:sldId id="545" r:id="rId19"/>
    <p:sldId id="546" r:id="rId20"/>
    <p:sldId id="547" r:id="rId21"/>
    <p:sldId id="548" r:id="rId22"/>
    <p:sldId id="549" r:id="rId23"/>
    <p:sldId id="550" r:id="rId24"/>
    <p:sldId id="551" r:id="rId25"/>
    <p:sldId id="552" r:id="rId26"/>
    <p:sldId id="553" r:id="rId27"/>
    <p:sldId id="555" r:id="rId28"/>
    <p:sldId id="556" r:id="rId29"/>
    <p:sldId id="566" r:id="rId30"/>
    <p:sldId id="557" r:id="rId31"/>
    <p:sldId id="558" r:id="rId32"/>
    <p:sldId id="559" r:id="rId33"/>
    <p:sldId id="560" r:id="rId34"/>
    <p:sldId id="561" r:id="rId35"/>
    <p:sldId id="562" r:id="rId36"/>
    <p:sldId id="563" r:id="rId37"/>
    <p:sldId id="564" r:id="rId38"/>
    <p:sldId id="565" r:id="rId39"/>
    <p:sldId id="567" r:id="rId40"/>
    <p:sldId id="582" r:id="rId41"/>
    <p:sldId id="583" r:id="rId42"/>
    <p:sldId id="584" r:id="rId43"/>
    <p:sldId id="585" r:id="rId44"/>
    <p:sldId id="536" r:id="rId45"/>
    <p:sldId id="537" r:id="rId46"/>
    <p:sldId id="578" r:id="rId47"/>
    <p:sldId id="586" r:id="rId48"/>
    <p:sldId id="587" r:id="rId49"/>
    <p:sldId id="588" r:id="rId50"/>
    <p:sldId id="580" r:id="rId51"/>
    <p:sldId id="589" r:id="rId52"/>
    <p:sldId id="590" r:id="rId53"/>
    <p:sldId id="591" r:id="rId54"/>
    <p:sldId id="592" r:id="rId55"/>
    <p:sldId id="593" r:id="rId56"/>
    <p:sldId id="579" r:id="rId57"/>
    <p:sldId id="574" r:id="rId58"/>
    <p:sldId id="594" r:id="rId59"/>
    <p:sldId id="576" r:id="rId60"/>
    <p:sldId id="577" r:id="rId61"/>
    <p:sldId id="595" r:id="rId62"/>
    <p:sldId id="596" r:id="rId63"/>
    <p:sldId id="597" r:id="rId64"/>
    <p:sldId id="598" r:id="rId65"/>
    <p:sldId id="599" r:id="rId66"/>
    <p:sldId id="600" r:id="rId67"/>
    <p:sldId id="601" r:id="rId68"/>
    <p:sldId id="602" r:id="rId69"/>
    <p:sldId id="603" r:id="rId70"/>
    <p:sldId id="604" r:id="rId71"/>
    <p:sldId id="568" r:id="rId72"/>
    <p:sldId id="569" r:id="rId73"/>
    <p:sldId id="570" r:id="rId74"/>
    <p:sldId id="571" r:id="rId75"/>
    <p:sldId id="572" r:id="rId76"/>
    <p:sldId id="573" r:id="rId77"/>
    <p:sldId id="605" r:id="rId78"/>
    <p:sldId id="606" r:id="rId79"/>
    <p:sldId id="607" r:id="rId80"/>
    <p:sldId id="608" r:id="rId81"/>
    <p:sldId id="609" r:id="rId82"/>
    <p:sldId id="610" r:id="rId83"/>
    <p:sldId id="611" r:id="rId84"/>
    <p:sldId id="612" r:id="rId85"/>
    <p:sldId id="506" r:id="rId86"/>
    <p:sldId id="613" r:id="rId87"/>
    <p:sldId id="614" r:id="rId88"/>
    <p:sldId id="615" r:id="rId89"/>
    <p:sldId id="616" r:id="rId90"/>
    <p:sldId id="617" r:id="rId91"/>
    <p:sldId id="618" r:id="rId92"/>
    <p:sldId id="619" r:id="rId93"/>
    <p:sldId id="620" r:id="rId94"/>
    <p:sldId id="621" r:id="rId95"/>
    <p:sldId id="622" r:id="rId96"/>
    <p:sldId id="623" r:id="rId97"/>
    <p:sldId id="624" r:id="rId98"/>
    <p:sldId id="625" r:id="rId99"/>
    <p:sldId id="626" r:id="rId100"/>
    <p:sldId id="627" r:id="rId101"/>
    <p:sldId id="628" r:id="rId102"/>
    <p:sldId id="629" r:id="rId103"/>
    <p:sldId id="630" r:id="rId104"/>
    <p:sldId id="631" r:id="rId105"/>
    <p:sldId id="632" r:id="rId106"/>
    <p:sldId id="633" r:id="rId107"/>
    <p:sldId id="634" r:id="rId108"/>
    <p:sldId id="635" r:id="rId109"/>
    <p:sldId id="636" r:id="rId110"/>
    <p:sldId id="637" r:id="rId111"/>
    <p:sldId id="638" r:id="rId112"/>
    <p:sldId id="639" r:id="rId113"/>
    <p:sldId id="575" r:id="rId114"/>
    <p:sldId id="640" r:id="rId115"/>
    <p:sldId id="641" r:id="rId116"/>
    <p:sldId id="642" r:id="rId117"/>
    <p:sldId id="643" r:id="rId118"/>
    <p:sldId id="644" r:id="rId119"/>
    <p:sldId id="581" r:id="rId120"/>
    <p:sldId id="645" r:id="rId121"/>
    <p:sldId id="646" r:id="rId122"/>
    <p:sldId id="647" r:id="rId123"/>
    <p:sldId id="648" r:id="rId124"/>
    <p:sldId id="649" r:id="rId125"/>
    <p:sldId id="650" r:id="rId126"/>
    <p:sldId id="651" r:id="rId127"/>
    <p:sldId id="652" r:id="rId128"/>
    <p:sldId id="653" r:id="rId129"/>
    <p:sldId id="654" r:id="rId130"/>
    <p:sldId id="655" r:id="rId131"/>
    <p:sldId id="656" r:id="rId132"/>
    <p:sldId id="657" r:id="rId133"/>
    <p:sldId id="658" r:id="rId134"/>
    <p:sldId id="659" r:id="rId135"/>
    <p:sldId id="660" r:id="rId136"/>
    <p:sldId id="661" r:id="rId137"/>
    <p:sldId id="662" r:id="rId138"/>
    <p:sldId id="663" r:id="rId139"/>
    <p:sldId id="664" r:id="rId140"/>
    <p:sldId id="665" r:id="rId141"/>
    <p:sldId id="666" r:id="rId142"/>
    <p:sldId id="667" r:id="rId143"/>
    <p:sldId id="668" r:id="rId144"/>
    <p:sldId id="669" r:id="rId145"/>
    <p:sldId id="670" r:id="rId146"/>
    <p:sldId id="671" r:id="rId147"/>
    <p:sldId id="672" r:id="rId148"/>
    <p:sldId id="673" r:id="rId149"/>
    <p:sldId id="674" r:id="rId150"/>
    <p:sldId id="675" r:id="rId151"/>
    <p:sldId id="676" r:id="rId152"/>
    <p:sldId id="677" r:id="rId153"/>
    <p:sldId id="678" r:id="rId154"/>
    <p:sldId id="679" r:id="rId155"/>
    <p:sldId id="680" r:id="rId156"/>
    <p:sldId id="681" r:id="rId157"/>
    <p:sldId id="682" r:id="rId158"/>
    <p:sldId id="683" r:id="rId159"/>
    <p:sldId id="684" r:id="rId160"/>
    <p:sldId id="685" r:id="rId161"/>
    <p:sldId id="686" r:id="rId162"/>
    <p:sldId id="687" r:id="rId163"/>
    <p:sldId id="688" r:id="rId164"/>
    <p:sldId id="689" r:id="rId165"/>
    <p:sldId id="690" r:id="rId166"/>
    <p:sldId id="691" r:id="rId167"/>
    <p:sldId id="692" r:id="rId168"/>
    <p:sldId id="693" r:id="rId169"/>
    <p:sldId id="694" r:id="rId170"/>
    <p:sldId id="695" r:id="rId171"/>
    <p:sldId id="696" r:id="rId172"/>
    <p:sldId id="697" r:id="rId173"/>
    <p:sldId id="698" r:id="rId174"/>
    <p:sldId id="699" r:id="rId175"/>
    <p:sldId id="700" r:id="rId176"/>
    <p:sldId id="701" r:id="rId177"/>
    <p:sldId id="702" r:id="rId178"/>
    <p:sldId id="703" r:id="rId179"/>
    <p:sldId id="704" r:id="rId180"/>
    <p:sldId id="705" r:id="rId181"/>
    <p:sldId id="706" r:id="rId182"/>
    <p:sldId id="707" r:id="rId183"/>
    <p:sldId id="708" r:id="rId184"/>
    <p:sldId id="709" r:id="rId185"/>
    <p:sldId id="710" r:id="rId186"/>
    <p:sldId id="711" r:id="rId187"/>
    <p:sldId id="712" r:id="rId188"/>
    <p:sldId id="713" r:id="rId189"/>
    <p:sldId id="714" r:id="rId190"/>
    <p:sldId id="715" r:id="rId191"/>
    <p:sldId id="716" r:id="rId192"/>
    <p:sldId id="717" r:id="rId193"/>
    <p:sldId id="718" r:id="rId194"/>
    <p:sldId id="719" r:id="rId195"/>
    <p:sldId id="720" r:id="rId196"/>
    <p:sldId id="721" r:id="rId197"/>
    <p:sldId id="722" r:id="rId198"/>
    <p:sldId id="723" r:id="rId199"/>
    <p:sldId id="724" r:id="rId200"/>
    <p:sldId id="725" r:id="rId201"/>
    <p:sldId id="726" r:id="rId202"/>
    <p:sldId id="727" r:id="rId203"/>
    <p:sldId id="728" r:id="rId204"/>
    <p:sldId id="729" r:id="rId205"/>
    <p:sldId id="730" r:id="rId206"/>
    <p:sldId id="731" r:id="rId207"/>
    <p:sldId id="732" r:id="rId208"/>
    <p:sldId id="733" r:id="rId209"/>
    <p:sldId id="734" r:id="rId210"/>
    <p:sldId id="735" r:id="rId211"/>
    <p:sldId id="736" r:id="rId212"/>
    <p:sldId id="737" r:id="rId213"/>
    <p:sldId id="738" r:id="rId214"/>
    <p:sldId id="739" r:id="rId215"/>
    <p:sldId id="740" r:id="rId216"/>
    <p:sldId id="741" r:id="rId217"/>
    <p:sldId id="742" r:id="rId218"/>
    <p:sldId id="743" r:id="rId219"/>
    <p:sldId id="744" r:id="rId220"/>
    <p:sldId id="745" r:id="rId221"/>
    <p:sldId id="746" r:id="rId222"/>
    <p:sldId id="747" r:id="rId223"/>
    <p:sldId id="748" r:id="rId224"/>
    <p:sldId id="749" r:id="rId225"/>
    <p:sldId id="750" r:id="rId226"/>
    <p:sldId id="751" r:id="rId227"/>
    <p:sldId id="752" r:id="rId228"/>
    <p:sldId id="753" r:id="rId229"/>
    <p:sldId id="754" r:id="rId230"/>
    <p:sldId id="755" r:id="rId231"/>
    <p:sldId id="756" r:id="rId232"/>
    <p:sldId id="757" r:id="rId233"/>
    <p:sldId id="758" r:id="rId234"/>
    <p:sldId id="759" r:id="rId235"/>
    <p:sldId id="760" r:id="rId236"/>
    <p:sldId id="761" r:id="rId237"/>
    <p:sldId id="762" r:id="rId238"/>
    <p:sldId id="763" r:id="rId239"/>
    <p:sldId id="764" r:id="rId240"/>
    <p:sldId id="765" r:id="rId241"/>
    <p:sldId id="766" r:id="rId242"/>
    <p:sldId id="767" r:id="rId243"/>
    <p:sldId id="768" r:id="rId244"/>
    <p:sldId id="769" r:id="rId245"/>
    <p:sldId id="770" r:id="rId246"/>
    <p:sldId id="771" r:id="rId247"/>
    <p:sldId id="772" r:id="rId248"/>
    <p:sldId id="773" r:id="rId249"/>
    <p:sldId id="774" r:id="rId250"/>
    <p:sldId id="775" r:id="rId251"/>
    <p:sldId id="776" r:id="rId252"/>
    <p:sldId id="777" r:id="rId253"/>
    <p:sldId id="778" r:id="rId254"/>
    <p:sldId id="779" r:id="rId255"/>
    <p:sldId id="780" r:id="rId256"/>
    <p:sldId id="781" r:id="rId257"/>
    <p:sldId id="782" r:id="rId258"/>
    <p:sldId id="783" r:id="rId259"/>
    <p:sldId id="784" r:id="rId260"/>
    <p:sldId id="785" r:id="rId261"/>
    <p:sldId id="786" r:id="rId262"/>
    <p:sldId id="787" r:id="rId263"/>
    <p:sldId id="788" r:id="rId264"/>
    <p:sldId id="789" r:id="rId265"/>
    <p:sldId id="790" r:id="rId266"/>
    <p:sldId id="791" r:id="rId267"/>
    <p:sldId id="792" r:id="rId268"/>
    <p:sldId id="793" r:id="rId269"/>
    <p:sldId id="794" r:id="rId270"/>
    <p:sldId id="795" r:id="rId271"/>
    <p:sldId id="796" r:id="rId272"/>
    <p:sldId id="797" r:id="rId273"/>
    <p:sldId id="798" r:id="rId274"/>
    <p:sldId id="799" r:id="rId275"/>
    <p:sldId id="800" r:id="rId276"/>
    <p:sldId id="801" r:id="rId277"/>
    <p:sldId id="802" r:id="rId278"/>
    <p:sldId id="803" r:id="rId279"/>
    <p:sldId id="804" r:id="rId280"/>
    <p:sldId id="805" r:id="rId281"/>
    <p:sldId id="806" r:id="rId282"/>
    <p:sldId id="807" r:id="rId283"/>
  </p:sldIdLst>
  <p:sldSz cx="9144000" cy="5143500" type="screen16x9"/>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2" userDrawn="1">
          <p15:clr>
            <a:srgbClr val="A4A3A4"/>
          </p15:clr>
        </p15:guide>
        <p15:guide id="2" pos="3107" userDrawn="1">
          <p15:clr>
            <a:srgbClr val="A4A3A4"/>
          </p15:clr>
        </p15:guide>
        <p15:guide id="3" orient="horz" pos="7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36518"/>
    <a:srgbClr val="1D2D3F"/>
    <a:srgbClr val="BDD479"/>
    <a:srgbClr val="2CFF21"/>
    <a:srgbClr val="4C77A6"/>
    <a:srgbClr val="7397BF"/>
    <a:srgbClr val="2F4A67"/>
    <a:srgbClr val="4F81BD"/>
    <a:srgbClr val="C0504D"/>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10" autoAdjust="0"/>
    <p:restoredTop sz="94027" autoAdjust="0"/>
  </p:normalViewPr>
  <p:slideViewPr>
    <p:cSldViewPr snapToGrid="0">
      <p:cViewPr varScale="1">
        <p:scale>
          <a:sx n="146" d="100"/>
          <a:sy n="146" d="100"/>
        </p:scale>
        <p:origin x="360" y="176"/>
      </p:cViewPr>
      <p:guideLst>
        <p:guide orient="horz" pos="2142"/>
        <p:guide pos="3107"/>
        <p:guide orient="horz" pos="735"/>
      </p:guideLst>
    </p:cSldViewPr>
  </p:slideViewPr>
  <p:outlineViewPr>
    <p:cViewPr>
      <p:scale>
        <a:sx n="33" d="100"/>
        <a:sy n="33" d="100"/>
      </p:scale>
      <p:origin x="0" y="-4098"/>
    </p:cViewPr>
  </p:outlin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handoutMaster" Target="handoutMasters/handout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tableStyles" Target="tableStyle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2945659" cy="4963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0444" y="0"/>
            <a:ext cx="2945659" cy="496332"/>
          </a:xfrm>
          <a:prstGeom prst="rect">
            <a:avLst/>
          </a:prstGeom>
        </p:spPr>
        <p:txBody>
          <a:bodyPr vert="horz" lIns="91440" tIns="45720" rIns="91440" bIns="45720" rtlCol="0"/>
          <a:lstStyle>
            <a:lvl1pPr algn="r">
              <a:defRPr sz="1200"/>
            </a:lvl1pPr>
          </a:lstStyle>
          <a:p>
            <a:fld id="{6FACD671-FFF3-49C5-A504-52E61D77A28C}" type="datetimeFigureOut">
              <a:rPr lang="fr-FR" smtClean="0"/>
              <a:t>22/04/2020</a:t>
            </a:fld>
            <a:endParaRPr lang="fr-FR"/>
          </a:p>
        </p:txBody>
      </p:sp>
      <p:sp>
        <p:nvSpPr>
          <p:cNvPr id="4" name="Espace réservé du pied de page 3"/>
          <p:cNvSpPr>
            <a:spLocks noGrp="1"/>
          </p:cNvSpPr>
          <p:nvPr>
            <p:ph type="ftr" sz="quarter" idx="2"/>
          </p:nvPr>
        </p:nvSpPr>
        <p:spPr>
          <a:xfrm>
            <a:off x="1" y="9428583"/>
            <a:ext cx="2945659" cy="496332"/>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0444" y="9428583"/>
            <a:ext cx="2945659" cy="496332"/>
          </a:xfrm>
          <a:prstGeom prst="rect">
            <a:avLst/>
          </a:prstGeom>
        </p:spPr>
        <p:txBody>
          <a:bodyPr vert="horz" lIns="91440" tIns="45720" rIns="91440" bIns="45720" rtlCol="0" anchor="b"/>
          <a:lstStyle>
            <a:lvl1pPr algn="r">
              <a:defRPr sz="1200"/>
            </a:lvl1pPr>
          </a:lstStyle>
          <a:p>
            <a:fld id="{222D0F9C-1318-45D2-92F2-C9C147D66098}" type="slidenum">
              <a:rPr lang="fr-FR" smtClean="0"/>
              <a:t>‹#›</a:t>
            </a:fld>
            <a:endParaRPr lang="fr-FR"/>
          </a:p>
        </p:txBody>
      </p:sp>
    </p:spTree>
    <p:extLst>
      <p:ext uri="{BB962C8B-B14F-4D97-AF65-F5344CB8AC3E}">
        <p14:creationId xmlns:p14="http://schemas.microsoft.com/office/powerpoint/2010/main" val="390266992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2945659" cy="4963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4" y="0"/>
            <a:ext cx="2945659" cy="496332"/>
          </a:xfrm>
          <a:prstGeom prst="rect">
            <a:avLst/>
          </a:prstGeom>
        </p:spPr>
        <p:txBody>
          <a:bodyPr vert="horz" lIns="91440" tIns="45720" rIns="91440" bIns="45720" rtlCol="0"/>
          <a:lstStyle>
            <a:lvl1pPr algn="r">
              <a:defRPr sz="1200"/>
            </a:lvl1pPr>
          </a:lstStyle>
          <a:p>
            <a:fld id="{525EC4B1-7D32-4134-BB0F-868DEC09E038}" type="datetimeFigureOut">
              <a:rPr lang="fr-FR" smtClean="0"/>
              <a:t>22/04/2020</a:t>
            </a:fld>
            <a:endParaRPr lang="fr-FR"/>
          </a:p>
        </p:txBody>
      </p:sp>
      <p:sp>
        <p:nvSpPr>
          <p:cNvPr id="4" name="Espace réservé de l'image des diapositives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1" y="9428583"/>
            <a:ext cx="2945659" cy="496332"/>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4" y="9428583"/>
            <a:ext cx="2945659" cy="496332"/>
          </a:xfrm>
          <a:prstGeom prst="rect">
            <a:avLst/>
          </a:prstGeom>
        </p:spPr>
        <p:txBody>
          <a:bodyPr vert="horz" lIns="91440" tIns="45720" rIns="91440" bIns="45720" rtlCol="0" anchor="b"/>
          <a:lstStyle>
            <a:lvl1pPr algn="r">
              <a:defRPr sz="1200"/>
            </a:lvl1pPr>
          </a:lstStyle>
          <a:p>
            <a:fld id="{EA91841B-DD07-4D28-A2B8-63B8D49C6B41}" type="slidenum">
              <a:rPr lang="fr-FR" smtClean="0"/>
              <a:t>‹#›</a:t>
            </a:fld>
            <a:endParaRPr lang="fr-FR"/>
          </a:p>
        </p:txBody>
      </p:sp>
    </p:spTree>
    <p:extLst>
      <p:ext uri="{BB962C8B-B14F-4D97-AF65-F5344CB8AC3E}">
        <p14:creationId xmlns:p14="http://schemas.microsoft.com/office/powerpoint/2010/main" val="69317900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BDD6D13E-DECB-4305-B27D-E91D53A6F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4B9E747B-4039-47BB-9F6C-0DF2B3958EE7}" type="slidenum">
              <a:rPr lang="en-US" altLang="en-US" sz="1200"/>
              <a:pPr/>
              <a:t>228</a:t>
            </a:fld>
            <a:endParaRPr lang="en-US" altLang="en-US" sz="1200"/>
          </a:p>
        </p:txBody>
      </p:sp>
      <p:sp>
        <p:nvSpPr>
          <p:cNvPr id="40963" name="Rectangle 2">
            <a:extLst>
              <a:ext uri="{FF2B5EF4-FFF2-40B4-BE49-F238E27FC236}">
                <a16:creationId xmlns:a16="http://schemas.microsoft.com/office/drawing/2014/main" id="{5ED9C8BF-01BF-4A12-89F6-1502DC3CD4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F691F0E0-824E-4C6E-93D6-BE0EE442BB9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latin typeface="Arial" panose="020B0604020202020204" pitchFamily="34" charset="0"/>
            </a:endParaRPr>
          </a:p>
        </p:txBody>
      </p:sp>
    </p:spTree>
    <p:extLst>
      <p:ext uri="{BB962C8B-B14F-4D97-AF65-F5344CB8AC3E}">
        <p14:creationId xmlns:p14="http://schemas.microsoft.com/office/powerpoint/2010/main" val="494709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BDD6D13E-DECB-4305-B27D-E91D53A6F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4B9E747B-4039-47BB-9F6C-0DF2B3958EE7}" type="slidenum">
              <a:rPr lang="en-US" altLang="en-US" sz="1200"/>
              <a:pPr/>
              <a:t>237</a:t>
            </a:fld>
            <a:endParaRPr lang="en-US" altLang="en-US" sz="1200"/>
          </a:p>
        </p:txBody>
      </p:sp>
      <p:sp>
        <p:nvSpPr>
          <p:cNvPr id="40963" name="Rectangle 2">
            <a:extLst>
              <a:ext uri="{FF2B5EF4-FFF2-40B4-BE49-F238E27FC236}">
                <a16:creationId xmlns:a16="http://schemas.microsoft.com/office/drawing/2014/main" id="{5ED9C8BF-01BF-4A12-89F6-1502DC3CD4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F691F0E0-824E-4C6E-93D6-BE0EE442BB9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latin typeface="Arial" panose="020B0604020202020204" pitchFamily="34" charset="0"/>
            </a:endParaRPr>
          </a:p>
        </p:txBody>
      </p:sp>
    </p:spTree>
    <p:extLst>
      <p:ext uri="{BB962C8B-B14F-4D97-AF65-F5344CB8AC3E}">
        <p14:creationId xmlns:p14="http://schemas.microsoft.com/office/powerpoint/2010/main" val="3688125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BDD6D13E-DECB-4305-B27D-E91D53A6F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4B9E747B-4039-47BB-9F6C-0DF2B3958EE7}" type="slidenum">
              <a:rPr lang="en-US" altLang="en-US" sz="1200"/>
              <a:pPr/>
              <a:t>239</a:t>
            </a:fld>
            <a:endParaRPr lang="en-US" altLang="en-US" sz="1200"/>
          </a:p>
        </p:txBody>
      </p:sp>
      <p:sp>
        <p:nvSpPr>
          <p:cNvPr id="40963" name="Rectangle 2">
            <a:extLst>
              <a:ext uri="{FF2B5EF4-FFF2-40B4-BE49-F238E27FC236}">
                <a16:creationId xmlns:a16="http://schemas.microsoft.com/office/drawing/2014/main" id="{5ED9C8BF-01BF-4A12-89F6-1502DC3CD4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F691F0E0-824E-4C6E-93D6-BE0EE442BB9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latin typeface="Arial" panose="020B0604020202020204" pitchFamily="34" charset="0"/>
            </a:endParaRPr>
          </a:p>
        </p:txBody>
      </p:sp>
    </p:spTree>
    <p:extLst>
      <p:ext uri="{BB962C8B-B14F-4D97-AF65-F5344CB8AC3E}">
        <p14:creationId xmlns:p14="http://schemas.microsoft.com/office/powerpoint/2010/main" val="2638080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BDD6D13E-DECB-4305-B27D-E91D53A6F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4B9E747B-4039-47BB-9F6C-0DF2B3958EE7}" type="slidenum">
              <a:rPr lang="en-US" altLang="en-US" sz="1200"/>
              <a:pPr/>
              <a:t>240</a:t>
            </a:fld>
            <a:endParaRPr lang="en-US" altLang="en-US" sz="1200"/>
          </a:p>
        </p:txBody>
      </p:sp>
      <p:sp>
        <p:nvSpPr>
          <p:cNvPr id="40963" name="Rectangle 2">
            <a:extLst>
              <a:ext uri="{FF2B5EF4-FFF2-40B4-BE49-F238E27FC236}">
                <a16:creationId xmlns:a16="http://schemas.microsoft.com/office/drawing/2014/main" id="{5ED9C8BF-01BF-4A12-89F6-1502DC3CD4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F691F0E0-824E-4C6E-93D6-BE0EE442BB9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latin typeface="Arial" panose="020B0604020202020204" pitchFamily="34" charset="0"/>
            </a:endParaRPr>
          </a:p>
        </p:txBody>
      </p:sp>
    </p:spTree>
    <p:extLst>
      <p:ext uri="{BB962C8B-B14F-4D97-AF65-F5344CB8AC3E}">
        <p14:creationId xmlns:p14="http://schemas.microsoft.com/office/powerpoint/2010/main" val="1822895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BDD6D13E-DECB-4305-B27D-E91D53A6F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4B9E747B-4039-47BB-9F6C-0DF2B3958EE7}" type="slidenum">
              <a:rPr lang="en-US" altLang="en-US" sz="1200"/>
              <a:pPr/>
              <a:t>241</a:t>
            </a:fld>
            <a:endParaRPr lang="en-US" altLang="en-US" sz="1200"/>
          </a:p>
        </p:txBody>
      </p:sp>
      <p:sp>
        <p:nvSpPr>
          <p:cNvPr id="40963" name="Rectangle 2">
            <a:extLst>
              <a:ext uri="{FF2B5EF4-FFF2-40B4-BE49-F238E27FC236}">
                <a16:creationId xmlns:a16="http://schemas.microsoft.com/office/drawing/2014/main" id="{5ED9C8BF-01BF-4A12-89F6-1502DC3CD4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F691F0E0-824E-4C6E-93D6-BE0EE442BB9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latin typeface="Arial" panose="020B0604020202020204" pitchFamily="34" charset="0"/>
            </a:endParaRPr>
          </a:p>
        </p:txBody>
      </p:sp>
    </p:spTree>
    <p:extLst>
      <p:ext uri="{BB962C8B-B14F-4D97-AF65-F5344CB8AC3E}">
        <p14:creationId xmlns:p14="http://schemas.microsoft.com/office/powerpoint/2010/main" val="1379755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BDD6D13E-DECB-4305-B27D-E91D53A6F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4B9E747B-4039-47BB-9F6C-0DF2B3958EE7}" type="slidenum">
              <a:rPr lang="en-US" altLang="en-US" sz="1200"/>
              <a:pPr/>
              <a:t>242</a:t>
            </a:fld>
            <a:endParaRPr lang="en-US" altLang="en-US" sz="1200"/>
          </a:p>
        </p:txBody>
      </p:sp>
      <p:sp>
        <p:nvSpPr>
          <p:cNvPr id="40963" name="Rectangle 2">
            <a:extLst>
              <a:ext uri="{FF2B5EF4-FFF2-40B4-BE49-F238E27FC236}">
                <a16:creationId xmlns:a16="http://schemas.microsoft.com/office/drawing/2014/main" id="{5ED9C8BF-01BF-4A12-89F6-1502DC3CD4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F691F0E0-824E-4C6E-93D6-BE0EE442BB9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latin typeface="Arial" panose="020B0604020202020204" pitchFamily="34" charset="0"/>
            </a:endParaRPr>
          </a:p>
        </p:txBody>
      </p:sp>
    </p:spTree>
    <p:extLst>
      <p:ext uri="{BB962C8B-B14F-4D97-AF65-F5344CB8AC3E}">
        <p14:creationId xmlns:p14="http://schemas.microsoft.com/office/powerpoint/2010/main" val="3474103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BDD6D13E-DECB-4305-B27D-E91D53A6F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4B9E747B-4039-47BB-9F6C-0DF2B3958EE7}" type="slidenum">
              <a:rPr lang="en-US" altLang="en-US" sz="1200"/>
              <a:pPr/>
              <a:t>243</a:t>
            </a:fld>
            <a:endParaRPr lang="en-US" altLang="en-US" sz="1200"/>
          </a:p>
        </p:txBody>
      </p:sp>
      <p:sp>
        <p:nvSpPr>
          <p:cNvPr id="40963" name="Rectangle 2">
            <a:extLst>
              <a:ext uri="{FF2B5EF4-FFF2-40B4-BE49-F238E27FC236}">
                <a16:creationId xmlns:a16="http://schemas.microsoft.com/office/drawing/2014/main" id="{5ED9C8BF-01BF-4A12-89F6-1502DC3CD4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F691F0E0-824E-4C6E-93D6-BE0EE442BB9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latin typeface="Arial" panose="020B0604020202020204" pitchFamily="34" charset="0"/>
            </a:endParaRPr>
          </a:p>
        </p:txBody>
      </p:sp>
    </p:spTree>
    <p:extLst>
      <p:ext uri="{BB962C8B-B14F-4D97-AF65-F5344CB8AC3E}">
        <p14:creationId xmlns:p14="http://schemas.microsoft.com/office/powerpoint/2010/main" val="2881017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6804FC35-B77C-4644-8203-5A3FEFC9235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a:extLst>
              <a:ext uri="{FF2B5EF4-FFF2-40B4-BE49-F238E27FC236}">
                <a16:creationId xmlns:a16="http://schemas.microsoft.com/office/drawing/2014/main" id="{DFE4B6CD-2108-46AD-BAEA-D2557C8FCFC3}"/>
              </a:ext>
            </a:extLst>
          </p:cNvPr>
          <p:cNvSpPr>
            <a:spLocks noGrp="1"/>
          </p:cNvSpPr>
          <p:nvPr>
            <p:ph type="body" idx="1"/>
          </p:nvPr>
        </p:nvSpPr>
        <p:spPr bwMode="auto"/>
        <p:txBody>
          <a:bodyPr/>
          <a:lstStyle/>
          <a:p>
            <a:pPr>
              <a:defRPr/>
            </a:pPr>
            <a:r>
              <a:rPr lang="en-IN" b="1" dirty="0">
                <a:latin typeface="+mj-lt"/>
              </a:rPr>
              <a:t>Figure 15.4  Types of change</a:t>
            </a:r>
            <a:endParaRPr lang="en-GB" altLang="en-US" b="1" i="1" dirty="0">
              <a:latin typeface="+mj-lt"/>
            </a:endParaRPr>
          </a:p>
          <a:p>
            <a:pPr>
              <a:defRPr/>
            </a:pPr>
            <a:endParaRPr lang="en-GB" altLang="en-US" dirty="0"/>
          </a:p>
        </p:txBody>
      </p:sp>
      <p:sp>
        <p:nvSpPr>
          <p:cNvPr id="55300" name="Slide Number Placeholder 3">
            <a:extLst>
              <a:ext uri="{FF2B5EF4-FFF2-40B4-BE49-F238E27FC236}">
                <a16:creationId xmlns:a16="http://schemas.microsoft.com/office/drawing/2014/main" id="{6AA63125-C92E-43D4-B61C-1CCDF588CEA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240A8B-45A4-4AA8-8051-65F39DAD1791}" type="slidenum">
              <a:rPr lang="en-GB" altLang="en-US"/>
              <a:pPr/>
              <a:t>271</a:t>
            </a:fld>
            <a:endParaRPr lang="en-GB" altLang="en-US"/>
          </a:p>
        </p:txBody>
      </p:sp>
    </p:spTree>
    <p:extLst>
      <p:ext uri="{BB962C8B-B14F-4D97-AF65-F5344CB8AC3E}">
        <p14:creationId xmlns:p14="http://schemas.microsoft.com/office/powerpoint/2010/main" val="1888731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Teh </a:t>
            </a:r>
            <a:r>
              <a:rPr lang="fr-FR" dirty="0" err="1"/>
              <a:t>realised</a:t>
            </a:r>
            <a:r>
              <a:rPr lang="fr-FR" dirty="0"/>
              <a:t> </a:t>
            </a:r>
            <a:r>
              <a:rPr lang="fr-FR" dirty="0" err="1"/>
              <a:t>strategy</a:t>
            </a:r>
            <a:r>
              <a:rPr lang="fr-FR" dirty="0"/>
              <a:t> </a:t>
            </a:r>
            <a:r>
              <a:rPr lang="fr-FR" dirty="0" err="1"/>
              <a:t>is</a:t>
            </a:r>
            <a:r>
              <a:rPr lang="fr-FR" dirty="0"/>
              <a:t> the </a:t>
            </a:r>
            <a:r>
              <a:rPr lang="fr-FR" dirty="0" err="1"/>
              <a:t>strategy</a:t>
            </a:r>
            <a:r>
              <a:rPr lang="fr-FR" dirty="0"/>
              <a:t> </a:t>
            </a:r>
            <a:r>
              <a:rPr lang="fr-FR" dirty="0" err="1"/>
              <a:t>that</a:t>
            </a:r>
            <a:r>
              <a:rPr lang="fr-FR" dirty="0"/>
              <a:t> </a:t>
            </a:r>
            <a:r>
              <a:rPr lang="fr-FR" dirty="0" err="1"/>
              <a:t>is</a:t>
            </a:r>
            <a:r>
              <a:rPr lang="fr-FR" dirty="0"/>
              <a:t> </a:t>
            </a:r>
            <a:r>
              <a:rPr lang="fr-FR" dirty="0" err="1"/>
              <a:t>actually</a:t>
            </a:r>
            <a:r>
              <a:rPr lang="fr-FR" dirty="0"/>
              <a:t> put </a:t>
            </a:r>
            <a:r>
              <a:rPr lang="fr-FR" dirty="0" err="1"/>
              <a:t>intp</a:t>
            </a:r>
            <a:r>
              <a:rPr lang="fr-FR" dirty="0"/>
              <a:t> place and </a:t>
            </a:r>
            <a:r>
              <a:rPr lang="fr-FR" dirty="0" err="1"/>
              <a:t>implemented</a:t>
            </a:r>
            <a:r>
              <a:rPr lang="fr-FR" dirty="0"/>
              <a:t>.</a:t>
            </a:r>
            <a:br>
              <a:rPr lang="fr-FR" dirty="0"/>
            </a:br>
            <a:endParaRPr lang="fr-FR" dirty="0"/>
          </a:p>
          <a:p>
            <a:r>
              <a:rPr lang="fr-FR" dirty="0" err="1"/>
              <a:t>Deliberate</a:t>
            </a:r>
            <a:r>
              <a:rPr lang="fr-FR" dirty="0"/>
              <a:t> </a:t>
            </a:r>
            <a:r>
              <a:rPr lang="fr-FR" dirty="0" err="1"/>
              <a:t>view</a:t>
            </a:r>
            <a:r>
              <a:rPr lang="fr-FR" dirty="0"/>
              <a:t>: </a:t>
            </a:r>
            <a:r>
              <a:rPr lang="fr-FR" dirty="0" err="1"/>
              <a:t>strategies</a:t>
            </a:r>
            <a:r>
              <a:rPr lang="fr-FR" dirty="0"/>
              <a:t> come about as the </a:t>
            </a:r>
            <a:r>
              <a:rPr lang="fr-FR" dirty="0" err="1"/>
              <a:t>result</a:t>
            </a:r>
            <a:r>
              <a:rPr lang="fr-FR" dirty="0"/>
              <a:t> of the </a:t>
            </a:r>
            <a:r>
              <a:rPr lang="fr-FR" dirty="0" err="1"/>
              <a:t>considered</a:t>
            </a:r>
            <a:r>
              <a:rPr lang="fr-FR" dirty="0"/>
              <a:t> intentions of top management</a:t>
            </a:r>
          </a:p>
          <a:p>
            <a:r>
              <a:rPr lang="fr-FR" dirty="0"/>
              <a:t>It </a:t>
            </a:r>
            <a:r>
              <a:rPr lang="fr-FR" dirty="0" err="1"/>
              <a:t>is</a:t>
            </a:r>
            <a:r>
              <a:rPr lang="fr-FR" dirty="0"/>
              <a:t> a </a:t>
            </a:r>
            <a:r>
              <a:rPr lang="fr-FR" dirty="0" err="1"/>
              <a:t>designed</a:t>
            </a:r>
            <a:r>
              <a:rPr lang="fr-FR" baseline="0" dirty="0"/>
              <a:t> and </a:t>
            </a:r>
            <a:r>
              <a:rPr lang="fr-FR" baseline="0" dirty="0" err="1"/>
              <a:t>planned</a:t>
            </a:r>
            <a:r>
              <a:rPr lang="fr-FR" baseline="0" dirty="0"/>
              <a:t> </a:t>
            </a:r>
            <a:r>
              <a:rPr lang="fr-FR" baseline="0" dirty="0" err="1"/>
              <a:t>through</a:t>
            </a:r>
            <a:r>
              <a:rPr lang="fr-FR" baseline="0" dirty="0"/>
              <a:t> an</a:t>
            </a:r>
            <a:r>
              <a:rPr lang="fr-FR" dirty="0"/>
              <a:t> </a:t>
            </a:r>
            <a:r>
              <a:rPr lang="fr-FR" dirty="0" err="1"/>
              <a:t>intentional</a:t>
            </a:r>
            <a:r>
              <a:rPr lang="fr-FR" dirty="0"/>
              <a:t>  </a:t>
            </a:r>
            <a:r>
              <a:rPr lang="fr-FR" dirty="0" err="1"/>
              <a:t>process</a:t>
            </a:r>
            <a:r>
              <a:rPr lang="fr-FR" dirty="0"/>
              <a:t> </a:t>
            </a:r>
            <a:r>
              <a:rPr lang="fr-FR" dirty="0" err="1"/>
              <a:t>undertaken</a:t>
            </a:r>
            <a:r>
              <a:rPr lang="fr-FR" dirty="0"/>
              <a:t> by</a:t>
            </a:r>
            <a:r>
              <a:rPr lang="fr-FR" baseline="0" dirty="0"/>
              <a:t> </a:t>
            </a:r>
            <a:r>
              <a:rPr lang="fr-FR" baseline="0" dirty="0" err="1"/>
              <a:t>specific</a:t>
            </a:r>
            <a:r>
              <a:rPr lang="fr-FR" baseline="0" dirty="0"/>
              <a:t> people </a:t>
            </a:r>
            <a:r>
              <a:rPr lang="fr-FR" baseline="0" dirty="0" err="1"/>
              <a:t>with</a:t>
            </a:r>
            <a:r>
              <a:rPr lang="fr-FR" baseline="0" dirty="0"/>
              <a:t> vision </a:t>
            </a:r>
            <a:r>
              <a:rPr lang="fr-FR" baseline="0" dirty="0" err="1"/>
              <a:t>being</a:t>
            </a:r>
            <a:r>
              <a:rPr lang="fr-FR" baseline="0" dirty="0"/>
              <a:t> </a:t>
            </a:r>
            <a:r>
              <a:rPr lang="fr-FR" baseline="0" dirty="0" err="1"/>
              <a:t>defined</a:t>
            </a:r>
            <a:r>
              <a:rPr lang="fr-FR" baseline="0" dirty="0"/>
              <a:t> and a command </a:t>
            </a:r>
            <a:r>
              <a:rPr lang="fr-FR" baseline="0" dirty="0" err="1"/>
              <a:t>is</a:t>
            </a:r>
            <a:r>
              <a:rPr lang="fr-FR" baseline="0" dirty="0"/>
              <a:t> made</a:t>
            </a:r>
          </a:p>
          <a:p>
            <a:r>
              <a:rPr lang="fr-FR" baseline="0" dirty="0" err="1"/>
              <a:t>Deliberate</a:t>
            </a:r>
            <a:r>
              <a:rPr lang="fr-FR" baseline="0" dirty="0"/>
              <a:t> </a:t>
            </a:r>
            <a:r>
              <a:rPr lang="fr-FR" baseline="0" dirty="0" err="1"/>
              <a:t>strategy</a:t>
            </a:r>
            <a:r>
              <a:rPr lang="fr-FR" baseline="0" dirty="0"/>
              <a:t> </a:t>
            </a:r>
            <a:r>
              <a:rPr lang="fr-FR" baseline="0" dirty="0" err="1"/>
              <a:t>is</a:t>
            </a:r>
            <a:r>
              <a:rPr lang="fr-FR" baseline="0" dirty="0"/>
              <a:t> </a:t>
            </a:r>
            <a:r>
              <a:rPr lang="fr-FR" baseline="0" dirty="0" err="1"/>
              <a:t>often</a:t>
            </a:r>
            <a:r>
              <a:rPr lang="fr-FR" baseline="0" dirty="0"/>
              <a:t> </a:t>
            </a:r>
            <a:r>
              <a:rPr lang="fr-FR" baseline="0" dirty="0" err="1"/>
              <a:t>seen</a:t>
            </a:r>
            <a:r>
              <a:rPr lang="fr-FR" baseline="0" dirty="0"/>
              <a:t> in </a:t>
            </a:r>
            <a:r>
              <a:rPr lang="fr-FR" baseline="0" dirty="0" err="1"/>
              <a:t>companies</a:t>
            </a:r>
            <a:r>
              <a:rPr lang="fr-FR" baseline="0" dirty="0"/>
              <a:t> </a:t>
            </a:r>
            <a:r>
              <a:rPr lang="fr-FR" baseline="0" dirty="0" err="1"/>
              <a:t>that</a:t>
            </a:r>
            <a:r>
              <a:rPr lang="fr-FR" baseline="0" dirty="0"/>
              <a:t> </a:t>
            </a:r>
            <a:r>
              <a:rPr lang="fr-FR" baseline="0" dirty="0" err="1"/>
              <a:t>announce</a:t>
            </a:r>
            <a:r>
              <a:rPr lang="fr-FR" baseline="0" dirty="0"/>
              <a:t> 3 </a:t>
            </a:r>
            <a:r>
              <a:rPr lang="fr-FR" baseline="0" dirty="0" err="1"/>
              <a:t>year</a:t>
            </a:r>
            <a:r>
              <a:rPr lang="fr-FR" baseline="0" dirty="0"/>
              <a:t> plans…</a:t>
            </a:r>
          </a:p>
          <a:p>
            <a:endParaRPr lang="fr-FR" baseline="0" dirty="0"/>
          </a:p>
          <a:p>
            <a:r>
              <a:rPr lang="fr-FR" baseline="0" dirty="0"/>
              <a:t>The </a:t>
            </a:r>
            <a:r>
              <a:rPr lang="fr-FR" baseline="0" dirty="0" err="1"/>
              <a:t>emergent</a:t>
            </a:r>
            <a:r>
              <a:rPr lang="fr-FR" baseline="0" dirty="0"/>
              <a:t> </a:t>
            </a:r>
            <a:r>
              <a:rPr lang="fr-FR" baseline="0" dirty="0" err="1"/>
              <a:t>view</a:t>
            </a:r>
            <a:r>
              <a:rPr lang="fr-FR" baseline="0" dirty="0"/>
              <a:t> </a:t>
            </a:r>
            <a:r>
              <a:rPr lang="fr-FR" baseline="0" dirty="0" err="1"/>
              <a:t>takes</a:t>
            </a:r>
            <a:r>
              <a:rPr lang="fr-FR" baseline="0" dirty="0"/>
              <a:t> the position </a:t>
            </a:r>
            <a:r>
              <a:rPr lang="fr-FR" baseline="0" dirty="0" err="1"/>
              <a:t>that</a:t>
            </a:r>
            <a:r>
              <a:rPr lang="fr-FR" baseline="0" dirty="0"/>
              <a:t> </a:t>
            </a:r>
            <a:r>
              <a:rPr lang="fr-FR" baseline="0" dirty="0" err="1"/>
              <a:t>there</a:t>
            </a:r>
            <a:r>
              <a:rPr lang="fr-FR" baseline="0" dirty="0"/>
              <a:t> </a:t>
            </a:r>
            <a:r>
              <a:rPr lang="fr-FR" baseline="0" dirty="0" err="1"/>
              <a:t>is</a:t>
            </a:r>
            <a:r>
              <a:rPr lang="fr-FR" baseline="0" dirty="0"/>
              <a:t> nt </a:t>
            </a:r>
            <a:r>
              <a:rPr lang="fr-FR" baseline="0" dirty="0" err="1"/>
              <a:t>some</a:t>
            </a:r>
            <a:r>
              <a:rPr lang="fr-FR" baseline="0" dirty="0"/>
              <a:t> </a:t>
            </a:r>
            <a:r>
              <a:rPr lang="fr-FR" baseline="0" dirty="0" err="1"/>
              <a:t>big</a:t>
            </a:r>
            <a:r>
              <a:rPr lang="fr-FR" baseline="0" dirty="0"/>
              <a:t> </a:t>
            </a:r>
            <a:r>
              <a:rPr lang="fr-FR" baseline="0" dirty="0" err="1"/>
              <a:t>panning</a:t>
            </a:r>
            <a:r>
              <a:rPr lang="fr-FR" baseline="0" dirty="0"/>
              <a:t> </a:t>
            </a:r>
            <a:r>
              <a:rPr lang="fr-FR" baseline="0" dirty="0" err="1"/>
              <a:t>deiberate</a:t>
            </a:r>
            <a:r>
              <a:rPr lang="fr-FR" baseline="0" dirty="0"/>
              <a:t> </a:t>
            </a:r>
            <a:r>
              <a:rPr lang="fr-FR" baseline="0" dirty="0" err="1"/>
              <a:t>process</a:t>
            </a:r>
            <a:r>
              <a:rPr lang="fr-FR" baseline="0" dirty="0"/>
              <a:t> but </a:t>
            </a:r>
            <a:r>
              <a:rPr lang="fr-FR" baseline="0" dirty="0" err="1"/>
              <a:t>that</a:t>
            </a:r>
            <a:r>
              <a:rPr lang="fr-FR" baseline="0" dirty="0"/>
              <a:t> </a:t>
            </a:r>
            <a:r>
              <a:rPr lang="fr-FR" baseline="0" dirty="0" err="1"/>
              <a:t>strategies</a:t>
            </a:r>
            <a:r>
              <a:rPr lang="fr-FR" baseline="0" dirty="0"/>
              <a:t> tend to </a:t>
            </a:r>
            <a:r>
              <a:rPr lang="fr-FR" baseline="0" dirty="0" err="1"/>
              <a:t>emerge</a:t>
            </a:r>
            <a:r>
              <a:rPr lang="fr-FR" baseline="0" dirty="0"/>
              <a:t> over time.</a:t>
            </a:r>
          </a:p>
          <a:p>
            <a:r>
              <a:rPr lang="fr-FR" baseline="0" dirty="0"/>
              <a:t>Emergent </a:t>
            </a:r>
            <a:r>
              <a:rPr lang="fr-FR" baseline="0" dirty="0" err="1"/>
              <a:t>strategies</a:t>
            </a:r>
            <a:r>
              <a:rPr lang="fr-FR" baseline="0" dirty="0"/>
              <a:t> are </a:t>
            </a:r>
            <a:r>
              <a:rPr lang="fr-FR" baseline="0" dirty="0" err="1"/>
              <a:t>often</a:t>
            </a:r>
            <a:r>
              <a:rPr lang="fr-FR" baseline="0" dirty="0"/>
              <a:t> </a:t>
            </a:r>
            <a:r>
              <a:rPr lang="fr-FR" baseline="0" dirty="0" err="1"/>
              <a:t>evolving</a:t>
            </a:r>
            <a:r>
              <a:rPr lang="fr-FR" baseline="0" dirty="0"/>
              <a:t> over time and are </a:t>
            </a:r>
            <a:r>
              <a:rPr lang="fr-FR" baseline="0" dirty="0" err="1"/>
              <a:t>often</a:t>
            </a:r>
            <a:r>
              <a:rPr lang="fr-FR" baseline="0" dirty="0"/>
              <a:t> </a:t>
            </a:r>
            <a:r>
              <a:rPr lang="fr-FR" baseline="0" dirty="0" err="1"/>
              <a:t>seen</a:t>
            </a:r>
            <a:r>
              <a:rPr lang="fr-FR" baseline="0" dirty="0"/>
              <a:t> in </a:t>
            </a:r>
            <a:r>
              <a:rPr lang="fr-FR" baseline="0" dirty="0" err="1"/>
              <a:t>complex</a:t>
            </a:r>
            <a:r>
              <a:rPr lang="fr-FR" baseline="0" dirty="0"/>
              <a:t> and </a:t>
            </a:r>
            <a:r>
              <a:rPr lang="fr-FR" baseline="0" dirty="0" err="1"/>
              <a:t>highly</a:t>
            </a:r>
            <a:r>
              <a:rPr lang="fr-FR" baseline="0" dirty="0"/>
              <a:t> </a:t>
            </a:r>
            <a:r>
              <a:rPr lang="fr-FR" baseline="0" dirty="0" err="1"/>
              <a:t>uncertain</a:t>
            </a:r>
            <a:r>
              <a:rPr lang="fr-FR" baseline="0" dirty="0"/>
              <a:t> </a:t>
            </a:r>
            <a:r>
              <a:rPr lang="fr-FR" baseline="0" dirty="0" err="1"/>
              <a:t>evionments</a:t>
            </a:r>
            <a:endParaRPr lang="fr-FR" dirty="0"/>
          </a:p>
        </p:txBody>
      </p:sp>
    </p:spTree>
    <p:extLst>
      <p:ext uri="{BB962C8B-B14F-4D97-AF65-F5344CB8AC3E}">
        <p14:creationId xmlns:p14="http://schemas.microsoft.com/office/powerpoint/2010/main" val="47978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Teh </a:t>
            </a:r>
            <a:r>
              <a:rPr lang="fr-FR" dirty="0" err="1"/>
              <a:t>realised</a:t>
            </a:r>
            <a:r>
              <a:rPr lang="fr-FR" dirty="0"/>
              <a:t> </a:t>
            </a:r>
            <a:r>
              <a:rPr lang="fr-FR" dirty="0" err="1"/>
              <a:t>strategy</a:t>
            </a:r>
            <a:r>
              <a:rPr lang="fr-FR" dirty="0"/>
              <a:t> </a:t>
            </a:r>
            <a:r>
              <a:rPr lang="fr-FR" dirty="0" err="1"/>
              <a:t>is</a:t>
            </a:r>
            <a:r>
              <a:rPr lang="fr-FR" dirty="0"/>
              <a:t> the </a:t>
            </a:r>
            <a:r>
              <a:rPr lang="fr-FR" dirty="0" err="1"/>
              <a:t>strategy</a:t>
            </a:r>
            <a:r>
              <a:rPr lang="fr-FR" dirty="0"/>
              <a:t> </a:t>
            </a:r>
            <a:r>
              <a:rPr lang="fr-FR" dirty="0" err="1"/>
              <a:t>that</a:t>
            </a:r>
            <a:r>
              <a:rPr lang="fr-FR" dirty="0"/>
              <a:t> </a:t>
            </a:r>
            <a:r>
              <a:rPr lang="fr-FR" dirty="0" err="1"/>
              <a:t>is</a:t>
            </a:r>
            <a:r>
              <a:rPr lang="fr-FR" dirty="0"/>
              <a:t> </a:t>
            </a:r>
            <a:r>
              <a:rPr lang="fr-FR" dirty="0" err="1"/>
              <a:t>actually</a:t>
            </a:r>
            <a:r>
              <a:rPr lang="fr-FR" dirty="0"/>
              <a:t> put </a:t>
            </a:r>
            <a:r>
              <a:rPr lang="fr-FR" dirty="0" err="1"/>
              <a:t>intp</a:t>
            </a:r>
            <a:r>
              <a:rPr lang="fr-FR" dirty="0"/>
              <a:t> place and </a:t>
            </a:r>
            <a:r>
              <a:rPr lang="fr-FR" dirty="0" err="1"/>
              <a:t>implemented</a:t>
            </a:r>
            <a:r>
              <a:rPr lang="fr-FR" dirty="0"/>
              <a:t>.</a:t>
            </a:r>
            <a:br>
              <a:rPr lang="fr-FR" dirty="0"/>
            </a:br>
            <a:endParaRPr lang="fr-FR" dirty="0"/>
          </a:p>
          <a:p>
            <a:r>
              <a:rPr lang="fr-FR" dirty="0" err="1"/>
              <a:t>Deliberate</a:t>
            </a:r>
            <a:r>
              <a:rPr lang="fr-FR" dirty="0"/>
              <a:t> </a:t>
            </a:r>
            <a:r>
              <a:rPr lang="fr-FR" dirty="0" err="1"/>
              <a:t>view</a:t>
            </a:r>
            <a:r>
              <a:rPr lang="fr-FR" dirty="0"/>
              <a:t>: </a:t>
            </a:r>
            <a:r>
              <a:rPr lang="fr-FR" dirty="0" err="1"/>
              <a:t>strategies</a:t>
            </a:r>
            <a:r>
              <a:rPr lang="fr-FR" dirty="0"/>
              <a:t> come about as the </a:t>
            </a:r>
            <a:r>
              <a:rPr lang="fr-FR" dirty="0" err="1"/>
              <a:t>result</a:t>
            </a:r>
            <a:r>
              <a:rPr lang="fr-FR" dirty="0"/>
              <a:t> of the </a:t>
            </a:r>
            <a:r>
              <a:rPr lang="fr-FR" dirty="0" err="1"/>
              <a:t>considered</a:t>
            </a:r>
            <a:r>
              <a:rPr lang="fr-FR" dirty="0"/>
              <a:t> intentions of top management</a:t>
            </a:r>
          </a:p>
          <a:p>
            <a:r>
              <a:rPr lang="fr-FR" dirty="0"/>
              <a:t>It </a:t>
            </a:r>
            <a:r>
              <a:rPr lang="fr-FR" dirty="0" err="1"/>
              <a:t>is</a:t>
            </a:r>
            <a:r>
              <a:rPr lang="fr-FR" dirty="0"/>
              <a:t> a </a:t>
            </a:r>
            <a:r>
              <a:rPr lang="fr-FR" dirty="0" err="1"/>
              <a:t>designed</a:t>
            </a:r>
            <a:r>
              <a:rPr lang="fr-FR" baseline="0" dirty="0"/>
              <a:t> and </a:t>
            </a:r>
            <a:r>
              <a:rPr lang="fr-FR" baseline="0" dirty="0" err="1"/>
              <a:t>planned</a:t>
            </a:r>
            <a:r>
              <a:rPr lang="fr-FR" baseline="0" dirty="0"/>
              <a:t> </a:t>
            </a:r>
            <a:r>
              <a:rPr lang="fr-FR" baseline="0" dirty="0" err="1"/>
              <a:t>through</a:t>
            </a:r>
            <a:r>
              <a:rPr lang="fr-FR" baseline="0" dirty="0"/>
              <a:t> an</a:t>
            </a:r>
            <a:r>
              <a:rPr lang="fr-FR" dirty="0"/>
              <a:t> </a:t>
            </a:r>
            <a:r>
              <a:rPr lang="fr-FR" dirty="0" err="1"/>
              <a:t>intentional</a:t>
            </a:r>
            <a:r>
              <a:rPr lang="fr-FR" dirty="0"/>
              <a:t>  </a:t>
            </a:r>
            <a:r>
              <a:rPr lang="fr-FR" dirty="0" err="1"/>
              <a:t>process</a:t>
            </a:r>
            <a:r>
              <a:rPr lang="fr-FR" dirty="0"/>
              <a:t> </a:t>
            </a:r>
            <a:r>
              <a:rPr lang="fr-FR" dirty="0" err="1"/>
              <a:t>undertaken</a:t>
            </a:r>
            <a:r>
              <a:rPr lang="fr-FR" dirty="0"/>
              <a:t> by</a:t>
            </a:r>
            <a:r>
              <a:rPr lang="fr-FR" baseline="0" dirty="0"/>
              <a:t> </a:t>
            </a:r>
            <a:r>
              <a:rPr lang="fr-FR" baseline="0" dirty="0" err="1"/>
              <a:t>specific</a:t>
            </a:r>
            <a:r>
              <a:rPr lang="fr-FR" baseline="0" dirty="0"/>
              <a:t> people </a:t>
            </a:r>
            <a:r>
              <a:rPr lang="fr-FR" baseline="0" dirty="0" err="1"/>
              <a:t>with</a:t>
            </a:r>
            <a:r>
              <a:rPr lang="fr-FR" baseline="0" dirty="0"/>
              <a:t> vision </a:t>
            </a:r>
            <a:r>
              <a:rPr lang="fr-FR" baseline="0" dirty="0" err="1"/>
              <a:t>being</a:t>
            </a:r>
            <a:r>
              <a:rPr lang="fr-FR" baseline="0" dirty="0"/>
              <a:t> </a:t>
            </a:r>
            <a:r>
              <a:rPr lang="fr-FR" baseline="0" dirty="0" err="1"/>
              <a:t>defined</a:t>
            </a:r>
            <a:r>
              <a:rPr lang="fr-FR" baseline="0" dirty="0"/>
              <a:t> and a command </a:t>
            </a:r>
            <a:r>
              <a:rPr lang="fr-FR" baseline="0" dirty="0" err="1"/>
              <a:t>is</a:t>
            </a:r>
            <a:r>
              <a:rPr lang="fr-FR" baseline="0" dirty="0"/>
              <a:t> made</a:t>
            </a:r>
          </a:p>
          <a:p>
            <a:r>
              <a:rPr lang="fr-FR" baseline="0" dirty="0" err="1"/>
              <a:t>Deliberate</a:t>
            </a:r>
            <a:r>
              <a:rPr lang="fr-FR" baseline="0" dirty="0"/>
              <a:t> </a:t>
            </a:r>
            <a:r>
              <a:rPr lang="fr-FR" baseline="0" dirty="0" err="1"/>
              <a:t>strategy</a:t>
            </a:r>
            <a:r>
              <a:rPr lang="fr-FR" baseline="0" dirty="0"/>
              <a:t> </a:t>
            </a:r>
            <a:r>
              <a:rPr lang="fr-FR" baseline="0" dirty="0" err="1"/>
              <a:t>is</a:t>
            </a:r>
            <a:r>
              <a:rPr lang="fr-FR" baseline="0" dirty="0"/>
              <a:t> </a:t>
            </a:r>
            <a:r>
              <a:rPr lang="fr-FR" baseline="0" dirty="0" err="1"/>
              <a:t>often</a:t>
            </a:r>
            <a:r>
              <a:rPr lang="fr-FR" baseline="0" dirty="0"/>
              <a:t> </a:t>
            </a:r>
            <a:r>
              <a:rPr lang="fr-FR" baseline="0" dirty="0" err="1"/>
              <a:t>seen</a:t>
            </a:r>
            <a:r>
              <a:rPr lang="fr-FR" baseline="0" dirty="0"/>
              <a:t> in </a:t>
            </a:r>
            <a:r>
              <a:rPr lang="fr-FR" baseline="0" dirty="0" err="1"/>
              <a:t>companies</a:t>
            </a:r>
            <a:r>
              <a:rPr lang="fr-FR" baseline="0" dirty="0"/>
              <a:t> </a:t>
            </a:r>
            <a:r>
              <a:rPr lang="fr-FR" baseline="0" dirty="0" err="1"/>
              <a:t>that</a:t>
            </a:r>
            <a:r>
              <a:rPr lang="fr-FR" baseline="0" dirty="0"/>
              <a:t> </a:t>
            </a:r>
            <a:r>
              <a:rPr lang="fr-FR" baseline="0" dirty="0" err="1"/>
              <a:t>announce</a:t>
            </a:r>
            <a:r>
              <a:rPr lang="fr-FR" baseline="0" dirty="0"/>
              <a:t> 3 </a:t>
            </a:r>
            <a:r>
              <a:rPr lang="fr-FR" baseline="0" dirty="0" err="1"/>
              <a:t>year</a:t>
            </a:r>
            <a:r>
              <a:rPr lang="fr-FR" baseline="0" dirty="0"/>
              <a:t> plans…</a:t>
            </a:r>
          </a:p>
          <a:p>
            <a:endParaRPr lang="fr-FR" baseline="0" dirty="0"/>
          </a:p>
          <a:p>
            <a:r>
              <a:rPr lang="fr-FR" baseline="0" dirty="0"/>
              <a:t>The </a:t>
            </a:r>
            <a:r>
              <a:rPr lang="fr-FR" baseline="0" dirty="0" err="1"/>
              <a:t>emergent</a:t>
            </a:r>
            <a:r>
              <a:rPr lang="fr-FR" baseline="0" dirty="0"/>
              <a:t> </a:t>
            </a:r>
            <a:r>
              <a:rPr lang="fr-FR" baseline="0" dirty="0" err="1"/>
              <a:t>view</a:t>
            </a:r>
            <a:r>
              <a:rPr lang="fr-FR" baseline="0" dirty="0"/>
              <a:t> </a:t>
            </a:r>
            <a:r>
              <a:rPr lang="fr-FR" baseline="0" dirty="0" err="1"/>
              <a:t>takes</a:t>
            </a:r>
            <a:r>
              <a:rPr lang="fr-FR" baseline="0" dirty="0"/>
              <a:t> the position </a:t>
            </a:r>
            <a:r>
              <a:rPr lang="fr-FR" baseline="0" dirty="0" err="1"/>
              <a:t>that</a:t>
            </a:r>
            <a:r>
              <a:rPr lang="fr-FR" baseline="0" dirty="0"/>
              <a:t> </a:t>
            </a:r>
            <a:r>
              <a:rPr lang="fr-FR" baseline="0" dirty="0" err="1"/>
              <a:t>there</a:t>
            </a:r>
            <a:r>
              <a:rPr lang="fr-FR" baseline="0" dirty="0"/>
              <a:t> </a:t>
            </a:r>
            <a:r>
              <a:rPr lang="fr-FR" baseline="0" dirty="0" err="1"/>
              <a:t>is</a:t>
            </a:r>
            <a:r>
              <a:rPr lang="fr-FR" baseline="0" dirty="0"/>
              <a:t> nt </a:t>
            </a:r>
            <a:r>
              <a:rPr lang="fr-FR" baseline="0" dirty="0" err="1"/>
              <a:t>some</a:t>
            </a:r>
            <a:r>
              <a:rPr lang="fr-FR" baseline="0" dirty="0"/>
              <a:t> </a:t>
            </a:r>
            <a:r>
              <a:rPr lang="fr-FR" baseline="0" dirty="0" err="1"/>
              <a:t>big</a:t>
            </a:r>
            <a:r>
              <a:rPr lang="fr-FR" baseline="0" dirty="0"/>
              <a:t> </a:t>
            </a:r>
            <a:r>
              <a:rPr lang="fr-FR" baseline="0" dirty="0" err="1"/>
              <a:t>panning</a:t>
            </a:r>
            <a:r>
              <a:rPr lang="fr-FR" baseline="0" dirty="0"/>
              <a:t> </a:t>
            </a:r>
            <a:r>
              <a:rPr lang="fr-FR" baseline="0" dirty="0" err="1"/>
              <a:t>deiberate</a:t>
            </a:r>
            <a:r>
              <a:rPr lang="fr-FR" baseline="0" dirty="0"/>
              <a:t> </a:t>
            </a:r>
            <a:r>
              <a:rPr lang="fr-FR" baseline="0" dirty="0" err="1"/>
              <a:t>process</a:t>
            </a:r>
            <a:r>
              <a:rPr lang="fr-FR" baseline="0" dirty="0"/>
              <a:t> but </a:t>
            </a:r>
            <a:r>
              <a:rPr lang="fr-FR" baseline="0" dirty="0" err="1"/>
              <a:t>that</a:t>
            </a:r>
            <a:r>
              <a:rPr lang="fr-FR" baseline="0" dirty="0"/>
              <a:t> </a:t>
            </a:r>
            <a:r>
              <a:rPr lang="fr-FR" baseline="0" dirty="0" err="1"/>
              <a:t>strategies</a:t>
            </a:r>
            <a:r>
              <a:rPr lang="fr-FR" baseline="0" dirty="0"/>
              <a:t> tend to </a:t>
            </a:r>
            <a:r>
              <a:rPr lang="fr-FR" baseline="0" dirty="0" err="1"/>
              <a:t>emerge</a:t>
            </a:r>
            <a:r>
              <a:rPr lang="fr-FR" baseline="0" dirty="0"/>
              <a:t> over time.</a:t>
            </a:r>
          </a:p>
          <a:p>
            <a:r>
              <a:rPr lang="fr-FR" baseline="0" dirty="0"/>
              <a:t>Emergent </a:t>
            </a:r>
            <a:r>
              <a:rPr lang="fr-FR" baseline="0" dirty="0" err="1"/>
              <a:t>strategies</a:t>
            </a:r>
            <a:r>
              <a:rPr lang="fr-FR" baseline="0" dirty="0"/>
              <a:t> are </a:t>
            </a:r>
            <a:r>
              <a:rPr lang="fr-FR" baseline="0" dirty="0" err="1"/>
              <a:t>often</a:t>
            </a:r>
            <a:r>
              <a:rPr lang="fr-FR" baseline="0" dirty="0"/>
              <a:t> </a:t>
            </a:r>
            <a:r>
              <a:rPr lang="fr-FR" baseline="0" dirty="0" err="1"/>
              <a:t>evolving</a:t>
            </a:r>
            <a:r>
              <a:rPr lang="fr-FR" baseline="0" dirty="0"/>
              <a:t> over time and are </a:t>
            </a:r>
            <a:r>
              <a:rPr lang="fr-FR" baseline="0" dirty="0" err="1"/>
              <a:t>often</a:t>
            </a:r>
            <a:r>
              <a:rPr lang="fr-FR" baseline="0" dirty="0"/>
              <a:t> </a:t>
            </a:r>
            <a:r>
              <a:rPr lang="fr-FR" baseline="0" dirty="0" err="1"/>
              <a:t>seen</a:t>
            </a:r>
            <a:r>
              <a:rPr lang="fr-FR" baseline="0" dirty="0"/>
              <a:t> in </a:t>
            </a:r>
            <a:r>
              <a:rPr lang="fr-FR" baseline="0" dirty="0" err="1"/>
              <a:t>complex</a:t>
            </a:r>
            <a:r>
              <a:rPr lang="fr-FR" baseline="0" dirty="0"/>
              <a:t> and </a:t>
            </a:r>
            <a:r>
              <a:rPr lang="fr-FR" baseline="0" dirty="0" err="1"/>
              <a:t>highly</a:t>
            </a:r>
            <a:r>
              <a:rPr lang="fr-FR" baseline="0" dirty="0"/>
              <a:t> </a:t>
            </a:r>
            <a:r>
              <a:rPr lang="fr-FR" baseline="0" dirty="0" err="1"/>
              <a:t>uncertain</a:t>
            </a:r>
            <a:r>
              <a:rPr lang="fr-FR" baseline="0" dirty="0"/>
              <a:t> </a:t>
            </a:r>
            <a:r>
              <a:rPr lang="fr-FR" baseline="0" dirty="0" err="1"/>
              <a:t>evionments</a:t>
            </a:r>
            <a:endParaRPr lang="fr-FR" dirty="0"/>
          </a:p>
        </p:txBody>
      </p:sp>
    </p:spTree>
    <p:extLst>
      <p:ext uri="{BB962C8B-B14F-4D97-AF65-F5344CB8AC3E}">
        <p14:creationId xmlns:p14="http://schemas.microsoft.com/office/powerpoint/2010/main" val="1250791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BDD6D13E-DECB-4305-B27D-E91D53A6F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4B9E747B-4039-47BB-9F6C-0DF2B3958EE7}" type="slidenum">
              <a:rPr lang="en-US" altLang="en-US" sz="1200"/>
              <a:pPr/>
              <a:t>231</a:t>
            </a:fld>
            <a:endParaRPr lang="en-US" altLang="en-US" sz="1200"/>
          </a:p>
        </p:txBody>
      </p:sp>
      <p:sp>
        <p:nvSpPr>
          <p:cNvPr id="40963" name="Rectangle 2">
            <a:extLst>
              <a:ext uri="{FF2B5EF4-FFF2-40B4-BE49-F238E27FC236}">
                <a16:creationId xmlns:a16="http://schemas.microsoft.com/office/drawing/2014/main" id="{5ED9C8BF-01BF-4A12-89F6-1502DC3CD4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F691F0E0-824E-4C6E-93D6-BE0EE442BB9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latin typeface="Arial" panose="020B0604020202020204" pitchFamily="34" charset="0"/>
            </a:endParaRPr>
          </a:p>
        </p:txBody>
      </p:sp>
    </p:spTree>
    <p:extLst>
      <p:ext uri="{BB962C8B-B14F-4D97-AF65-F5344CB8AC3E}">
        <p14:creationId xmlns:p14="http://schemas.microsoft.com/office/powerpoint/2010/main" val="3232915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BDD6D13E-DECB-4305-B27D-E91D53A6F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4B9E747B-4039-47BB-9F6C-0DF2B3958EE7}" type="slidenum">
              <a:rPr lang="en-US" altLang="en-US" sz="1200"/>
              <a:pPr/>
              <a:t>232</a:t>
            </a:fld>
            <a:endParaRPr lang="en-US" altLang="en-US" sz="1200"/>
          </a:p>
        </p:txBody>
      </p:sp>
      <p:sp>
        <p:nvSpPr>
          <p:cNvPr id="40963" name="Rectangle 2">
            <a:extLst>
              <a:ext uri="{FF2B5EF4-FFF2-40B4-BE49-F238E27FC236}">
                <a16:creationId xmlns:a16="http://schemas.microsoft.com/office/drawing/2014/main" id="{5ED9C8BF-01BF-4A12-89F6-1502DC3CD4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F691F0E0-824E-4C6E-93D6-BE0EE442BB9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latin typeface="Arial" panose="020B0604020202020204" pitchFamily="34" charset="0"/>
            </a:endParaRPr>
          </a:p>
        </p:txBody>
      </p:sp>
    </p:spTree>
    <p:extLst>
      <p:ext uri="{BB962C8B-B14F-4D97-AF65-F5344CB8AC3E}">
        <p14:creationId xmlns:p14="http://schemas.microsoft.com/office/powerpoint/2010/main" val="3703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BDD6D13E-DECB-4305-B27D-E91D53A6F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4B9E747B-4039-47BB-9F6C-0DF2B3958EE7}" type="slidenum">
              <a:rPr lang="en-US" altLang="en-US" sz="1200"/>
              <a:pPr/>
              <a:t>233</a:t>
            </a:fld>
            <a:endParaRPr lang="en-US" altLang="en-US" sz="1200"/>
          </a:p>
        </p:txBody>
      </p:sp>
      <p:sp>
        <p:nvSpPr>
          <p:cNvPr id="40963" name="Rectangle 2">
            <a:extLst>
              <a:ext uri="{FF2B5EF4-FFF2-40B4-BE49-F238E27FC236}">
                <a16:creationId xmlns:a16="http://schemas.microsoft.com/office/drawing/2014/main" id="{5ED9C8BF-01BF-4A12-89F6-1502DC3CD4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F691F0E0-824E-4C6E-93D6-BE0EE442BB9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latin typeface="Arial" panose="020B0604020202020204" pitchFamily="34" charset="0"/>
            </a:endParaRPr>
          </a:p>
        </p:txBody>
      </p:sp>
    </p:spTree>
    <p:extLst>
      <p:ext uri="{BB962C8B-B14F-4D97-AF65-F5344CB8AC3E}">
        <p14:creationId xmlns:p14="http://schemas.microsoft.com/office/powerpoint/2010/main" val="1753749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BDD6D13E-DECB-4305-B27D-E91D53A6F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4B9E747B-4039-47BB-9F6C-0DF2B3958EE7}" type="slidenum">
              <a:rPr lang="en-US" altLang="en-US" sz="1200"/>
              <a:pPr/>
              <a:t>234</a:t>
            </a:fld>
            <a:endParaRPr lang="en-US" altLang="en-US" sz="1200"/>
          </a:p>
        </p:txBody>
      </p:sp>
      <p:sp>
        <p:nvSpPr>
          <p:cNvPr id="40963" name="Rectangle 2">
            <a:extLst>
              <a:ext uri="{FF2B5EF4-FFF2-40B4-BE49-F238E27FC236}">
                <a16:creationId xmlns:a16="http://schemas.microsoft.com/office/drawing/2014/main" id="{5ED9C8BF-01BF-4A12-89F6-1502DC3CD4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F691F0E0-824E-4C6E-93D6-BE0EE442BB9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latin typeface="Arial" panose="020B0604020202020204" pitchFamily="34" charset="0"/>
            </a:endParaRPr>
          </a:p>
        </p:txBody>
      </p:sp>
    </p:spTree>
    <p:extLst>
      <p:ext uri="{BB962C8B-B14F-4D97-AF65-F5344CB8AC3E}">
        <p14:creationId xmlns:p14="http://schemas.microsoft.com/office/powerpoint/2010/main" val="3153680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BDD6D13E-DECB-4305-B27D-E91D53A6F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4B9E747B-4039-47BB-9F6C-0DF2B3958EE7}" type="slidenum">
              <a:rPr lang="en-US" altLang="en-US" sz="1200"/>
              <a:pPr/>
              <a:t>235</a:t>
            </a:fld>
            <a:endParaRPr lang="en-US" altLang="en-US" sz="1200"/>
          </a:p>
        </p:txBody>
      </p:sp>
      <p:sp>
        <p:nvSpPr>
          <p:cNvPr id="40963" name="Rectangle 2">
            <a:extLst>
              <a:ext uri="{FF2B5EF4-FFF2-40B4-BE49-F238E27FC236}">
                <a16:creationId xmlns:a16="http://schemas.microsoft.com/office/drawing/2014/main" id="{5ED9C8BF-01BF-4A12-89F6-1502DC3CD4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F691F0E0-824E-4C6E-93D6-BE0EE442BB9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latin typeface="Arial" panose="020B0604020202020204" pitchFamily="34" charset="0"/>
            </a:endParaRPr>
          </a:p>
        </p:txBody>
      </p:sp>
    </p:spTree>
    <p:extLst>
      <p:ext uri="{BB962C8B-B14F-4D97-AF65-F5344CB8AC3E}">
        <p14:creationId xmlns:p14="http://schemas.microsoft.com/office/powerpoint/2010/main" val="4003192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60452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2" name="Titre 1"/>
          <p:cNvSpPr>
            <a:spLocks noGrp="1"/>
          </p:cNvSpPr>
          <p:nvPr>
            <p:ph type="ctrTitle" hasCustomPrompt="1"/>
          </p:nvPr>
        </p:nvSpPr>
        <p:spPr>
          <a:xfrm>
            <a:off x="345449" y="719384"/>
            <a:ext cx="8331008" cy="469106"/>
          </a:xfrm>
          <a:prstGeom prst="rect">
            <a:avLst/>
          </a:prstGeom>
        </p:spPr>
        <p:txBody>
          <a:bodyPr anchor="b"/>
          <a:lstStyle>
            <a:lvl1pPr algn="l">
              <a:defRPr sz="3000" cap="all" baseline="0">
                <a:solidFill>
                  <a:schemeClr val="bg1"/>
                </a:solidFill>
                <a:latin typeface="Arial Black"/>
                <a:cs typeface="Arial Black"/>
              </a:defRPr>
            </a:lvl1pPr>
          </a:lstStyle>
          <a:p>
            <a:r>
              <a:rPr lang="fr-FR"/>
              <a:t>Modifiez le titre PRINCIPAL</a:t>
            </a:r>
          </a:p>
        </p:txBody>
      </p:sp>
      <p:sp>
        <p:nvSpPr>
          <p:cNvPr id="14" name="Sous-titre 2"/>
          <p:cNvSpPr txBox="1">
            <a:spLocks/>
          </p:cNvSpPr>
          <p:nvPr userDrawn="1"/>
        </p:nvSpPr>
        <p:spPr>
          <a:xfrm>
            <a:off x="599554" y="2711720"/>
            <a:ext cx="6858000" cy="1241822"/>
          </a:xfrm>
          <a:prstGeom prst="rect">
            <a:avLst/>
          </a:prstGeom>
        </p:spPr>
        <p:txBody>
          <a:bodyPr/>
          <a:lstStyle>
            <a:lvl1pPr marL="0" indent="0" algn="ctr" defTabSz="914400" rtl="0" eaLnBrk="1" latinLnBrk="0" hangingPunct="1">
              <a:spcBef>
                <a:spcPct val="20000"/>
              </a:spcBef>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400"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9pPr>
          </a:lstStyle>
          <a:p>
            <a:endParaRPr lang="fr-FR">
              <a:solidFill>
                <a:schemeClr val="bg1">
                  <a:lumMod val="50000"/>
                </a:schemeClr>
              </a:solidFill>
              <a:latin typeface="HelveticaNeueLT Std Med" panose="020B0604020202020204" pitchFamily="34" charset="0"/>
            </a:endParaRPr>
          </a:p>
        </p:txBody>
      </p:sp>
      <p:sp>
        <p:nvSpPr>
          <p:cNvPr id="17" name="Sous-titre 2"/>
          <p:cNvSpPr>
            <a:spLocks noGrp="1"/>
          </p:cNvSpPr>
          <p:nvPr>
            <p:ph type="subTitle" idx="1" hasCustomPrompt="1"/>
          </p:nvPr>
        </p:nvSpPr>
        <p:spPr>
          <a:xfrm>
            <a:off x="355239" y="1131590"/>
            <a:ext cx="6449009" cy="360503"/>
          </a:xfrm>
          <a:prstGeom prst="rect">
            <a:avLst/>
          </a:prstGeom>
        </p:spPr>
        <p:txBody>
          <a:bodyPr/>
          <a:lstStyle>
            <a:lvl1pPr marL="0" indent="0" algn="l">
              <a:buNone/>
              <a:defRPr sz="2000">
                <a:solidFill>
                  <a:schemeClr val="bg1">
                    <a:lumMod val="75000"/>
                  </a:schemeClr>
                </a:solidFill>
                <a:latin typeface="Arial"/>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sous-titre</a:t>
            </a:r>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0929" y="411510"/>
            <a:ext cx="1201827" cy="144016"/>
          </a:xfrm>
          <a:prstGeom prst="rect">
            <a:avLst/>
          </a:prstGeom>
        </p:spPr>
      </p:pic>
      <p:pic>
        <p:nvPicPr>
          <p:cNvPr id="15" name="Imag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40152" y="4227934"/>
            <a:ext cx="2808312" cy="636937"/>
          </a:xfrm>
          <a:prstGeom prst="rect">
            <a:avLst/>
          </a:prstGeom>
        </p:spPr>
      </p:pic>
      <p:pic>
        <p:nvPicPr>
          <p:cNvPr id="18" name="Image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1858" y="4222703"/>
            <a:ext cx="2520280" cy="64662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Two Conten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457200" y="180995"/>
            <a:ext cx="8062912" cy="494651"/>
          </a:xfrm>
          <a:prstGeom prst="rect">
            <a:avLst/>
          </a:prstGeom>
          <a:noFill/>
          <a:ln>
            <a:noFill/>
          </a:ln>
        </p:spPr>
        <p:txBody>
          <a:bodyPr wrap="square" lIns="91425" tIns="91425" rIns="91425" bIns="91425" anchor="b" anchorCtr="0"/>
          <a:lstStyle>
            <a:lvl1pPr marL="0" marR="0" lvl="0" indent="0" algn="l" rtl="0">
              <a:spcBef>
                <a:spcPts val="0"/>
              </a:spcBef>
              <a:buClr>
                <a:srgbClr val="6CB255"/>
              </a:buClr>
              <a:buFont typeface="Arial Black"/>
              <a:buNone/>
              <a:defRPr sz="1800" b="0" i="0" u="none" strike="noStrike" cap="none">
                <a:solidFill>
                  <a:srgbClr val="6CB255"/>
                </a:solidFill>
                <a:latin typeface="Arial Black"/>
                <a:ea typeface="Arial Black"/>
                <a:cs typeface="Arial Black"/>
                <a:sym typeface="Arial Black"/>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26" name="Shape 26"/>
          <p:cNvSpPr txBox="1">
            <a:spLocks noGrp="1"/>
          </p:cNvSpPr>
          <p:nvPr>
            <p:ph type="ftr" idx="11"/>
          </p:nvPr>
        </p:nvSpPr>
        <p:spPr>
          <a:xfrm>
            <a:off x="457199" y="4622318"/>
            <a:ext cx="8062913" cy="338198"/>
          </a:xfrm>
          <a:prstGeom prst="rect">
            <a:avLst/>
          </a:prstGeom>
          <a:noFill/>
          <a:ln>
            <a:noFill/>
          </a:ln>
        </p:spPr>
        <p:txBody>
          <a:bodyPr wrap="square" lIns="91425" tIns="91425" rIns="91425" bIns="91425" anchor="t" anchorCtr="0"/>
          <a:lstStyle>
            <a:lvl1pPr marL="0" marR="0" lvl="0" indent="0" algn="l" rtl="0">
              <a:spcBef>
                <a:spcPts val="0"/>
              </a:spcBef>
              <a:buNone/>
              <a:defRPr sz="750" b="0" i="0" u="none" strike="noStrike" cap="none">
                <a:solidFill>
                  <a:schemeClr val="dk1"/>
                </a:solidFill>
                <a:latin typeface="Arial"/>
                <a:ea typeface="Arial"/>
                <a:cs typeface="Arial"/>
                <a:sym typeface="Arial"/>
              </a:defRPr>
            </a:lvl1pPr>
            <a:lvl2pPr marL="342900" marR="0" lvl="1" indent="0" algn="l" rtl="0">
              <a:spcBef>
                <a:spcPts val="0"/>
              </a:spcBef>
              <a:buNone/>
              <a:defRPr sz="1350" b="0" i="0" u="none" strike="noStrike" cap="none">
                <a:solidFill>
                  <a:schemeClr val="dk1"/>
                </a:solidFill>
                <a:latin typeface="Arial"/>
                <a:ea typeface="Arial"/>
                <a:cs typeface="Arial"/>
                <a:sym typeface="Arial"/>
              </a:defRPr>
            </a:lvl2pPr>
            <a:lvl3pPr marL="685800" marR="0" lvl="2" indent="0" algn="l" rtl="0">
              <a:spcBef>
                <a:spcPts val="0"/>
              </a:spcBef>
              <a:buNone/>
              <a:defRPr sz="1350" b="0" i="0" u="none" strike="noStrike" cap="none">
                <a:solidFill>
                  <a:schemeClr val="dk1"/>
                </a:solidFill>
                <a:latin typeface="Arial"/>
                <a:ea typeface="Arial"/>
                <a:cs typeface="Arial"/>
                <a:sym typeface="Arial"/>
              </a:defRPr>
            </a:lvl3pPr>
            <a:lvl4pPr marL="1028700" marR="0" lvl="3" indent="0" algn="l" rtl="0">
              <a:spcBef>
                <a:spcPts val="0"/>
              </a:spcBef>
              <a:buNone/>
              <a:defRPr sz="1350" b="0" i="0" u="none" strike="noStrike" cap="none">
                <a:solidFill>
                  <a:schemeClr val="dk1"/>
                </a:solidFill>
                <a:latin typeface="Arial"/>
                <a:ea typeface="Arial"/>
                <a:cs typeface="Arial"/>
                <a:sym typeface="Arial"/>
              </a:defRPr>
            </a:lvl4pPr>
            <a:lvl5pPr marL="1371600" marR="0" lvl="4" indent="0" algn="l" rtl="0">
              <a:spcBef>
                <a:spcPts val="0"/>
              </a:spcBef>
              <a:buNone/>
              <a:defRPr sz="1350" b="0" i="0" u="none" strike="noStrike" cap="none">
                <a:solidFill>
                  <a:schemeClr val="dk1"/>
                </a:solidFill>
                <a:latin typeface="Arial"/>
                <a:ea typeface="Arial"/>
                <a:cs typeface="Arial"/>
                <a:sym typeface="Arial"/>
              </a:defRPr>
            </a:lvl5pPr>
            <a:lvl6pPr marL="1714500" marR="0" lvl="5" indent="0" algn="l" rtl="0">
              <a:spcBef>
                <a:spcPts val="0"/>
              </a:spcBef>
              <a:buNone/>
              <a:defRPr sz="1350" b="0" i="0" u="none" strike="noStrike" cap="none">
                <a:solidFill>
                  <a:schemeClr val="dk1"/>
                </a:solidFill>
                <a:latin typeface="Arial"/>
                <a:ea typeface="Arial"/>
                <a:cs typeface="Arial"/>
                <a:sym typeface="Arial"/>
              </a:defRPr>
            </a:lvl6pPr>
            <a:lvl7pPr marL="2057400" marR="0" lvl="6" indent="0" algn="l" rtl="0">
              <a:spcBef>
                <a:spcPts val="0"/>
              </a:spcBef>
              <a:buNone/>
              <a:defRPr sz="1350" b="0" i="0" u="none" strike="noStrike" cap="none">
                <a:solidFill>
                  <a:schemeClr val="dk1"/>
                </a:solidFill>
                <a:latin typeface="Arial"/>
                <a:ea typeface="Arial"/>
                <a:cs typeface="Arial"/>
                <a:sym typeface="Arial"/>
              </a:defRPr>
            </a:lvl7pPr>
            <a:lvl8pPr marL="2400300" marR="0" lvl="7" indent="0" algn="l" rtl="0">
              <a:spcBef>
                <a:spcPts val="0"/>
              </a:spcBef>
              <a:buNone/>
              <a:defRPr sz="1350" b="0" i="0" u="none" strike="noStrike" cap="none">
                <a:solidFill>
                  <a:schemeClr val="dk1"/>
                </a:solidFill>
                <a:latin typeface="Arial"/>
                <a:ea typeface="Arial"/>
                <a:cs typeface="Arial"/>
                <a:sym typeface="Arial"/>
              </a:defRPr>
            </a:lvl8pPr>
            <a:lvl9pPr marL="2743200" marR="0" lvl="8" indent="0" algn="l" rtl="0">
              <a:spcBef>
                <a:spcPts val="0"/>
              </a:spcBef>
              <a:buNone/>
              <a:defRPr sz="1350" b="0" i="0" u="none" strike="noStrike" cap="none">
                <a:solidFill>
                  <a:schemeClr val="dk1"/>
                </a:solidFill>
                <a:latin typeface="Arial"/>
                <a:ea typeface="Arial"/>
                <a:cs typeface="Arial"/>
                <a:sym typeface="Arial"/>
              </a:defRPr>
            </a:lvl9pPr>
          </a:lstStyle>
          <a:p>
            <a:r>
              <a:rPr lang="en-US"/>
              <a:t>This OpenStax ancillary resource is © Rice University under a CC-BY 4.0 International license; it may be reproduced or modified but must be attributed to OpenStax, Rice University and any changes must be noted.  Any images attributed to other sources are similarly available for reproduction, but must be attributed to their sources.</a:t>
            </a:r>
            <a:endParaRPr/>
          </a:p>
        </p:txBody>
      </p:sp>
      <p:sp>
        <p:nvSpPr>
          <p:cNvPr id="27" name="Shape 27"/>
          <p:cNvSpPr txBox="1">
            <a:spLocks noGrp="1"/>
          </p:cNvSpPr>
          <p:nvPr>
            <p:ph type="sldNum" idx="12"/>
          </p:nvPr>
        </p:nvSpPr>
        <p:spPr>
          <a:xfrm rot="-5400000">
            <a:off x="8209280" y="467281"/>
            <a:ext cx="986791" cy="365125"/>
          </a:xfrm>
          <a:prstGeom prst="rect">
            <a:avLst/>
          </a:prstGeom>
          <a:noFill/>
          <a:ln>
            <a:noFill/>
          </a:ln>
        </p:spPr>
        <p:txBody>
          <a:bodyPr wrap="square" lIns="91425" tIns="45700" rIns="91425" bIns="45700" anchor="ctr" anchorCtr="0">
            <a:noAutofit/>
          </a:bodyPr>
          <a:lstStyle/>
          <a:p>
            <a:pPr algn="r">
              <a:buSzPct val="25000"/>
            </a:pPr>
            <a:fld id="{00000000-1234-1234-1234-123412341234}" type="slidenum">
              <a:rPr lang="en-US" b="1" smtClean="0">
                <a:solidFill>
                  <a:srgbClr val="FFFFFF"/>
                </a:solidFill>
                <a:latin typeface="Arial"/>
                <a:ea typeface="Arial"/>
                <a:cs typeface="Arial"/>
                <a:sym typeface="Arial"/>
              </a:rPr>
              <a:pPr algn="r">
                <a:buSzPct val="25000"/>
              </a:pPr>
              <a:t>‹#›</a:t>
            </a:fld>
            <a:endParaRPr lang="en-US" b="1">
              <a:solidFill>
                <a:srgbClr val="FFFFFF"/>
              </a:solidFill>
              <a:latin typeface="Arial"/>
              <a:ea typeface="Arial"/>
              <a:cs typeface="Arial"/>
              <a:sym typeface="Arial"/>
            </a:endParaRPr>
          </a:p>
        </p:txBody>
      </p:sp>
      <p:sp>
        <p:nvSpPr>
          <p:cNvPr id="28" name="Shape 28"/>
          <p:cNvSpPr>
            <a:spLocks noGrp="1"/>
          </p:cNvSpPr>
          <p:nvPr>
            <p:ph type="pic" idx="2"/>
          </p:nvPr>
        </p:nvSpPr>
        <p:spPr>
          <a:xfrm>
            <a:off x="457200" y="830714"/>
            <a:ext cx="4031619" cy="3455767"/>
          </a:xfrm>
          <a:prstGeom prst="rect">
            <a:avLst/>
          </a:prstGeom>
          <a:noFill/>
          <a:ln>
            <a:noFill/>
          </a:ln>
        </p:spPr>
        <p:txBody>
          <a:bodyPr wrap="square" lIns="91425" tIns="91425" rIns="91425" bIns="91425" anchor="t" anchorCtr="0"/>
          <a:lstStyle>
            <a:lvl1pPr marL="0" marR="0" lvl="0" indent="0" algn="l" rtl="0">
              <a:spcBef>
                <a:spcPts val="300"/>
              </a:spcBef>
              <a:spcAft>
                <a:spcPts val="450"/>
              </a:spcAft>
              <a:buClr>
                <a:srgbClr val="6CB255"/>
              </a:buClr>
              <a:buFont typeface="Arial"/>
              <a:buNone/>
              <a:defRPr sz="1500" b="0" i="0" u="none" strike="noStrike" cap="none">
                <a:solidFill>
                  <a:schemeClr val="dk1"/>
                </a:solidFill>
                <a:latin typeface="Arial"/>
                <a:ea typeface="Arial"/>
                <a:cs typeface="Arial"/>
                <a:sym typeface="Arial"/>
              </a:defRPr>
            </a:lvl1pPr>
            <a:lvl2pPr marL="342900" marR="0" lvl="1" indent="-47625" algn="l" rtl="0">
              <a:spcBef>
                <a:spcPts val="300"/>
              </a:spcBef>
              <a:buClr>
                <a:srgbClr val="6CB255"/>
              </a:buClr>
              <a:buSzPct val="100000"/>
              <a:buFont typeface="Arial"/>
              <a:buChar char="•"/>
              <a:defRPr sz="1500" b="0" i="0" u="none" strike="noStrike" cap="none">
                <a:solidFill>
                  <a:srgbClr val="000000"/>
                </a:solidFill>
                <a:latin typeface="Arial"/>
                <a:ea typeface="Arial"/>
                <a:cs typeface="Arial"/>
                <a:sym typeface="Arial"/>
              </a:defRPr>
            </a:lvl2pPr>
            <a:lvl3pPr marL="857250" marR="0" lvl="2" indent="-85725" algn="l" rtl="0">
              <a:spcBef>
                <a:spcPts val="270"/>
              </a:spcBef>
              <a:buClr>
                <a:srgbClr val="6CB255"/>
              </a:buClr>
              <a:buSzPct val="100000"/>
              <a:buFont typeface="Arial"/>
              <a:buChar char="•"/>
              <a:defRPr sz="1350" b="0" i="0" u="none" strike="noStrike" cap="none">
                <a:solidFill>
                  <a:srgbClr val="000000"/>
                </a:solidFill>
                <a:latin typeface="Arial"/>
                <a:ea typeface="Arial"/>
                <a:cs typeface="Arial"/>
                <a:sym typeface="Arial"/>
              </a:defRPr>
            </a:lvl3pPr>
            <a:lvl4pPr marL="1200150" marR="0" lvl="3" indent="-85725" algn="l" rtl="0">
              <a:spcBef>
                <a:spcPts val="270"/>
              </a:spcBef>
              <a:buClr>
                <a:srgbClr val="6CB255"/>
              </a:buClr>
              <a:buSzPct val="100000"/>
              <a:buFont typeface="Arial"/>
              <a:buChar char="•"/>
              <a:defRPr sz="1350" b="0" i="0" u="none" strike="noStrike" cap="none">
                <a:solidFill>
                  <a:srgbClr val="000000"/>
                </a:solidFill>
                <a:latin typeface="Arial"/>
                <a:ea typeface="Arial"/>
                <a:cs typeface="Arial"/>
                <a:sym typeface="Arial"/>
              </a:defRPr>
            </a:lvl4pPr>
            <a:lvl5pPr marL="1543050" marR="0" lvl="4" indent="-85725" algn="l" rtl="0">
              <a:spcBef>
                <a:spcPts val="270"/>
              </a:spcBef>
              <a:buClr>
                <a:srgbClr val="6CB255"/>
              </a:buClr>
              <a:buSzPct val="100000"/>
              <a:buFont typeface="Arial"/>
              <a:buChar char="•"/>
              <a:defRPr sz="1350" b="0" i="0" u="none" strike="noStrike" cap="none">
                <a:solidFill>
                  <a:srgbClr val="000000"/>
                </a:solidFill>
                <a:latin typeface="Arial"/>
                <a:ea typeface="Arial"/>
                <a:cs typeface="Arial"/>
                <a:sym typeface="Arial"/>
              </a:defRPr>
            </a:lvl5pPr>
            <a:lvl6pPr marL="1885950" marR="0" lvl="5" indent="-95250" algn="l" rtl="0">
              <a:spcBef>
                <a:spcPts val="240"/>
              </a:spcBef>
              <a:buClr>
                <a:schemeClr val="dk2"/>
              </a:buClr>
              <a:buSzPct val="100000"/>
              <a:buFont typeface="Arial"/>
              <a:buChar char="•"/>
              <a:defRPr sz="1200" b="0" i="0" u="none" strike="noStrike" cap="none">
                <a:solidFill>
                  <a:schemeClr val="dk1"/>
                </a:solidFill>
                <a:latin typeface="Arial"/>
                <a:ea typeface="Arial"/>
                <a:cs typeface="Arial"/>
                <a:sym typeface="Arial"/>
              </a:defRPr>
            </a:lvl6pPr>
            <a:lvl7pPr marL="2228850" marR="0" lvl="6" indent="-95250" algn="l" rtl="0">
              <a:spcBef>
                <a:spcPts val="240"/>
              </a:spcBef>
              <a:buClr>
                <a:schemeClr val="dk2"/>
              </a:buClr>
              <a:buSzPct val="100000"/>
              <a:buFont typeface="Arial"/>
              <a:buChar char="•"/>
              <a:defRPr sz="1200" b="0" i="0" u="none" strike="noStrike" cap="none">
                <a:solidFill>
                  <a:schemeClr val="dk1"/>
                </a:solidFill>
                <a:latin typeface="Arial"/>
                <a:ea typeface="Arial"/>
                <a:cs typeface="Arial"/>
                <a:sym typeface="Arial"/>
              </a:defRPr>
            </a:lvl7pPr>
            <a:lvl8pPr marL="2571750" marR="0" lvl="7" indent="-95250" algn="l" rtl="0">
              <a:spcBef>
                <a:spcPts val="240"/>
              </a:spcBef>
              <a:buClr>
                <a:schemeClr val="dk2"/>
              </a:buClr>
              <a:buSzPct val="100000"/>
              <a:buFont typeface="Arial"/>
              <a:buChar char="•"/>
              <a:defRPr sz="1200" b="0" i="0" u="none" strike="noStrike" cap="none">
                <a:solidFill>
                  <a:schemeClr val="dk1"/>
                </a:solidFill>
                <a:latin typeface="Arial"/>
                <a:ea typeface="Arial"/>
                <a:cs typeface="Arial"/>
                <a:sym typeface="Arial"/>
              </a:defRPr>
            </a:lvl8pPr>
            <a:lvl9pPr marL="2914650" marR="0" lvl="8" indent="-95250" algn="l" rtl="0">
              <a:spcBef>
                <a:spcPts val="240"/>
              </a:spcBef>
              <a:buClr>
                <a:schemeClr val="dk2"/>
              </a:buClr>
              <a:buSzPct val="1000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body" idx="1"/>
          </p:nvPr>
        </p:nvSpPr>
        <p:spPr>
          <a:xfrm>
            <a:off x="4606925" y="830713"/>
            <a:ext cx="3913188" cy="3455537"/>
          </a:xfrm>
          <a:prstGeom prst="rect">
            <a:avLst/>
          </a:prstGeom>
          <a:noFill/>
          <a:ln>
            <a:noFill/>
          </a:ln>
        </p:spPr>
        <p:txBody>
          <a:bodyPr wrap="square" lIns="91425" tIns="91425" rIns="91425" bIns="91425" anchor="t" anchorCtr="0"/>
          <a:lstStyle>
            <a:lvl1pPr marL="0" marR="0" lvl="0" indent="0" algn="l" rtl="0">
              <a:spcBef>
                <a:spcPts val="300"/>
              </a:spcBef>
              <a:spcAft>
                <a:spcPts val="450"/>
              </a:spcAft>
              <a:buClr>
                <a:srgbClr val="6CB255"/>
              </a:buClr>
              <a:buFont typeface="Arial"/>
              <a:buNone/>
              <a:defRPr sz="1500" b="0" i="0" u="none" strike="noStrike" cap="none">
                <a:solidFill>
                  <a:srgbClr val="212F62"/>
                </a:solidFill>
                <a:latin typeface="Arial"/>
                <a:ea typeface="Arial"/>
                <a:cs typeface="Arial"/>
                <a:sym typeface="Arial"/>
              </a:defRPr>
            </a:lvl1pPr>
            <a:lvl2pPr marL="548640" marR="0" lvl="1" indent="-253364" algn="l" rtl="0">
              <a:spcBef>
                <a:spcPts val="300"/>
              </a:spcBef>
              <a:buClr>
                <a:srgbClr val="6CB255"/>
              </a:buClr>
              <a:buSzPct val="100000"/>
              <a:buFont typeface="Arial Black"/>
              <a:buAutoNum type="alphaLcParenR"/>
              <a:defRPr sz="1500" b="0" i="0" u="none" strike="noStrike" cap="none">
                <a:solidFill>
                  <a:schemeClr val="dk1"/>
                </a:solidFill>
                <a:latin typeface="Arial"/>
                <a:ea typeface="Arial"/>
                <a:cs typeface="Arial"/>
                <a:sym typeface="Arial"/>
              </a:defRPr>
            </a:lvl2pPr>
            <a:lvl3pPr marL="942975" marR="0" lvl="2" indent="-171450" algn="l" rtl="0">
              <a:spcBef>
                <a:spcPts val="270"/>
              </a:spcBef>
              <a:buClr>
                <a:srgbClr val="6CB255"/>
              </a:buClr>
              <a:buSzPct val="100000"/>
              <a:buFont typeface="Arial Black"/>
              <a:buAutoNum type="alphaLcParenR"/>
              <a:defRPr sz="1350" b="0" i="0" u="none" strike="noStrike" cap="none">
                <a:solidFill>
                  <a:schemeClr val="dk1"/>
                </a:solidFill>
                <a:latin typeface="Arial"/>
                <a:ea typeface="Arial"/>
                <a:cs typeface="Arial"/>
                <a:sym typeface="Arial"/>
              </a:defRPr>
            </a:lvl3pPr>
            <a:lvl4pPr marL="1285875" marR="0" lvl="3" indent="-171450" algn="l" rtl="0">
              <a:spcBef>
                <a:spcPts val="270"/>
              </a:spcBef>
              <a:buClr>
                <a:srgbClr val="6CB255"/>
              </a:buClr>
              <a:buSzPct val="100000"/>
              <a:buFont typeface="Arial Black"/>
              <a:buAutoNum type="alphaLcParenR"/>
              <a:defRPr sz="1350" b="0" i="0" u="none" strike="noStrike" cap="none">
                <a:solidFill>
                  <a:schemeClr val="dk1"/>
                </a:solidFill>
                <a:latin typeface="Arial"/>
                <a:ea typeface="Arial"/>
                <a:cs typeface="Arial"/>
                <a:sym typeface="Arial"/>
              </a:defRPr>
            </a:lvl4pPr>
            <a:lvl5pPr marL="1628775" marR="0" lvl="4" indent="-171450" algn="l" rtl="0">
              <a:spcBef>
                <a:spcPts val="270"/>
              </a:spcBef>
              <a:buClr>
                <a:srgbClr val="6CB255"/>
              </a:buClr>
              <a:buSzPct val="100000"/>
              <a:buFont typeface="Arial Black"/>
              <a:buAutoNum type="alphaLcParenR"/>
              <a:defRPr sz="1350" b="0" i="0" u="none" strike="noStrike" cap="none">
                <a:solidFill>
                  <a:schemeClr val="dk1"/>
                </a:solidFill>
                <a:latin typeface="Arial"/>
                <a:ea typeface="Arial"/>
                <a:cs typeface="Arial"/>
                <a:sym typeface="Arial"/>
              </a:defRPr>
            </a:lvl5pPr>
            <a:lvl6pPr marL="1885950" marR="0" lvl="5" indent="-95250" algn="l" rtl="0">
              <a:spcBef>
                <a:spcPts val="240"/>
              </a:spcBef>
              <a:buClr>
                <a:schemeClr val="dk2"/>
              </a:buClr>
              <a:buSzPct val="100000"/>
              <a:buFont typeface="Arial"/>
              <a:buChar char="•"/>
              <a:defRPr sz="1200" b="0" i="0" u="none" strike="noStrike" cap="none">
                <a:solidFill>
                  <a:schemeClr val="dk1"/>
                </a:solidFill>
                <a:latin typeface="Arial"/>
                <a:ea typeface="Arial"/>
                <a:cs typeface="Arial"/>
                <a:sym typeface="Arial"/>
              </a:defRPr>
            </a:lvl6pPr>
            <a:lvl7pPr marL="2228850" marR="0" lvl="6" indent="-95250" algn="l" rtl="0">
              <a:spcBef>
                <a:spcPts val="240"/>
              </a:spcBef>
              <a:buClr>
                <a:schemeClr val="dk2"/>
              </a:buClr>
              <a:buSzPct val="100000"/>
              <a:buFont typeface="Arial"/>
              <a:buChar char="•"/>
              <a:defRPr sz="1200" b="0" i="0" u="none" strike="noStrike" cap="none">
                <a:solidFill>
                  <a:schemeClr val="dk1"/>
                </a:solidFill>
                <a:latin typeface="Arial"/>
                <a:ea typeface="Arial"/>
                <a:cs typeface="Arial"/>
                <a:sym typeface="Arial"/>
              </a:defRPr>
            </a:lvl7pPr>
            <a:lvl8pPr marL="2571750" marR="0" lvl="7" indent="-95250" algn="l" rtl="0">
              <a:spcBef>
                <a:spcPts val="240"/>
              </a:spcBef>
              <a:buClr>
                <a:schemeClr val="dk2"/>
              </a:buClr>
              <a:buSzPct val="100000"/>
              <a:buFont typeface="Arial"/>
              <a:buChar char="•"/>
              <a:defRPr sz="1200" b="0" i="0" u="none" strike="noStrike" cap="none">
                <a:solidFill>
                  <a:schemeClr val="dk1"/>
                </a:solidFill>
                <a:latin typeface="Arial"/>
                <a:ea typeface="Arial"/>
                <a:cs typeface="Arial"/>
                <a:sym typeface="Arial"/>
              </a:defRPr>
            </a:lvl8pPr>
            <a:lvl9pPr marL="2914650" marR="0" lvl="8" indent="-95250" algn="l" rtl="0">
              <a:spcBef>
                <a:spcPts val="240"/>
              </a:spcBef>
              <a:buClr>
                <a:schemeClr val="dk2"/>
              </a:buClr>
              <a:buSzPct val="100000"/>
              <a:buFont typeface="Arial"/>
              <a:buChar char="•"/>
              <a:defRPr sz="12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992025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section">
    <p:spTree>
      <p:nvGrpSpPr>
        <p:cNvPr id="1" name=""/>
        <p:cNvGrpSpPr/>
        <p:nvPr/>
      </p:nvGrpSpPr>
      <p:grpSpPr>
        <a:xfrm>
          <a:off x="0" y="0"/>
          <a:ext cx="0" cy="0"/>
          <a:chOff x="0" y="0"/>
          <a:chExt cx="0" cy="0"/>
        </a:xfrm>
      </p:grpSpPr>
      <p:sp>
        <p:nvSpPr>
          <p:cNvPr id="14" name="Sous-titre 2"/>
          <p:cNvSpPr txBox="1">
            <a:spLocks/>
          </p:cNvSpPr>
          <p:nvPr userDrawn="1"/>
        </p:nvSpPr>
        <p:spPr>
          <a:xfrm>
            <a:off x="599554" y="2711720"/>
            <a:ext cx="6858000" cy="1241822"/>
          </a:xfrm>
          <a:prstGeom prst="rect">
            <a:avLst/>
          </a:prstGeom>
        </p:spPr>
        <p:txBody>
          <a:bodyPr/>
          <a:lstStyle>
            <a:lvl1pPr marL="0" indent="0" algn="ctr" defTabSz="914400" rtl="0" eaLnBrk="1" latinLnBrk="0" hangingPunct="1">
              <a:spcBef>
                <a:spcPct val="20000"/>
              </a:spcBef>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400"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solidFill>
                <a:latin typeface="+mn-lt"/>
                <a:ea typeface="+mn-ea"/>
                <a:cs typeface="+mn-cs"/>
              </a:defRPr>
            </a:lvl9pPr>
          </a:lstStyle>
          <a:p>
            <a:endParaRPr lang="fr-FR">
              <a:solidFill>
                <a:schemeClr val="bg1">
                  <a:lumMod val="50000"/>
                </a:schemeClr>
              </a:solidFill>
              <a:latin typeface="HelveticaNeueLT Std Med" panose="020B0604020202020204" pitchFamily="34" charset="0"/>
            </a:endParaRPr>
          </a:p>
        </p:txBody>
      </p:sp>
      <p:sp>
        <p:nvSpPr>
          <p:cNvPr id="17" name="Sous-titre 2"/>
          <p:cNvSpPr>
            <a:spLocks noGrp="1"/>
          </p:cNvSpPr>
          <p:nvPr>
            <p:ph type="subTitle" idx="1" hasCustomPrompt="1"/>
          </p:nvPr>
        </p:nvSpPr>
        <p:spPr>
          <a:xfrm>
            <a:off x="6615" y="2439470"/>
            <a:ext cx="9143999" cy="360503"/>
          </a:xfrm>
          <a:prstGeom prst="rect">
            <a:avLst/>
          </a:prstGeom>
        </p:spPr>
        <p:txBody>
          <a:bodyPr/>
          <a:lstStyle>
            <a:lvl1pPr marL="0" indent="0" algn="ctr">
              <a:buNone/>
              <a:defRPr sz="2000">
                <a:solidFill>
                  <a:schemeClr val="bg1">
                    <a:lumMod val="75000"/>
                  </a:schemeClr>
                </a:solidFill>
                <a:latin typeface="Arial"/>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sous-titre</a:t>
            </a:r>
          </a:p>
        </p:txBody>
      </p:sp>
      <p:sp>
        <p:nvSpPr>
          <p:cNvPr id="21" name="Titre 1"/>
          <p:cNvSpPr>
            <a:spLocks noGrp="1"/>
          </p:cNvSpPr>
          <p:nvPr>
            <p:ph type="ctrTitle"/>
          </p:nvPr>
        </p:nvSpPr>
        <p:spPr>
          <a:xfrm>
            <a:off x="12130" y="1961870"/>
            <a:ext cx="9131870" cy="469106"/>
          </a:xfrm>
          <a:prstGeom prst="rect">
            <a:avLst/>
          </a:prstGeom>
        </p:spPr>
        <p:txBody>
          <a:bodyPr anchor="b"/>
          <a:lstStyle>
            <a:lvl1pPr marL="0" indent="0" algn="ctr">
              <a:buFont typeface="+mj-lt"/>
              <a:buAutoNum type="arabicPeriod"/>
              <a:defRPr sz="2500" cap="all" baseline="0">
                <a:solidFill>
                  <a:schemeClr val="bg1"/>
                </a:solidFill>
                <a:latin typeface="Arial Black"/>
                <a:cs typeface="Arial Black"/>
              </a:defRPr>
            </a:lvl1pPr>
          </a:lstStyle>
          <a:p>
            <a:endParaRPr lang="fr-FR"/>
          </a:p>
        </p:txBody>
      </p:sp>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59797" y="1563638"/>
            <a:ext cx="825714" cy="98946"/>
          </a:xfrm>
          <a:prstGeom prst="rect">
            <a:avLst/>
          </a:prstGeom>
        </p:spPr>
      </p:pic>
      <p:pic>
        <p:nvPicPr>
          <p:cNvPr id="26" name="Imag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59797" y="3192884"/>
            <a:ext cx="825714" cy="98946"/>
          </a:xfrm>
          <a:prstGeom prst="rect">
            <a:avLst/>
          </a:prstGeom>
        </p:spPr>
      </p:pic>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79912" y="4515966"/>
            <a:ext cx="1584176" cy="359298"/>
          </a:xfrm>
          <a:prstGeom prst="rect">
            <a:avLst/>
          </a:prstGeom>
        </p:spPr>
      </p:pic>
      <p:sp>
        <p:nvSpPr>
          <p:cNvPr id="31" name="Espace réservé du numéro de diapositive 5"/>
          <p:cNvSpPr>
            <a:spLocks noGrp="1"/>
          </p:cNvSpPr>
          <p:nvPr>
            <p:ph type="sldNum" sz="quarter" idx="12"/>
          </p:nvPr>
        </p:nvSpPr>
        <p:spPr>
          <a:xfrm>
            <a:off x="8532440" y="4731990"/>
            <a:ext cx="539080" cy="273844"/>
          </a:xfrm>
          <a:prstGeom prst="rect">
            <a:avLst/>
          </a:prstGeom>
        </p:spPr>
        <p:txBody>
          <a:bodyPr/>
          <a:lstStyle>
            <a:lvl1pPr algn="ctr">
              <a:defRPr sz="1200">
                <a:solidFill>
                  <a:schemeClr val="bg1">
                    <a:lumMod val="75000"/>
                  </a:schemeClr>
                </a:solidFill>
                <a:latin typeface="Arial"/>
                <a:cs typeface="Arial"/>
              </a:defRPr>
            </a:lvl1pPr>
          </a:lstStyle>
          <a:p>
            <a:fld id="{307C7597-8D70-4701-8085-9524B0B5C72B}" type="slidenum">
              <a:rPr lang="fr-FR" smtClean="0"/>
              <a:pPr/>
              <a:t>‹#›</a:t>
            </a:fld>
            <a:endParaRPr lang="fr-FR"/>
          </a:p>
        </p:txBody>
      </p:sp>
    </p:spTree>
    <p:extLst>
      <p:ext uri="{BB962C8B-B14F-4D97-AF65-F5344CB8AC3E}">
        <p14:creationId xmlns:p14="http://schemas.microsoft.com/office/powerpoint/2010/main" val="181413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6" name="Rectangle 15"/>
          <p:cNvSpPr/>
          <p:nvPr userDrawn="1"/>
        </p:nvSpPr>
        <p:spPr>
          <a:xfrm>
            <a:off x="1" y="0"/>
            <a:ext cx="9150614" cy="4659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space réservé du contenu 2"/>
          <p:cNvSpPr>
            <a:spLocks noGrp="1"/>
          </p:cNvSpPr>
          <p:nvPr>
            <p:ph idx="1" hasCustomPrompt="1"/>
          </p:nvPr>
        </p:nvSpPr>
        <p:spPr>
          <a:xfrm>
            <a:off x="356602" y="1324470"/>
            <a:ext cx="8463869" cy="3119488"/>
          </a:xfrm>
          <a:prstGeom prst="rect">
            <a:avLst/>
          </a:prstGeom>
        </p:spPr>
        <p:txBody>
          <a:bodyPr/>
          <a:lstStyle>
            <a:lvl1pPr marL="355600" indent="-355600">
              <a:buClr>
                <a:schemeClr val="tx1">
                  <a:lumMod val="85000"/>
                  <a:lumOff val="15000"/>
                </a:schemeClr>
              </a:buClr>
              <a:buSzPct val="70000"/>
              <a:buFont typeface="Wingdings" panose="05000000000000000000" pitchFamily="2" charset="2"/>
              <a:buChar char="§"/>
              <a:defRPr sz="2000">
                <a:solidFill>
                  <a:srgbClr val="17212F"/>
                </a:solidFill>
                <a:latin typeface="Arial"/>
                <a:cs typeface="Arial"/>
              </a:defRPr>
            </a:lvl1pPr>
            <a:lvl2pPr marL="742950" indent="-285750">
              <a:buClr>
                <a:schemeClr val="tx1">
                  <a:lumMod val="85000"/>
                  <a:lumOff val="15000"/>
                </a:schemeClr>
              </a:buClr>
              <a:buSzPct val="50000"/>
              <a:buFont typeface="Wingdings" panose="05000000000000000000" pitchFamily="2" charset="2"/>
              <a:buChar char="§"/>
              <a:defRPr sz="1600">
                <a:solidFill>
                  <a:srgbClr val="17212F"/>
                </a:solidFill>
                <a:latin typeface="Arial"/>
                <a:cs typeface="Arial"/>
              </a:defRPr>
            </a:lvl2pPr>
            <a:lvl3pPr marL="1143000" indent="-228600">
              <a:buClr>
                <a:schemeClr val="tx1">
                  <a:lumMod val="85000"/>
                  <a:lumOff val="15000"/>
                </a:schemeClr>
              </a:buClr>
              <a:buSzPct val="50000"/>
              <a:buFont typeface="Wingdings" panose="05000000000000000000" pitchFamily="2" charset="2"/>
              <a:buChar char="§"/>
              <a:defRPr sz="1400">
                <a:solidFill>
                  <a:srgbClr val="17212F"/>
                </a:solidFill>
                <a:latin typeface="Arial"/>
                <a:cs typeface="Arial"/>
              </a:defRPr>
            </a:lvl3pPr>
            <a:lvl4pPr marL="1600200" indent="-228600">
              <a:buClr>
                <a:schemeClr val="tx1">
                  <a:lumMod val="85000"/>
                  <a:lumOff val="15000"/>
                </a:schemeClr>
              </a:buClr>
              <a:buSzPct val="50000"/>
              <a:buFont typeface="Wingdings" panose="05000000000000000000" pitchFamily="2" charset="2"/>
              <a:buChar char="§"/>
              <a:defRPr sz="1200">
                <a:solidFill>
                  <a:srgbClr val="17212F"/>
                </a:solidFill>
                <a:latin typeface="Arial"/>
                <a:cs typeface="Arial"/>
              </a:defRPr>
            </a:lvl4pPr>
            <a:lvl5pPr marL="2057400" indent="-228600">
              <a:buClr>
                <a:schemeClr val="tx1">
                  <a:lumMod val="85000"/>
                  <a:lumOff val="15000"/>
                </a:schemeClr>
              </a:buClr>
              <a:buSzPct val="50000"/>
              <a:buFont typeface="Wingdings" panose="05000000000000000000" pitchFamily="2" charset="2"/>
              <a:buChar char="§"/>
              <a:defRPr sz="1600">
                <a:solidFill>
                  <a:srgbClr val="404040"/>
                </a:solidFill>
                <a:latin typeface="Arial"/>
                <a:cs typeface="Arial"/>
              </a:defRPr>
            </a:lvl5pPr>
          </a:lstStyle>
          <a:p>
            <a:pPr lvl="0"/>
            <a:r>
              <a:rPr lang="fr-FR"/>
              <a:t>Modifiez le premier niveau</a:t>
            </a:r>
          </a:p>
          <a:p>
            <a:pPr lvl="1"/>
            <a:r>
              <a:rPr lang="fr-FR"/>
              <a:t>Deuxième niveau</a:t>
            </a:r>
          </a:p>
          <a:p>
            <a:pPr lvl="2"/>
            <a:r>
              <a:rPr lang="fr-FR"/>
              <a:t>Troisième niveau</a:t>
            </a:r>
          </a:p>
          <a:p>
            <a:pPr lvl="3"/>
            <a:r>
              <a:rPr lang="fr-FR"/>
              <a:t>Quatrième niveau</a:t>
            </a:r>
          </a:p>
        </p:txBody>
      </p:sp>
      <p:sp>
        <p:nvSpPr>
          <p:cNvPr id="18" name="Titre 1"/>
          <p:cNvSpPr>
            <a:spLocks noGrp="1"/>
          </p:cNvSpPr>
          <p:nvPr>
            <p:ph type="title" hasCustomPrompt="1"/>
          </p:nvPr>
        </p:nvSpPr>
        <p:spPr>
          <a:xfrm>
            <a:off x="355846" y="309019"/>
            <a:ext cx="8464632" cy="475265"/>
          </a:xfrm>
          <a:prstGeom prst="rect">
            <a:avLst/>
          </a:prstGeom>
        </p:spPr>
        <p:txBody>
          <a:bodyPr/>
          <a:lstStyle>
            <a:lvl1pPr algn="l">
              <a:defRPr sz="3000" kern="0" cap="none" spc="0" baseline="0">
                <a:solidFill>
                  <a:srgbClr val="1D2D3F"/>
                </a:solidFill>
                <a:latin typeface="Arial Black"/>
                <a:cs typeface="Arial Black"/>
              </a:defRPr>
            </a:lvl1pPr>
          </a:lstStyle>
          <a:p>
            <a:r>
              <a:rPr lang="fr-FR"/>
              <a:t>Modifiez le titre</a:t>
            </a:r>
          </a:p>
        </p:txBody>
      </p:sp>
      <p:sp>
        <p:nvSpPr>
          <p:cNvPr id="20" name="Sous-titre 2"/>
          <p:cNvSpPr>
            <a:spLocks noGrp="1"/>
          </p:cNvSpPr>
          <p:nvPr>
            <p:ph type="subTitle" idx="13" hasCustomPrompt="1"/>
          </p:nvPr>
        </p:nvSpPr>
        <p:spPr>
          <a:xfrm>
            <a:off x="363218" y="732612"/>
            <a:ext cx="8457197" cy="360503"/>
          </a:xfrm>
          <a:prstGeom prst="rect">
            <a:avLst/>
          </a:prstGeom>
        </p:spPr>
        <p:txBody>
          <a:bodyPr/>
          <a:lstStyle>
            <a:lvl1pPr marL="0" indent="0" algn="l">
              <a:buNone/>
              <a:defRPr sz="2000" i="1" spc="0" baseline="0">
                <a:solidFill>
                  <a:schemeClr val="bg1">
                    <a:lumMod val="75000"/>
                  </a:schemeClr>
                </a:solidFill>
                <a:latin typeface="Arial"/>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sous-titre</a:t>
            </a:r>
          </a:p>
        </p:txBody>
      </p:sp>
      <p:pic>
        <p:nvPicPr>
          <p:cNvPr id="23" name="Imag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01419" y="4751832"/>
            <a:ext cx="1368152" cy="310303"/>
          </a:xfrm>
          <a:prstGeom prst="rect">
            <a:avLst/>
          </a:prstGeom>
        </p:spPr>
      </p:pic>
      <p:pic>
        <p:nvPicPr>
          <p:cNvPr id="24" name="Imag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26" y="4751832"/>
            <a:ext cx="1227829" cy="315024"/>
          </a:xfrm>
          <a:prstGeom prst="rect">
            <a:avLst/>
          </a:prstGeom>
        </p:spPr>
      </p:pic>
      <p:sp>
        <p:nvSpPr>
          <p:cNvPr id="2" name="Rectangle 1"/>
          <p:cNvSpPr/>
          <p:nvPr userDrawn="1"/>
        </p:nvSpPr>
        <p:spPr>
          <a:xfrm>
            <a:off x="467544" y="267494"/>
            <a:ext cx="720080" cy="72008"/>
          </a:xfrm>
          <a:prstGeom prst="rect">
            <a:avLst/>
          </a:prstGeom>
          <a:solidFill>
            <a:srgbClr val="17212F">
              <a:alpha val="9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 name="Espace réservé du numéro de diapositive 5"/>
          <p:cNvSpPr>
            <a:spLocks noGrp="1"/>
          </p:cNvSpPr>
          <p:nvPr>
            <p:ph type="sldNum" sz="quarter" idx="12"/>
          </p:nvPr>
        </p:nvSpPr>
        <p:spPr>
          <a:xfrm>
            <a:off x="4309671" y="4751832"/>
            <a:ext cx="539080" cy="273844"/>
          </a:xfrm>
          <a:prstGeom prst="rect">
            <a:avLst/>
          </a:prstGeom>
        </p:spPr>
        <p:txBody>
          <a:bodyPr/>
          <a:lstStyle>
            <a:lvl1pPr algn="ctr">
              <a:defRPr sz="1200">
                <a:solidFill>
                  <a:schemeClr val="bg1">
                    <a:lumMod val="75000"/>
                  </a:schemeClr>
                </a:solidFill>
                <a:latin typeface="Arial"/>
                <a:cs typeface="Arial"/>
              </a:defRPr>
            </a:lvl1pPr>
          </a:lstStyle>
          <a:p>
            <a:fld id="{307C7597-8D70-4701-8085-9524B0B5C72B}" type="slidenum">
              <a:rPr lang="fr-FR" smtClean="0"/>
              <a:pPr/>
              <a:t>‹#›</a:t>
            </a:fld>
            <a:endParaRPr lang="fr-F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19" name="Espace réservé du contenu 2"/>
          <p:cNvSpPr>
            <a:spLocks noGrp="1"/>
          </p:cNvSpPr>
          <p:nvPr>
            <p:ph idx="1" hasCustomPrompt="1"/>
          </p:nvPr>
        </p:nvSpPr>
        <p:spPr>
          <a:xfrm>
            <a:off x="356602" y="1324470"/>
            <a:ext cx="8463869" cy="3119488"/>
          </a:xfrm>
          <a:prstGeom prst="rect">
            <a:avLst/>
          </a:prstGeom>
        </p:spPr>
        <p:txBody>
          <a:bodyPr/>
          <a:lstStyle>
            <a:lvl1pPr marL="355600" indent="-355600">
              <a:buClr>
                <a:schemeClr val="tx1">
                  <a:lumMod val="85000"/>
                  <a:lumOff val="15000"/>
                </a:schemeClr>
              </a:buClr>
              <a:buSzPct val="70000"/>
              <a:buFont typeface="Wingdings" panose="05000000000000000000" pitchFamily="2" charset="2"/>
              <a:buChar char="§"/>
              <a:defRPr sz="2000">
                <a:solidFill>
                  <a:srgbClr val="FFFFFF"/>
                </a:solidFill>
                <a:latin typeface="Arial"/>
                <a:cs typeface="Arial"/>
              </a:defRPr>
            </a:lvl1pPr>
            <a:lvl2pPr marL="742950" indent="-285750">
              <a:buClr>
                <a:schemeClr val="tx1">
                  <a:lumMod val="85000"/>
                  <a:lumOff val="15000"/>
                </a:schemeClr>
              </a:buClr>
              <a:buSzPct val="50000"/>
              <a:buFont typeface="Wingdings" panose="05000000000000000000" pitchFamily="2" charset="2"/>
              <a:buChar char="§"/>
              <a:defRPr sz="1600">
                <a:solidFill>
                  <a:srgbClr val="FFFFFF"/>
                </a:solidFill>
                <a:latin typeface="Arial"/>
                <a:cs typeface="Arial"/>
              </a:defRPr>
            </a:lvl2pPr>
            <a:lvl3pPr marL="1143000" indent="-228600">
              <a:buClr>
                <a:schemeClr val="tx1">
                  <a:lumMod val="85000"/>
                  <a:lumOff val="15000"/>
                </a:schemeClr>
              </a:buClr>
              <a:buSzPct val="50000"/>
              <a:buFont typeface="Wingdings" panose="05000000000000000000" pitchFamily="2" charset="2"/>
              <a:buChar char="§"/>
              <a:defRPr sz="1400">
                <a:solidFill>
                  <a:srgbClr val="FFFFFF"/>
                </a:solidFill>
                <a:latin typeface="Arial"/>
                <a:cs typeface="Arial"/>
              </a:defRPr>
            </a:lvl3pPr>
            <a:lvl4pPr marL="1600200" indent="-228600">
              <a:buClr>
                <a:schemeClr val="tx1">
                  <a:lumMod val="85000"/>
                  <a:lumOff val="15000"/>
                </a:schemeClr>
              </a:buClr>
              <a:buSzPct val="50000"/>
              <a:buFont typeface="Wingdings" panose="05000000000000000000" pitchFamily="2" charset="2"/>
              <a:buChar char="§"/>
              <a:defRPr sz="1200">
                <a:solidFill>
                  <a:srgbClr val="FFFFFF"/>
                </a:solidFill>
                <a:latin typeface="Arial"/>
                <a:cs typeface="Arial"/>
              </a:defRPr>
            </a:lvl4pPr>
            <a:lvl5pPr marL="2057400" indent="-228600">
              <a:buClr>
                <a:schemeClr val="tx1">
                  <a:lumMod val="85000"/>
                  <a:lumOff val="15000"/>
                </a:schemeClr>
              </a:buClr>
              <a:buSzPct val="50000"/>
              <a:buFont typeface="Wingdings" panose="05000000000000000000" pitchFamily="2" charset="2"/>
              <a:buChar char="§"/>
              <a:defRPr sz="1600">
                <a:solidFill>
                  <a:srgbClr val="404040"/>
                </a:solidFill>
                <a:latin typeface="Arial"/>
                <a:cs typeface="Arial"/>
              </a:defRPr>
            </a:lvl5pPr>
          </a:lstStyle>
          <a:p>
            <a:pPr lvl="0"/>
            <a:r>
              <a:rPr lang="fr-FR"/>
              <a:t>Modifiez le premier niveau</a:t>
            </a:r>
          </a:p>
          <a:p>
            <a:pPr lvl="1"/>
            <a:r>
              <a:rPr lang="fr-FR"/>
              <a:t>Deuxième niveau</a:t>
            </a:r>
          </a:p>
          <a:p>
            <a:pPr lvl="2"/>
            <a:r>
              <a:rPr lang="fr-FR"/>
              <a:t>Troisième niveau</a:t>
            </a:r>
          </a:p>
          <a:p>
            <a:pPr lvl="3"/>
            <a:r>
              <a:rPr lang="fr-FR"/>
              <a:t>Quatrième niveau</a:t>
            </a:r>
          </a:p>
        </p:txBody>
      </p:sp>
      <p:sp>
        <p:nvSpPr>
          <p:cNvPr id="18" name="Titre 1"/>
          <p:cNvSpPr>
            <a:spLocks noGrp="1"/>
          </p:cNvSpPr>
          <p:nvPr>
            <p:ph type="title" hasCustomPrompt="1"/>
          </p:nvPr>
        </p:nvSpPr>
        <p:spPr>
          <a:xfrm>
            <a:off x="355846" y="309019"/>
            <a:ext cx="8464632" cy="475265"/>
          </a:xfrm>
          <a:prstGeom prst="rect">
            <a:avLst/>
          </a:prstGeom>
        </p:spPr>
        <p:txBody>
          <a:bodyPr/>
          <a:lstStyle>
            <a:lvl1pPr algn="l">
              <a:defRPr sz="3000" kern="0" cap="none" spc="0" baseline="0">
                <a:solidFill>
                  <a:schemeClr val="bg1"/>
                </a:solidFill>
                <a:latin typeface="Arial Black"/>
                <a:cs typeface="Arial Black"/>
              </a:defRPr>
            </a:lvl1pPr>
          </a:lstStyle>
          <a:p>
            <a:r>
              <a:rPr lang="fr-FR"/>
              <a:t>Modifiez le titre</a:t>
            </a:r>
          </a:p>
        </p:txBody>
      </p:sp>
      <p:sp>
        <p:nvSpPr>
          <p:cNvPr id="20" name="Sous-titre 2"/>
          <p:cNvSpPr>
            <a:spLocks noGrp="1"/>
          </p:cNvSpPr>
          <p:nvPr>
            <p:ph type="subTitle" idx="13" hasCustomPrompt="1"/>
          </p:nvPr>
        </p:nvSpPr>
        <p:spPr>
          <a:xfrm>
            <a:off x="363218" y="732612"/>
            <a:ext cx="8457197" cy="360503"/>
          </a:xfrm>
          <a:prstGeom prst="rect">
            <a:avLst/>
          </a:prstGeom>
        </p:spPr>
        <p:txBody>
          <a:bodyPr/>
          <a:lstStyle>
            <a:lvl1pPr marL="0" indent="0" algn="l">
              <a:buNone/>
              <a:defRPr sz="2000" i="1" spc="0" baseline="0">
                <a:solidFill>
                  <a:schemeClr val="bg1">
                    <a:lumMod val="75000"/>
                  </a:schemeClr>
                </a:solidFill>
                <a:latin typeface="Arial"/>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sous-titre</a:t>
            </a:r>
          </a:p>
        </p:txBody>
      </p:sp>
      <p:pic>
        <p:nvPicPr>
          <p:cNvPr id="23" name="Imag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01419" y="4751832"/>
            <a:ext cx="1368152" cy="310303"/>
          </a:xfrm>
          <a:prstGeom prst="rect">
            <a:avLst/>
          </a:prstGeom>
        </p:spPr>
      </p:pic>
      <p:pic>
        <p:nvPicPr>
          <p:cNvPr id="24" name="Imag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26" y="4751832"/>
            <a:ext cx="1227829" cy="315024"/>
          </a:xfrm>
          <a:prstGeom prst="rect">
            <a:avLst/>
          </a:prstGeom>
        </p:spPr>
      </p:pic>
      <p:sp>
        <p:nvSpPr>
          <p:cNvPr id="2" name="Rectangle 1"/>
          <p:cNvSpPr/>
          <p:nvPr userDrawn="1"/>
        </p:nvSpPr>
        <p:spPr>
          <a:xfrm>
            <a:off x="467544" y="267494"/>
            <a:ext cx="720080" cy="72008"/>
          </a:xfrm>
          <a:prstGeom prst="rect">
            <a:avLst/>
          </a:prstGeom>
          <a:solidFill>
            <a:schemeClr val="bg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 name="Espace réservé du numéro de diapositive 5"/>
          <p:cNvSpPr>
            <a:spLocks noGrp="1"/>
          </p:cNvSpPr>
          <p:nvPr>
            <p:ph type="sldNum" sz="quarter" idx="12"/>
          </p:nvPr>
        </p:nvSpPr>
        <p:spPr>
          <a:xfrm>
            <a:off x="4309671" y="4751832"/>
            <a:ext cx="539080" cy="273844"/>
          </a:xfrm>
          <a:prstGeom prst="rect">
            <a:avLst/>
          </a:prstGeom>
        </p:spPr>
        <p:txBody>
          <a:bodyPr/>
          <a:lstStyle>
            <a:lvl1pPr algn="ctr">
              <a:defRPr sz="1200">
                <a:solidFill>
                  <a:schemeClr val="bg1">
                    <a:lumMod val="75000"/>
                  </a:schemeClr>
                </a:solidFill>
                <a:latin typeface="Arial"/>
                <a:cs typeface="Arial"/>
              </a:defRPr>
            </a:lvl1pPr>
          </a:lstStyle>
          <a:p>
            <a:fld id="{307C7597-8D70-4701-8085-9524B0B5C72B}" type="slidenum">
              <a:rPr lang="fr-FR" smtClean="0"/>
              <a:pPr/>
              <a:t>‹#›</a:t>
            </a:fld>
            <a:endParaRPr lang="fr-FR"/>
          </a:p>
        </p:txBody>
      </p:sp>
    </p:spTree>
    <p:extLst>
      <p:ext uri="{BB962C8B-B14F-4D97-AF65-F5344CB8AC3E}">
        <p14:creationId xmlns:p14="http://schemas.microsoft.com/office/powerpoint/2010/main" val="35090419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16" name="Rectangle 15"/>
          <p:cNvSpPr/>
          <p:nvPr userDrawn="1"/>
        </p:nvSpPr>
        <p:spPr>
          <a:xfrm>
            <a:off x="1" y="0"/>
            <a:ext cx="9150614" cy="4659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space réservé du contenu 2"/>
          <p:cNvSpPr>
            <a:spLocks noGrp="1"/>
          </p:cNvSpPr>
          <p:nvPr>
            <p:ph idx="1" hasCustomPrompt="1"/>
          </p:nvPr>
        </p:nvSpPr>
        <p:spPr>
          <a:xfrm>
            <a:off x="356603" y="1324470"/>
            <a:ext cx="4215398" cy="3119488"/>
          </a:xfrm>
          <a:prstGeom prst="rect">
            <a:avLst/>
          </a:prstGeom>
        </p:spPr>
        <p:txBody>
          <a:bodyPr/>
          <a:lstStyle>
            <a:lvl1pPr marL="355600" indent="-355600">
              <a:buClr>
                <a:schemeClr val="tx1">
                  <a:lumMod val="85000"/>
                  <a:lumOff val="15000"/>
                </a:schemeClr>
              </a:buClr>
              <a:buSzPct val="70000"/>
              <a:buFont typeface="Wingdings" panose="05000000000000000000" pitchFamily="2" charset="2"/>
              <a:buChar char="§"/>
              <a:defRPr sz="2000">
                <a:solidFill>
                  <a:srgbClr val="17212F"/>
                </a:solidFill>
                <a:latin typeface="Arial"/>
                <a:cs typeface="Arial"/>
              </a:defRPr>
            </a:lvl1pPr>
            <a:lvl2pPr marL="742950" indent="-285750">
              <a:buClr>
                <a:schemeClr val="tx1">
                  <a:lumMod val="85000"/>
                  <a:lumOff val="15000"/>
                </a:schemeClr>
              </a:buClr>
              <a:buSzPct val="50000"/>
              <a:buFont typeface="Wingdings" panose="05000000000000000000" pitchFamily="2" charset="2"/>
              <a:buChar char="§"/>
              <a:defRPr sz="1600">
                <a:solidFill>
                  <a:srgbClr val="17212F"/>
                </a:solidFill>
                <a:latin typeface="Arial"/>
                <a:cs typeface="Arial"/>
              </a:defRPr>
            </a:lvl2pPr>
            <a:lvl3pPr marL="1143000" indent="-228600">
              <a:buClr>
                <a:schemeClr val="tx1">
                  <a:lumMod val="85000"/>
                  <a:lumOff val="15000"/>
                </a:schemeClr>
              </a:buClr>
              <a:buSzPct val="50000"/>
              <a:buFont typeface="Wingdings" panose="05000000000000000000" pitchFamily="2" charset="2"/>
              <a:buChar char="§"/>
              <a:defRPr sz="1400">
                <a:solidFill>
                  <a:srgbClr val="17212F"/>
                </a:solidFill>
                <a:latin typeface="Arial"/>
                <a:cs typeface="Arial"/>
              </a:defRPr>
            </a:lvl3pPr>
            <a:lvl4pPr marL="1600200" indent="-228600">
              <a:buClr>
                <a:schemeClr val="tx1">
                  <a:lumMod val="85000"/>
                  <a:lumOff val="15000"/>
                </a:schemeClr>
              </a:buClr>
              <a:buSzPct val="50000"/>
              <a:buFont typeface="Wingdings" panose="05000000000000000000" pitchFamily="2" charset="2"/>
              <a:buChar char="§"/>
              <a:defRPr sz="1200">
                <a:solidFill>
                  <a:srgbClr val="17212F"/>
                </a:solidFill>
                <a:latin typeface="Arial"/>
                <a:cs typeface="Arial"/>
              </a:defRPr>
            </a:lvl4pPr>
            <a:lvl5pPr marL="2057400" indent="-228600">
              <a:buClr>
                <a:schemeClr val="tx1">
                  <a:lumMod val="85000"/>
                  <a:lumOff val="15000"/>
                </a:schemeClr>
              </a:buClr>
              <a:buSzPct val="50000"/>
              <a:buFont typeface="Wingdings" panose="05000000000000000000" pitchFamily="2" charset="2"/>
              <a:buChar char="§"/>
              <a:defRPr sz="1600">
                <a:solidFill>
                  <a:srgbClr val="404040"/>
                </a:solidFill>
                <a:latin typeface="Arial"/>
                <a:cs typeface="Arial"/>
              </a:defRPr>
            </a:lvl5pPr>
          </a:lstStyle>
          <a:p>
            <a:pPr lvl="0"/>
            <a:r>
              <a:rPr lang="fr-FR"/>
              <a:t>Modifiez le premier niveau</a:t>
            </a:r>
          </a:p>
          <a:p>
            <a:pPr lvl="1"/>
            <a:r>
              <a:rPr lang="fr-FR"/>
              <a:t>Deuxième niveau</a:t>
            </a:r>
          </a:p>
          <a:p>
            <a:pPr lvl="2"/>
            <a:r>
              <a:rPr lang="fr-FR"/>
              <a:t>Troisième niveau</a:t>
            </a:r>
          </a:p>
          <a:p>
            <a:pPr lvl="3"/>
            <a:r>
              <a:rPr lang="fr-FR"/>
              <a:t>Quatrième niveau</a:t>
            </a:r>
          </a:p>
        </p:txBody>
      </p:sp>
      <p:sp>
        <p:nvSpPr>
          <p:cNvPr id="18" name="Titre 1"/>
          <p:cNvSpPr>
            <a:spLocks noGrp="1"/>
          </p:cNvSpPr>
          <p:nvPr>
            <p:ph type="title" hasCustomPrompt="1"/>
          </p:nvPr>
        </p:nvSpPr>
        <p:spPr>
          <a:xfrm>
            <a:off x="355846" y="309019"/>
            <a:ext cx="4215778" cy="475265"/>
          </a:xfrm>
          <a:prstGeom prst="rect">
            <a:avLst/>
          </a:prstGeom>
        </p:spPr>
        <p:txBody>
          <a:bodyPr/>
          <a:lstStyle>
            <a:lvl1pPr algn="l">
              <a:defRPr sz="3000" kern="0" cap="none" spc="0" baseline="0">
                <a:solidFill>
                  <a:srgbClr val="1D2D3F"/>
                </a:solidFill>
                <a:latin typeface="Arial Black"/>
                <a:cs typeface="Arial Black"/>
              </a:defRPr>
            </a:lvl1pPr>
          </a:lstStyle>
          <a:p>
            <a:r>
              <a:rPr lang="fr-FR"/>
              <a:t>Modifiez le titre</a:t>
            </a:r>
          </a:p>
        </p:txBody>
      </p:sp>
      <p:sp>
        <p:nvSpPr>
          <p:cNvPr id="20" name="Sous-titre 2"/>
          <p:cNvSpPr>
            <a:spLocks noGrp="1"/>
          </p:cNvSpPr>
          <p:nvPr>
            <p:ph type="subTitle" idx="13" hasCustomPrompt="1"/>
          </p:nvPr>
        </p:nvSpPr>
        <p:spPr>
          <a:xfrm>
            <a:off x="363218" y="732612"/>
            <a:ext cx="4212075" cy="360503"/>
          </a:xfrm>
          <a:prstGeom prst="rect">
            <a:avLst/>
          </a:prstGeom>
        </p:spPr>
        <p:txBody>
          <a:bodyPr/>
          <a:lstStyle>
            <a:lvl1pPr marL="0" indent="0" algn="l">
              <a:buNone/>
              <a:defRPr sz="2000" i="1" spc="0" baseline="0">
                <a:solidFill>
                  <a:schemeClr val="bg1">
                    <a:lumMod val="75000"/>
                  </a:schemeClr>
                </a:solidFill>
                <a:latin typeface="Arial"/>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sous-titre</a:t>
            </a:r>
          </a:p>
        </p:txBody>
      </p:sp>
      <p:pic>
        <p:nvPicPr>
          <p:cNvPr id="23" name="Imag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01419" y="4751832"/>
            <a:ext cx="1368152" cy="310303"/>
          </a:xfrm>
          <a:prstGeom prst="rect">
            <a:avLst/>
          </a:prstGeom>
        </p:spPr>
      </p:pic>
      <p:pic>
        <p:nvPicPr>
          <p:cNvPr id="24" name="Imag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26" y="4751832"/>
            <a:ext cx="1227829" cy="315024"/>
          </a:xfrm>
          <a:prstGeom prst="rect">
            <a:avLst/>
          </a:prstGeom>
        </p:spPr>
      </p:pic>
      <p:sp>
        <p:nvSpPr>
          <p:cNvPr id="2" name="Rectangle 1"/>
          <p:cNvSpPr/>
          <p:nvPr userDrawn="1"/>
        </p:nvSpPr>
        <p:spPr>
          <a:xfrm>
            <a:off x="467544" y="267494"/>
            <a:ext cx="720080" cy="72008"/>
          </a:xfrm>
          <a:prstGeom prst="rect">
            <a:avLst/>
          </a:prstGeom>
          <a:solidFill>
            <a:srgbClr val="17212F">
              <a:alpha val="9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 name="Espace réservé du numéro de diapositive 5"/>
          <p:cNvSpPr>
            <a:spLocks noGrp="1"/>
          </p:cNvSpPr>
          <p:nvPr>
            <p:ph type="sldNum" sz="quarter" idx="12"/>
          </p:nvPr>
        </p:nvSpPr>
        <p:spPr>
          <a:xfrm>
            <a:off x="4309671" y="4751832"/>
            <a:ext cx="539080" cy="273844"/>
          </a:xfrm>
          <a:prstGeom prst="rect">
            <a:avLst/>
          </a:prstGeom>
        </p:spPr>
        <p:txBody>
          <a:bodyPr/>
          <a:lstStyle>
            <a:lvl1pPr algn="ctr">
              <a:defRPr sz="1200">
                <a:solidFill>
                  <a:schemeClr val="bg1">
                    <a:lumMod val="75000"/>
                  </a:schemeClr>
                </a:solidFill>
                <a:latin typeface="Arial"/>
                <a:cs typeface="Arial"/>
              </a:defRPr>
            </a:lvl1pPr>
          </a:lstStyle>
          <a:p>
            <a:fld id="{307C7597-8D70-4701-8085-9524B0B5C72B}" type="slidenum">
              <a:rPr lang="fr-FR" smtClean="0"/>
              <a:pPr/>
              <a:t>‹#›</a:t>
            </a:fld>
            <a:endParaRPr lang="fr-FR"/>
          </a:p>
        </p:txBody>
      </p:sp>
      <p:sp>
        <p:nvSpPr>
          <p:cNvPr id="31" name="Espace réservé pour une image  7"/>
          <p:cNvSpPr>
            <a:spLocks noGrp="1"/>
          </p:cNvSpPr>
          <p:nvPr>
            <p:ph type="pic" sz="quarter" idx="14"/>
          </p:nvPr>
        </p:nvSpPr>
        <p:spPr>
          <a:xfrm>
            <a:off x="4912257" y="267494"/>
            <a:ext cx="3961135" cy="4176464"/>
          </a:xfrm>
          <a:prstGeom prst="rect">
            <a:avLst/>
          </a:prstGeom>
        </p:spPr>
        <p:txBody>
          <a:bodyPr vert="horz"/>
          <a:lstStyle/>
          <a:p>
            <a:endParaRPr lang="fr-FR"/>
          </a:p>
        </p:txBody>
      </p:sp>
    </p:spTree>
    <p:extLst>
      <p:ext uri="{BB962C8B-B14F-4D97-AF65-F5344CB8AC3E}">
        <p14:creationId xmlns:p14="http://schemas.microsoft.com/office/powerpoint/2010/main" val="6854143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19" name="Espace réservé du contenu 2"/>
          <p:cNvSpPr>
            <a:spLocks noGrp="1"/>
          </p:cNvSpPr>
          <p:nvPr>
            <p:ph idx="1" hasCustomPrompt="1"/>
          </p:nvPr>
        </p:nvSpPr>
        <p:spPr>
          <a:xfrm>
            <a:off x="356603" y="1324470"/>
            <a:ext cx="4215398" cy="3119488"/>
          </a:xfrm>
          <a:prstGeom prst="rect">
            <a:avLst/>
          </a:prstGeom>
        </p:spPr>
        <p:txBody>
          <a:bodyPr/>
          <a:lstStyle>
            <a:lvl1pPr marL="355600" indent="-355600">
              <a:buClr>
                <a:schemeClr val="tx1">
                  <a:lumMod val="85000"/>
                  <a:lumOff val="15000"/>
                </a:schemeClr>
              </a:buClr>
              <a:buSzPct val="70000"/>
              <a:buFont typeface="Wingdings" panose="05000000000000000000" pitchFamily="2" charset="2"/>
              <a:buChar char="§"/>
              <a:defRPr sz="2000">
                <a:solidFill>
                  <a:srgbClr val="FFFFFF"/>
                </a:solidFill>
                <a:latin typeface="Arial"/>
                <a:cs typeface="Arial"/>
              </a:defRPr>
            </a:lvl1pPr>
            <a:lvl2pPr marL="742950" indent="-285750">
              <a:buClr>
                <a:schemeClr val="tx1">
                  <a:lumMod val="85000"/>
                  <a:lumOff val="15000"/>
                </a:schemeClr>
              </a:buClr>
              <a:buSzPct val="50000"/>
              <a:buFont typeface="Wingdings" panose="05000000000000000000" pitchFamily="2" charset="2"/>
              <a:buChar char="§"/>
              <a:defRPr sz="1600">
                <a:solidFill>
                  <a:srgbClr val="FFFFFF"/>
                </a:solidFill>
                <a:latin typeface="Arial"/>
                <a:cs typeface="Arial"/>
              </a:defRPr>
            </a:lvl2pPr>
            <a:lvl3pPr marL="1143000" indent="-228600">
              <a:buClr>
                <a:schemeClr val="tx1">
                  <a:lumMod val="85000"/>
                  <a:lumOff val="15000"/>
                </a:schemeClr>
              </a:buClr>
              <a:buSzPct val="50000"/>
              <a:buFont typeface="Wingdings" panose="05000000000000000000" pitchFamily="2" charset="2"/>
              <a:buChar char="§"/>
              <a:defRPr sz="1400">
                <a:solidFill>
                  <a:srgbClr val="FFFFFF"/>
                </a:solidFill>
                <a:latin typeface="Arial"/>
                <a:cs typeface="Arial"/>
              </a:defRPr>
            </a:lvl3pPr>
            <a:lvl4pPr marL="1600200" indent="-228600">
              <a:buClr>
                <a:schemeClr val="tx1">
                  <a:lumMod val="85000"/>
                  <a:lumOff val="15000"/>
                </a:schemeClr>
              </a:buClr>
              <a:buSzPct val="50000"/>
              <a:buFont typeface="Wingdings" panose="05000000000000000000" pitchFamily="2" charset="2"/>
              <a:buChar char="§"/>
              <a:defRPr sz="1200">
                <a:solidFill>
                  <a:srgbClr val="FFFFFF"/>
                </a:solidFill>
                <a:latin typeface="Arial"/>
                <a:cs typeface="Arial"/>
              </a:defRPr>
            </a:lvl4pPr>
            <a:lvl5pPr marL="2057400" indent="-228600">
              <a:buClr>
                <a:schemeClr val="tx1">
                  <a:lumMod val="85000"/>
                  <a:lumOff val="15000"/>
                </a:schemeClr>
              </a:buClr>
              <a:buSzPct val="50000"/>
              <a:buFont typeface="Wingdings" panose="05000000000000000000" pitchFamily="2" charset="2"/>
              <a:buChar char="§"/>
              <a:defRPr sz="1600">
                <a:solidFill>
                  <a:srgbClr val="404040"/>
                </a:solidFill>
                <a:latin typeface="Arial"/>
                <a:cs typeface="Arial"/>
              </a:defRPr>
            </a:lvl5pPr>
          </a:lstStyle>
          <a:p>
            <a:pPr lvl="0"/>
            <a:r>
              <a:rPr lang="fr-FR"/>
              <a:t>Modifiez le premier niveau</a:t>
            </a:r>
          </a:p>
          <a:p>
            <a:pPr lvl="1"/>
            <a:r>
              <a:rPr lang="fr-FR"/>
              <a:t>Deuxième niveau</a:t>
            </a:r>
          </a:p>
          <a:p>
            <a:pPr lvl="2"/>
            <a:r>
              <a:rPr lang="fr-FR"/>
              <a:t>Troisième niveau</a:t>
            </a:r>
          </a:p>
          <a:p>
            <a:pPr lvl="3"/>
            <a:r>
              <a:rPr lang="fr-FR"/>
              <a:t>Quatrième niveau</a:t>
            </a:r>
          </a:p>
        </p:txBody>
      </p:sp>
      <p:sp>
        <p:nvSpPr>
          <p:cNvPr id="18" name="Titre 1"/>
          <p:cNvSpPr>
            <a:spLocks noGrp="1"/>
          </p:cNvSpPr>
          <p:nvPr>
            <p:ph type="title" hasCustomPrompt="1"/>
          </p:nvPr>
        </p:nvSpPr>
        <p:spPr>
          <a:xfrm>
            <a:off x="355846" y="309019"/>
            <a:ext cx="4215778" cy="475265"/>
          </a:xfrm>
          <a:prstGeom prst="rect">
            <a:avLst/>
          </a:prstGeom>
        </p:spPr>
        <p:txBody>
          <a:bodyPr/>
          <a:lstStyle>
            <a:lvl1pPr algn="l">
              <a:defRPr sz="3000" kern="0" cap="none" spc="0" baseline="0">
                <a:solidFill>
                  <a:schemeClr val="bg1"/>
                </a:solidFill>
                <a:latin typeface="Arial Black"/>
                <a:cs typeface="Arial Black"/>
              </a:defRPr>
            </a:lvl1pPr>
          </a:lstStyle>
          <a:p>
            <a:r>
              <a:rPr lang="fr-FR"/>
              <a:t>Modifiez le titre</a:t>
            </a:r>
          </a:p>
        </p:txBody>
      </p:sp>
      <p:sp>
        <p:nvSpPr>
          <p:cNvPr id="20" name="Sous-titre 2"/>
          <p:cNvSpPr>
            <a:spLocks noGrp="1"/>
          </p:cNvSpPr>
          <p:nvPr>
            <p:ph type="subTitle" idx="13" hasCustomPrompt="1"/>
          </p:nvPr>
        </p:nvSpPr>
        <p:spPr>
          <a:xfrm>
            <a:off x="363218" y="732612"/>
            <a:ext cx="4212075" cy="360503"/>
          </a:xfrm>
          <a:prstGeom prst="rect">
            <a:avLst/>
          </a:prstGeom>
        </p:spPr>
        <p:txBody>
          <a:bodyPr/>
          <a:lstStyle>
            <a:lvl1pPr marL="0" indent="0" algn="l">
              <a:buNone/>
              <a:defRPr sz="2000" i="1" spc="0" baseline="0">
                <a:solidFill>
                  <a:schemeClr val="bg1">
                    <a:lumMod val="75000"/>
                  </a:schemeClr>
                </a:solidFill>
                <a:latin typeface="Arial"/>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sous-titre</a:t>
            </a:r>
          </a:p>
        </p:txBody>
      </p:sp>
      <p:pic>
        <p:nvPicPr>
          <p:cNvPr id="23" name="Imag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01419" y="4751832"/>
            <a:ext cx="1368152" cy="310303"/>
          </a:xfrm>
          <a:prstGeom prst="rect">
            <a:avLst/>
          </a:prstGeom>
        </p:spPr>
      </p:pic>
      <p:pic>
        <p:nvPicPr>
          <p:cNvPr id="24" name="Imag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26" y="4751832"/>
            <a:ext cx="1227829" cy="315024"/>
          </a:xfrm>
          <a:prstGeom prst="rect">
            <a:avLst/>
          </a:prstGeom>
        </p:spPr>
      </p:pic>
      <p:sp>
        <p:nvSpPr>
          <p:cNvPr id="2" name="Rectangle 1"/>
          <p:cNvSpPr/>
          <p:nvPr userDrawn="1"/>
        </p:nvSpPr>
        <p:spPr>
          <a:xfrm>
            <a:off x="467544" y="267494"/>
            <a:ext cx="720080" cy="72008"/>
          </a:xfrm>
          <a:prstGeom prst="rect">
            <a:avLst/>
          </a:prstGeom>
          <a:solidFill>
            <a:schemeClr val="bg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 name="Espace réservé du numéro de diapositive 5"/>
          <p:cNvSpPr>
            <a:spLocks noGrp="1"/>
          </p:cNvSpPr>
          <p:nvPr>
            <p:ph type="sldNum" sz="quarter" idx="12"/>
          </p:nvPr>
        </p:nvSpPr>
        <p:spPr>
          <a:xfrm>
            <a:off x="4309671" y="4751832"/>
            <a:ext cx="539080" cy="273844"/>
          </a:xfrm>
          <a:prstGeom prst="rect">
            <a:avLst/>
          </a:prstGeom>
        </p:spPr>
        <p:txBody>
          <a:bodyPr/>
          <a:lstStyle>
            <a:lvl1pPr algn="ctr">
              <a:defRPr sz="1200">
                <a:solidFill>
                  <a:schemeClr val="bg1">
                    <a:lumMod val="75000"/>
                  </a:schemeClr>
                </a:solidFill>
                <a:latin typeface="Arial"/>
                <a:cs typeface="Arial"/>
              </a:defRPr>
            </a:lvl1pPr>
          </a:lstStyle>
          <a:p>
            <a:fld id="{307C7597-8D70-4701-8085-9524B0B5C72B}" type="slidenum">
              <a:rPr lang="fr-FR" smtClean="0"/>
              <a:pPr/>
              <a:t>‹#›</a:t>
            </a:fld>
            <a:endParaRPr lang="fr-FR"/>
          </a:p>
        </p:txBody>
      </p:sp>
      <p:sp>
        <p:nvSpPr>
          <p:cNvPr id="31" name="Espace réservé pour une image  7"/>
          <p:cNvSpPr>
            <a:spLocks noGrp="1"/>
          </p:cNvSpPr>
          <p:nvPr>
            <p:ph type="pic" sz="quarter" idx="14"/>
          </p:nvPr>
        </p:nvSpPr>
        <p:spPr>
          <a:xfrm>
            <a:off x="4912257" y="267494"/>
            <a:ext cx="3961135" cy="4176464"/>
          </a:xfrm>
          <a:prstGeom prst="rect">
            <a:avLst/>
          </a:prstGeom>
        </p:spPr>
        <p:txBody>
          <a:bodyPr vert="horz"/>
          <a:lstStyle>
            <a:lvl1pPr>
              <a:defRPr>
                <a:solidFill>
                  <a:srgbClr val="FFFFFF"/>
                </a:solidFill>
              </a:defRPr>
            </a:lvl1pPr>
          </a:lstStyle>
          <a:p>
            <a:endParaRPr lang="fr-FR"/>
          </a:p>
        </p:txBody>
      </p:sp>
    </p:spTree>
    <p:extLst>
      <p:ext uri="{BB962C8B-B14F-4D97-AF65-F5344CB8AC3E}">
        <p14:creationId xmlns:p14="http://schemas.microsoft.com/office/powerpoint/2010/main" val="13859380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6" name="Rectangle 15"/>
          <p:cNvSpPr/>
          <p:nvPr userDrawn="1"/>
        </p:nvSpPr>
        <p:spPr>
          <a:xfrm>
            <a:off x="1" y="0"/>
            <a:ext cx="9150614" cy="4659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space réservé du contenu 2"/>
          <p:cNvSpPr>
            <a:spLocks noGrp="1"/>
          </p:cNvSpPr>
          <p:nvPr>
            <p:ph idx="1" hasCustomPrompt="1"/>
          </p:nvPr>
        </p:nvSpPr>
        <p:spPr>
          <a:xfrm>
            <a:off x="4497998" y="1324470"/>
            <a:ext cx="4250465" cy="3119488"/>
          </a:xfrm>
          <a:prstGeom prst="rect">
            <a:avLst/>
          </a:prstGeom>
        </p:spPr>
        <p:txBody>
          <a:bodyPr/>
          <a:lstStyle>
            <a:lvl1pPr marL="355600" indent="-355600">
              <a:buClr>
                <a:schemeClr val="tx1">
                  <a:lumMod val="85000"/>
                  <a:lumOff val="15000"/>
                </a:schemeClr>
              </a:buClr>
              <a:buSzPct val="70000"/>
              <a:buFont typeface="Wingdings" panose="05000000000000000000" pitchFamily="2" charset="2"/>
              <a:buChar char="§"/>
              <a:defRPr sz="2000">
                <a:solidFill>
                  <a:srgbClr val="17212F"/>
                </a:solidFill>
                <a:latin typeface="Arial"/>
                <a:cs typeface="Arial"/>
              </a:defRPr>
            </a:lvl1pPr>
            <a:lvl2pPr marL="742950" indent="-285750">
              <a:buClr>
                <a:schemeClr val="tx1">
                  <a:lumMod val="85000"/>
                  <a:lumOff val="15000"/>
                </a:schemeClr>
              </a:buClr>
              <a:buSzPct val="50000"/>
              <a:buFont typeface="Wingdings" panose="05000000000000000000" pitchFamily="2" charset="2"/>
              <a:buChar char="§"/>
              <a:defRPr sz="1600">
                <a:solidFill>
                  <a:srgbClr val="17212F"/>
                </a:solidFill>
                <a:latin typeface="Arial"/>
                <a:cs typeface="Arial"/>
              </a:defRPr>
            </a:lvl2pPr>
            <a:lvl3pPr marL="1143000" indent="-228600">
              <a:buClr>
                <a:schemeClr val="tx1">
                  <a:lumMod val="85000"/>
                  <a:lumOff val="15000"/>
                </a:schemeClr>
              </a:buClr>
              <a:buSzPct val="50000"/>
              <a:buFont typeface="Wingdings" panose="05000000000000000000" pitchFamily="2" charset="2"/>
              <a:buChar char="§"/>
              <a:defRPr sz="1400">
                <a:solidFill>
                  <a:srgbClr val="17212F"/>
                </a:solidFill>
                <a:latin typeface="Arial"/>
                <a:cs typeface="Arial"/>
              </a:defRPr>
            </a:lvl3pPr>
            <a:lvl4pPr marL="1600200" indent="-228600">
              <a:buClr>
                <a:schemeClr val="tx1">
                  <a:lumMod val="85000"/>
                  <a:lumOff val="15000"/>
                </a:schemeClr>
              </a:buClr>
              <a:buSzPct val="50000"/>
              <a:buFont typeface="Wingdings" panose="05000000000000000000" pitchFamily="2" charset="2"/>
              <a:buChar char="§"/>
              <a:defRPr sz="1200">
                <a:solidFill>
                  <a:srgbClr val="17212F"/>
                </a:solidFill>
                <a:latin typeface="Arial"/>
                <a:cs typeface="Arial"/>
              </a:defRPr>
            </a:lvl4pPr>
            <a:lvl5pPr marL="2057400" indent="-228600">
              <a:buClr>
                <a:schemeClr val="tx1">
                  <a:lumMod val="85000"/>
                  <a:lumOff val="15000"/>
                </a:schemeClr>
              </a:buClr>
              <a:buSzPct val="50000"/>
              <a:buFont typeface="Wingdings" panose="05000000000000000000" pitchFamily="2" charset="2"/>
              <a:buChar char="§"/>
              <a:defRPr sz="1600">
                <a:solidFill>
                  <a:srgbClr val="404040"/>
                </a:solidFill>
                <a:latin typeface="Arial"/>
                <a:cs typeface="Arial"/>
              </a:defRPr>
            </a:lvl5pPr>
          </a:lstStyle>
          <a:p>
            <a:pPr lvl="0"/>
            <a:r>
              <a:rPr lang="fr-FR"/>
              <a:t>Modifiez le premier niveau</a:t>
            </a:r>
          </a:p>
          <a:p>
            <a:pPr lvl="1"/>
            <a:r>
              <a:rPr lang="fr-FR"/>
              <a:t>Deuxième niveau</a:t>
            </a:r>
          </a:p>
          <a:p>
            <a:pPr lvl="2"/>
            <a:r>
              <a:rPr lang="fr-FR"/>
              <a:t>Troisième niveau</a:t>
            </a:r>
          </a:p>
          <a:p>
            <a:pPr lvl="3"/>
            <a:r>
              <a:rPr lang="fr-FR"/>
              <a:t>Quatrième niveau</a:t>
            </a:r>
          </a:p>
        </p:txBody>
      </p:sp>
      <p:sp>
        <p:nvSpPr>
          <p:cNvPr id="18" name="Titre 1"/>
          <p:cNvSpPr>
            <a:spLocks noGrp="1"/>
          </p:cNvSpPr>
          <p:nvPr>
            <p:ph type="title" hasCustomPrompt="1"/>
          </p:nvPr>
        </p:nvSpPr>
        <p:spPr>
          <a:xfrm>
            <a:off x="4491000" y="309019"/>
            <a:ext cx="4250848" cy="475265"/>
          </a:xfrm>
          <a:prstGeom prst="rect">
            <a:avLst/>
          </a:prstGeom>
        </p:spPr>
        <p:txBody>
          <a:bodyPr/>
          <a:lstStyle>
            <a:lvl1pPr algn="l">
              <a:defRPr sz="3000" kern="0" cap="none" spc="0" baseline="0">
                <a:solidFill>
                  <a:srgbClr val="1D2D3F"/>
                </a:solidFill>
                <a:latin typeface="Arial Black"/>
                <a:cs typeface="Arial Black"/>
              </a:defRPr>
            </a:lvl1pPr>
          </a:lstStyle>
          <a:p>
            <a:r>
              <a:rPr lang="fr-FR"/>
              <a:t>Modifiez le titre</a:t>
            </a:r>
          </a:p>
        </p:txBody>
      </p:sp>
      <p:sp>
        <p:nvSpPr>
          <p:cNvPr id="20" name="Sous-titre 2"/>
          <p:cNvSpPr>
            <a:spLocks noGrp="1"/>
          </p:cNvSpPr>
          <p:nvPr>
            <p:ph type="subTitle" idx="13" hasCustomPrompt="1"/>
          </p:nvPr>
        </p:nvSpPr>
        <p:spPr>
          <a:xfrm>
            <a:off x="4501350" y="732612"/>
            <a:ext cx="4247114" cy="360503"/>
          </a:xfrm>
          <a:prstGeom prst="rect">
            <a:avLst/>
          </a:prstGeom>
        </p:spPr>
        <p:txBody>
          <a:bodyPr/>
          <a:lstStyle>
            <a:lvl1pPr marL="0" indent="0" algn="l">
              <a:buNone/>
              <a:defRPr sz="2000" i="1" spc="0" baseline="0">
                <a:solidFill>
                  <a:schemeClr val="bg1">
                    <a:lumMod val="75000"/>
                  </a:schemeClr>
                </a:solidFill>
                <a:latin typeface="Arial"/>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sous-titre</a:t>
            </a:r>
          </a:p>
        </p:txBody>
      </p:sp>
      <p:pic>
        <p:nvPicPr>
          <p:cNvPr id="23" name="Imag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01419" y="4751832"/>
            <a:ext cx="1368152" cy="310303"/>
          </a:xfrm>
          <a:prstGeom prst="rect">
            <a:avLst/>
          </a:prstGeom>
        </p:spPr>
      </p:pic>
      <p:pic>
        <p:nvPicPr>
          <p:cNvPr id="24" name="Imag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26" y="4751832"/>
            <a:ext cx="1227829" cy="315024"/>
          </a:xfrm>
          <a:prstGeom prst="rect">
            <a:avLst/>
          </a:prstGeom>
        </p:spPr>
      </p:pic>
      <p:sp>
        <p:nvSpPr>
          <p:cNvPr id="30" name="Espace réservé du numéro de diapositive 5"/>
          <p:cNvSpPr>
            <a:spLocks noGrp="1"/>
          </p:cNvSpPr>
          <p:nvPr>
            <p:ph type="sldNum" sz="quarter" idx="12"/>
          </p:nvPr>
        </p:nvSpPr>
        <p:spPr>
          <a:xfrm>
            <a:off x="4309671" y="4751832"/>
            <a:ext cx="539080" cy="273844"/>
          </a:xfrm>
          <a:prstGeom prst="rect">
            <a:avLst/>
          </a:prstGeom>
        </p:spPr>
        <p:txBody>
          <a:bodyPr/>
          <a:lstStyle>
            <a:lvl1pPr algn="ctr">
              <a:defRPr sz="1200">
                <a:solidFill>
                  <a:schemeClr val="bg1">
                    <a:lumMod val="75000"/>
                  </a:schemeClr>
                </a:solidFill>
                <a:latin typeface="Arial"/>
                <a:cs typeface="Arial"/>
              </a:defRPr>
            </a:lvl1pPr>
          </a:lstStyle>
          <a:p>
            <a:fld id="{307C7597-8D70-4701-8085-9524B0B5C72B}" type="slidenum">
              <a:rPr lang="fr-FR" smtClean="0"/>
              <a:pPr/>
              <a:t>‹#›</a:t>
            </a:fld>
            <a:endParaRPr lang="fr-FR"/>
          </a:p>
        </p:txBody>
      </p:sp>
      <p:sp>
        <p:nvSpPr>
          <p:cNvPr id="13" name="Rectangle 12"/>
          <p:cNvSpPr/>
          <p:nvPr userDrawn="1"/>
        </p:nvSpPr>
        <p:spPr>
          <a:xfrm>
            <a:off x="4605075" y="267494"/>
            <a:ext cx="720080" cy="72008"/>
          </a:xfrm>
          <a:prstGeom prst="rect">
            <a:avLst/>
          </a:prstGeom>
          <a:solidFill>
            <a:srgbClr val="17212F">
              <a:alpha val="9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pour une image  7"/>
          <p:cNvSpPr>
            <a:spLocks noGrp="1"/>
          </p:cNvSpPr>
          <p:nvPr>
            <p:ph type="pic" sz="quarter" idx="14"/>
          </p:nvPr>
        </p:nvSpPr>
        <p:spPr>
          <a:xfrm>
            <a:off x="323528" y="267494"/>
            <a:ext cx="3961135" cy="4176464"/>
          </a:xfrm>
          <a:prstGeom prst="rect">
            <a:avLst/>
          </a:prstGeom>
        </p:spPr>
        <p:txBody>
          <a:bodyPr vert="horz"/>
          <a:lstStyle/>
          <a:p>
            <a:endParaRPr lang="fr-FR"/>
          </a:p>
        </p:txBody>
      </p:sp>
    </p:spTree>
    <p:extLst>
      <p:ext uri="{BB962C8B-B14F-4D97-AF65-F5344CB8AC3E}">
        <p14:creationId xmlns:p14="http://schemas.microsoft.com/office/powerpoint/2010/main" val="14603131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19" name="Espace réservé du contenu 2"/>
          <p:cNvSpPr>
            <a:spLocks noGrp="1"/>
          </p:cNvSpPr>
          <p:nvPr>
            <p:ph idx="1" hasCustomPrompt="1"/>
          </p:nvPr>
        </p:nvSpPr>
        <p:spPr>
          <a:xfrm>
            <a:off x="4497998" y="1324470"/>
            <a:ext cx="4250465" cy="3119488"/>
          </a:xfrm>
          <a:prstGeom prst="rect">
            <a:avLst/>
          </a:prstGeom>
        </p:spPr>
        <p:txBody>
          <a:bodyPr/>
          <a:lstStyle>
            <a:lvl1pPr marL="355600" indent="-355600">
              <a:buClr>
                <a:schemeClr val="tx1">
                  <a:lumMod val="85000"/>
                  <a:lumOff val="15000"/>
                </a:schemeClr>
              </a:buClr>
              <a:buSzPct val="70000"/>
              <a:buFont typeface="Wingdings" panose="05000000000000000000" pitchFamily="2" charset="2"/>
              <a:buChar char="§"/>
              <a:defRPr sz="2000">
                <a:solidFill>
                  <a:srgbClr val="FFFFFF"/>
                </a:solidFill>
                <a:latin typeface="Arial"/>
                <a:cs typeface="Arial"/>
              </a:defRPr>
            </a:lvl1pPr>
            <a:lvl2pPr marL="742950" indent="-285750">
              <a:buClr>
                <a:schemeClr val="tx1">
                  <a:lumMod val="85000"/>
                  <a:lumOff val="15000"/>
                </a:schemeClr>
              </a:buClr>
              <a:buSzPct val="50000"/>
              <a:buFont typeface="Wingdings" panose="05000000000000000000" pitchFamily="2" charset="2"/>
              <a:buChar char="§"/>
              <a:defRPr sz="1600">
                <a:solidFill>
                  <a:srgbClr val="FFFFFF"/>
                </a:solidFill>
                <a:latin typeface="Arial"/>
                <a:cs typeface="Arial"/>
              </a:defRPr>
            </a:lvl2pPr>
            <a:lvl3pPr marL="1143000" indent="-228600">
              <a:buClr>
                <a:schemeClr val="tx1">
                  <a:lumMod val="85000"/>
                  <a:lumOff val="15000"/>
                </a:schemeClr>
              </a:buClr>
              <a:buSzPct val="50000"/>
              <a:buFont typeface="Wingdings" panose="05000000000000000000" pitchFamily="2" charset="2"/>
              <a:buChar char="§"/>
              <a:defRPr sz="1400">
                <a:solidFill>
                  <a:srgbClr val="FFFFFF"/>
                </a:solidFill>
                <a:latin typeface="Arial"/>
                <a:cs typeface="Arial"/>
              </a:defRPr>
            </a:lvl3pPr>
            <a:lvl4pPr marL="1600200" indent="-228600">
              <a:buClr>
                <a:schemeClr val="tx1">
                  <a:lumMod val="85000"/>
                  <a:lumOff val="15000"/>
                </a:schemeClr>
              </a:buClr>
              <a:buSzPct val="50000"/>
              <a:buFont typeface="Wingdings" panose="05000000000000000000" pitchFamily="2" charset="2"/>
              <a:buChar char="§"/>
              <a:defRPr sz="1200">
                <a:solidFill>
                  <a:srgbClr val="FFFFFF"/>
                </a:solidFill>
                <a:latin typeface="Arial"/>
                <a:cs typeface="Arial"/>
              </a:defRPr>
            </a:lvl4pPr>
            <a:lvl5pPr marL="2057400" indent="-228600">
              <a:buClr>
                <a:schemeClr val="tx1">
                  <a:lumMod val="85000"/>
                  <a:lumOff val="15000"/>
                </a:schemeClr>
              </a:buClr>
              <a:buSzPct val="50000"/>
              <a:buFont typeface="Wingdings" panose="05000000000000000000" pitchFamily="2" charset="2"/>
              <a:buChar char="§"/>
              <a:defRPr sz="1600">
                <a:solidFill>
                  <a:srgbClr val="404040"/>
                </a:solidFill>
                <a:latin typeface="Arial"/>
                <a:cs typeface="Arial"/>
              </a:defRPr>
            </a:lvl5pPr>
          </a:lstStyle>
          <a:p>
            <a:pPr lvl="0"/>
            <a:r>
              <a:rPr lang="fr-FR"/>
              <a:t>Modifiez le premier niveau</a:t>
            </a:r>
          </a:p>
          <a:p>
            <a:pPr lvl="1"/>
            <a:r>
              <a:rPr lang="fr-FR"/>
              <a:t>Deuxième niveau</a:t>
            </a:r>
          </a:p>
          <a:p>
            <a:pPr lvl="2"/>
            <a:r>
              <a:rPr lang="fr-FR"/>
              <a:t>Troisième niveau</a:t>
            </a:r>
          </a:p>
          <a:p>
            <a:pPr lvl="3"/>
            <a:r>
              <a:rPr lang="fr-FR"/>
              <a:t>Quatrième niveau</a:t>
            </a:r>
          </a:p>
        </p:txBody>
      </p:sp>
      <p:sp>
        <p:nvSpPr>
          <p:cNvPr id="18" name="Titre 1"/>
          <p:cNvSpPr>
            <a:spLocks noGrp="1"/>
          </p:cNvSpPr>
          <p:nvPr>
            <p:ph type="title" hasCustomPrompt="1"/>
          </p:nvPr>
        </p:nvSpPr>
        <p:spPr>
          <a:xfrm>
            <a:off x="4491000" y="309019"/>
            <a:ext cx="4250848" cy="475265"/>
          </a:xfrm>
          <a:prstGeom prst="rect">
            <a:avLst/>
          </a:prstGeom>
        </p:spPr>
        <p:txBody>
          <a:bodyPr/>
          <a:lstStyle>
            <a:lvl1pPr algn="l">
              <a:defRPr sz="3000" kern="0" cap="none" spc="0" baseline="0">
                <a:solidFill>
                  <a:srgbClr val="FFFFFF"/>
                </a:solidFill>
                <a:latin typeface="Arial Black"/>
                <a:cs typeface="Arial Black"/>
              </a:defRPr>
            </a:lvl1pPr>
          </a:lstStyle>
          <a:p>
            <a:r>
              <a:rPr lang="fr-FR"/>
              <a:t>Modifiez le titre</a:t>
            </a:r>
          </a:p>
        </p:txBody>
      </p:sp>
      <p:sp>
        <p:nvSpPr>
          <p:cNvPr id="20" name="Sous-titre 2"/>
          <p:cNvSpPr>
            <a:spLocks noGrp="1"/>
          </p:cNvSpPr>
          <p:nvPr>
            <p:ph type="subTitle" idx="13" hasCustomPrompt="1"/>
          </p:nvPr>
        </p:nvSpPr>
        <p:spPr>
          <a:xfrm>
            <a:off x="4501350" y="732612"/>
            <a:ext cx="4247114" cy="360503"/>
          </a:xfrm>
          <a:prstGeom prst="rect">
            <a:avLst/>
          </a:prstGeom>
        </p:spPr>
        <p:txBody>
          <a:bodyPr/>
          <a:lstStyle>
            <a:lvl1pPr marL="0" indent="0" algn="l">
              <a:buNone/>
              <a:defRPr sz="2000" i="1" spc="0" baseline="0">
                <a:solidFill>
                  <a:schemeClr val="bg1">
                    <a:lumMod val="75000"/>
                  </a:schemeClr>
                </a:solidFill>
                <a:latin typeface="Arial"/>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sous-titre</a:t>
            </a:r>
          </a:p>
        </p:txBody>
      </p:sp>
      <p:pic>
        <p:nvPicPr>
          <p:cNvPr id="23" name="Imag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01419" y="4751832"/>
            <a:ext cx="1368152" cy="310303"/>
          </a:xfrm>
          <a:prstGeom prst="rect">
            <a:avLst/>
          </a:prstGeom>
        </p:spPr>
      </p:pic>
      <p:pic>
        <p:nvPicPr>
          <p:cNvPr id="24" name="Imag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26" y="4751832"/>
            <a:ext cx="1227829" cy="315024"/>
          </a:xfrm>
          <a:prstGeom prst="rect">
            <a:avLst/>
          </a:prstGeom>
        </p:spPr>
      </p:pic>
      <p:sp>
        <p:nvSpPr>
          <p:cNvPr id="30" name="Espace réservé du numéro de diapositive 5"/>
          <p:cNvSpPr>
            <a:spLocks noGrp="1"/>
          </p:cNvSpPr>
          <p:nvPr>
            <p:ph type="sldNum" sz="quarter" idx="12"/>
          </p:nvPr>
        </p:nvSpPr>
        <p:spPr>
          <a:xfrm>
            <a:off x="4309671" y="4751832"/>
            <a:ext cx="539080" cy="273844"/>
          </a:xfrm>
          <a:prstGeom prst="rect">
            <a:avLst/>
          </a:prstGeom>
        </p:spPr>
        <p:txBody>
          <a:bodyPr/>
          <a:lstStyle>
            <a:lvl1pPr algn="ctr">
              <a:defRPr sz="1200">
                <a:solidFill>
                  <a:schemeClr val="bg1">
                    <a:lumMod val="75000"/>
                  </a:schemeClr>
                </a:solidFill>
                <a:latin typeface="Arial"/>
                <a:cs typeface="Arial"/>
              </a:defRPr>
            </a:lvl1pPr>
          </a:lstStyle>
          <a:p>
            <a:fld id="{307C7597-8D70-4701-8085-9524B0B5C72B}" type="slidenum">
              <a:rPr lang="fr-FR" smtClean="0"/>
              <a:pPr/>
              <a:t>‹#›</a:t>
            </a:fld>
            <a:endParaRPr lang="fr-FR"/>
          </a:p>
        </p:txBody>
      </p:sp>
      <p:sp>
        <p:nvSpPr>
          <p:cNvPr id="13" name="Rectangle 12"/>
          <p:cNvSpPr/>
          <p:nvPr userDrawn="1"/>
        </p:nvSpPr>
        <p:spPr>
          <a:xfrm>
            <a:off x="4605075" y="267494"/>
            <a:ext cx="720080" cy="72008"/>
          </a:xfrm>
          <a:prstGeom prst="rect">
            <a:avLst/>
          </a:prstGeom>
          <a:solidFill>
            <a:schemeClr val="bg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pour une image  7"/>
          <p:cNvSpPr>
            <a:spLocks noGrp="1"/>
          </p:cNvSpPr>
          <p:nvPr>
            <p:ph type="pic" sz="quarter" idx="14"/>
          </p:nvPr>
        </p:nvSpPr>
        <p:spPr>
          <a:xfrm>
            <a:off x="323528" y="267494"/>
            <a:ext cx="3961135" cy="4176464"/>
          </a:xfrm>
          <a:prstGeom prst="rect">
            <a:avLst/>
          </a:prstGeom>
        </p:spPr>
        <p:txBody>
          <a:bodyPr vert="horz"/>
          <a:lstStyle>
            <a:lvl1pPr>
              <a:defRPr>
                <a:solidFill>
                  <a:srgbClr val="FFFFFF"/>
                </a:solidFill>
              </a:defRPr>
            </a:lvl1pPr>
          </a:lstStyle>
          <a:p>
            <a:endParaRPr lang="fr-FR"/>
          </a:p>
        </p:txBody>
      </p:sp>
    </p:spTree>
    <p:extLst>
      <p:ext uri="{BB962C8B-B14F-4D97-AF65-F5344CB8AC3E}">
        <p14:creationId xmlns:p14="http://schemas.microsoft.com/office/powerpoint/2010/main" val="29420704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apositive de citation">
    <p:spTree>
      <p:nvGrpSpPr>
        <p:cNvPr id="1" name=""/>
        <p:cNvGrpSpPr/>
        <p:nvPr/>
      </p:nvGrpSpPr>
      <p:grpSpPr>
        <a:xfrm>
          <a:off x="0" y="0"/>
          <a:ext cx="0" cy="0"/>
          <a:chOff x="0" y="0"/>
          <a:chExt cx="0" cy="0"/>
        </a:xfrm>
      </p:grpSpPr>
      <p:sp>
        <p:nvSpPr>
          <p:cNvPr id="2" name="Rectangle 1"/>
          <p:cNvSpPr/>
          <p:nvPr userDrawn="1"/>
        </p:nvSpPr>
        <p:spPr>
          <a:xfrm>
            <a:off x="7458935" y="0"/>
            <a:ext cx="1691680" cy="5150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7545" y="320407"/>
            <a:ext cx="576064" cy="432048"/>
          </a:xfrm>
          <a:prstGeom prst="rect">
            <a:avLst/>
          </a:prstGeom>
        </p:spPr>
      </p:pic>
      <p:sp>
        <p:nvSpPr>
          <p:cNvPr id="11" name="Espace réservé du contenu 2"/>
          <p:cNvSpPr>
            <a:spLocks noGrp="1"/>
          </p:cNvSpPr>
          <p:nvPr>
            <p:ph idx="1" hasCustomPrompt="1"/>
          </p:nvPr>
        </p:nvSpPr>
        <p:spPr>
          <a:xfrm>
            <a:off x="1299090" y="1102548"/>
            <a:ext cx="4951462" cy="3263504"/>
          </a:xfrm>
          <a:prstGeom prst="rect">
            <a:avLst/>
          </a:prstGeom>
        </p:spPr>
        <p:txBody>
          <a:bodyPr/>
          <a:lstStyle>
            <a:lvl1pPr marL="0" indent="0" algn="just">
              <a:buNone/>
              <a:defRPr sz="2000" i="1" baseline="0">
                <a:solidFill>
                  <a:schemeClr val="bg1"/>
                </a:solidFill>
                <a:latin typeface="Arial"/>
                <a:cs typeface="Arial"/>
              </a:defRPr>
            </a:lvl1pPr>
          </a:lstStyle>
          <a:p>
            <a:pPr lvl="0"/>
            <a:r>
              <a:rPr lang="fr-FR"/>
              <a:t>Modifiez le texte</a:t>
            </a:r>
          </a:p>
        </p:txBody>
      </p:sp>
      <p:sp>
        <p:nvSpPr>
          <p:cNvPr id="16" name="Espace réservé du numéro de diapositive 5"/>
          <p:cNvSpPr>
            <a:spLocks noGrp="1"/>
          </p:cNvSpPr>
          <p:nvPr>
            <p:ph type="sldNum" sz="quarter" idx="12"/>
          </p:nvPr>
        </p:nvSpPr>
        <p:spPr>
          <a:xfrm>
            <a:off x="8625050" y="4797384"/>
            <a:ext cx="539080" cy="273844"/>
          </a:xfrm>
          <a:prstGeom prst="rect">
            <a:avLst/>
          </a:prstGeom>
        </p:spPr>
        <p:txBody>
          <a:bodyPr/>
          <a:lstStyle>
            <a:lvl1pPr algn="ctr">
              <a:defRPr sz="1200">
                <a:solidFill>
                  <a:srgbClr val="17212F"/>
                </a:solidFill>
                <a:latin typeface="Arial"/>
                <a:cs typeface="Arial"/>
              </a:defRPr>
            </a:lvl1pPr>
          </a:lstStyle>
          <a:p>
            <a:fld id="{307C7597-8D70-4701-8085-9524B0B5C72B}" type="slidenum">
              <a:rPr lang="fr-FR" smtClean="0"/>
              <a:pPr/>
              <a:t>‹#›</a:t>
            </a:fld>
            <a:endParaRPr lang="fr-FR"/>
          </a:p>
        </p:txBody>
      </p:sp>
      <p:pic>
        <p:nvPicPr>
          <p:cNvPr id="17" name="Imag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88581" y="4575488"/>
            <a:ext cx="1584176" cy="35929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16" descr="iStock-485628100-(1).jp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 y="0"/>
            <a:ext cx="9157230" cy="5150114"/>
          </a:xfrm>
          <a:prstGeom prst="rect">
            <a:avLst/>
          </a:prstGeom>
        </p:spPr>
      </p:pic>
      <p:sp>
        <p:nvSpPr>
          <p:cNvPr id="8" name="Rectangle 7"/>
          <p:cNvSpPr/>
          <p:nvPr userDrawn="1"/>
        </p:nvSpPr>
        <p:spPr>
          <a:xfrm>
            <a:off x="0" y="0"/>
            <a:ext cx="9152467" cy="5151967"/>
          </a:xfrm>
          <a:prstGeom prst="rect">
            <a:avLst/>
          </a:prstGeom>
          <a:solidFill>
            <a:srgbClr val="12213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 bg1="lt1" tx1="dk1" bg2="lt2" tx2="dk2" accent1="accent1" accent2="accent2" accent3="accent3" accent4="accent4" accent5="accent5" accent6="accent6" hlink="hlink" folHlink="folHlink"/>
  <p:sldLayoutIdLst>
    <p:sldLayoutId id="2147483649" r:id="rId1"/>
    <p:sldLayoutId id="2147483675" r:id="rId2"/>
    <p:sldLayoutId id="2147483650" r:id="rId3"/>
    <p:sldLayoutId id="2147483680" r:id="rId4"/>
    <p:sldLayoutId id="2147483679" r:id="rId5"/>
    <p:sldLayoutId id="2147483677" r:id="rId6"/>
    <p:sldLayoutId id="2147483676" r:id="rId7"/>
    <p:sldLayoutId id="2147483678" r:id="rId8"/>
    <p:sldLayoutId id="2147483661" r:id="rId9"/>
    <p:sldLayoutId id="2147483683" r:id="rId10"/>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14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10.png"/><Relationship Id="rId4" Type="http://schemas.openxmlformats.org/officeDocument/2006/relationships/image" Target="../media/image109.png"/></Relationships>
</file>

<file path=ppt/slides/_rels/slide1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15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1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image" Target="../media/image121.png"/><Relationship Id="rId1" Type="http://schemas.openxmlformats.org/officeDocument/2006/relationships/slideLayout" Target="../slideLayouts/slideLayout3.xml"/><Relationship Id="rId6" Type="http://schemas.openxmlformats.org/officeDocument/2006/relationships/image" Target="../media/image124.png"/><Relationship Id="rId5" Type="http://schemas.openxmlformats.org/officeDocument/2006/relationships/image" Target="../media/image16.png"/><Relationship Id="rId4" Type="http://schemas.openxmlformats.org/officeDocument/2006/relationships/image" Target="../media/image123.png"/></Relationships>
</file>

<file path=ppt/slides/_rels/slide16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hyperlink" Target="https://www.hofstede-insights.com/country-comparison/" TargetMode="External"/><Relationship Id="rId2" Type="http://schemas.openxmlformats.org/officeDocument/2006/relationships/image" Target="../media/image133.png"/><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 Id="rId4" Type="http://schemas.microsoft.com/office/2007/relationships/hdphoto" Target="../media/hdphoto1.wdp"/></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48.png"/><Relationship Id="rId2" Type="http://schemas.openxmlformats.org/officeDocument/2006/relationships/image" Target="../media/image145.png"/><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47.png"/><Relationship Id="rId4" Type="http://schemas.openxmlformats.org/officeDocument/2006/relationships/image" Target="../media/image14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 Id="rId4" Type="http://schemas.openxmlformats.org/officeDocument/2006/relationships/image" Target="../media/image160.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62.png"/><Relationship Id="rId4" Type="http://schemas.openxmlformats.org/officeDocument/2006/relationships/image" Target="../media/image161.png"/></Relationships>
</file>

<file path=ppt/slides/_rels/slide23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23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xml"/><Relationship Id="rId5" Type="http://schemas.openxmlformats.org/officeDocument/2006/relationships/image" Target="../media/image168.png"/><Relationship Id="rId4" Type="http://schemas.openxmlformats.org/officeDocument/2006/relationships/image" Target="../media/image167.png"/></Relationships>
</file>

<file path=ppt/slides/_rels/slide2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xml"/><Relationship Id="rId5" Type="http://schemas.openxmlformats.org/officeDocument/2006/relationships/image" Target="../media/image168.png"/><Relationship Id="rId4" Type="http://schemas.openxmlformats.org/officeDocument/2006/relationships/image" Target="../media/image167.png"/></Relationships>
</file>

<file path=ppt/slides/_rels/slide2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xml"/><Relationship Id="rId5" Type="http://schemas.openxmlformats.org/officeDocument/2006/relationships/image" Target="../media/image168.png"/><Relationship Id="rId4" Type="http://schemas.openxmlformats.org/officeDocument/2006/relationships/image" Target="../media/image167.png"/></Relationships>
</file>

<file path=ppt/slides/_rels/slide24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xml"/><Relationship Id="rId5" Type="http://schemas.openxmlformats.org/officeDocument/2006/relationships/image" Target="../media/image168.png"/><Relationship Id="rId4" Type="http://schemas.openxmlformats.org/officeDocument/2006/relationships/image" Target="../media/image167.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err="1"/>
              <a:t>Strategy</a:t>
            </a:r>
            <a:endParaRPr lang="fr-FR" dirty="0"/>
          </a:p>
        </p:txBody>
      </p:sp>
      <p:sp>
        <p:nvSpPr>
          <p:cNvPr id="3" name="Sous-titre 2"/>
          <p:cNvSpPr>
            <a:spLocks noGrp="1"/>
          </p:cNvSpPr>
          <p:nvPr>
            <p:ph type="subTitle" idx="1"/>
          </p:nvPr>
        </p:nvSpPr>
        <p:spPr>
          <a:xfrm>
            <a:off x="355239" y="1131590"/>
            <a:ext cx="8491306" cy="465856"/>
          </a:xfrm>
        </p:spPr>
        <p:txBody>
          <a:bodyPr/>
          <a:lstStyle/>
          <a:p>
            <a:r>
              <a:rPr lang="fr-FR" sz="2800" dirty="0"/>
              <a:t>Session 7 : Business </a:t>
            </a:r>
            <a:r>
              <a:rPr lang="fr-FR" sz="2800" dirty="0" err="1"/>
              <a:t>Strategy</a:t>
            </a:r>
            <a:endParaRPr lang="fr-FR" sz="2800" dirty="0"/>
          </a:p>
        </p:txBody>
      </p:sp>
    </p:spTree>
    <p:extLst>
      <p:ext uri="{BB962C8B-B14F-4D97-AF65-F5344CB8AC3E}">
        <p14:creationId xmlns:p14="http://schemas.microsoft.com/office/powerpoint/2010/main" val="3048691003"/>
      </p:ext>
    </p:extLst>
  </p:cSld>
  <p:clrMapOvr>
    <a:masterClrMapping/>
  </p:clrMapOvr>
  <mc:AlternateContent xmlns:mc="http://schemas.openxmlformats.org/markup-compatibility/2006" xmlns:p14="http://schemas.microsoft.com/office/powerpoint/2010/main">
    <mc:Choice Requires="p14">
      <p:transition spd="slow" p14:dur="2000" advTm="10513"/>
    </mc:Choice>
    <mc:Fallback xmlns="">
      <p:transition spd="slow" advTm="1051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Broad targets</a:t>
            </a:r>
          </a:p>
          <a:p>
            <a:pPr lvl="1"/>
            <a:r>
              <a:rPr lang="en-US" dirty="0"/>
              <a:t>Example : Kroger is the largest supermarket chain in USA (5th in world) with locations and large product range ( Base in Cincinnati, Ohio – USA)</a:t>
            </a:r>
          </a:p>
          <a:p>
            <a:r>
              <a:rPr lang="en-US" dirty="0"/>
              <a:t>Narrow targets</a:t>
            </a:r>
          </a:p>
          <a:p>
            <a:pPr lvl="1"/>
            <a:r>
              <a:rPr lang="en-US" dirty="0"/>
              <a:t>Example : geographic scope, customer segments (youth), etc.</a:t>
            </a:r>
          </a:p>
          <a:p>
            <a:pPr lvl="1"/>
            <a:r>
              <a:rPr lang="en-US" dirty="0"/>
              <a:t>Small local grocery stores like West Point Market or Jungle Jim’s</a:t>
            </a:r>
          </a:p>
        </p:txBody>
      </p:sp>
      <p:sp>
        <p:nvSpPr>
          <p:cNvPr id="3" name="Titre 2"/>
          <p:cNvSpPr>
            <a:spLocks noGrp="1"/>
          </p:cNvSpPr>
          <p:nvPr>
            <p:ph type="title"/>
          </p:nvPr>
        </p:nvSpPr>
        <p:spPr/>
        <p:txBody>
          <a:bodyPr/>
          <a:lstStyle/>
          <a:p>
            <a:r>
              <a:rPr lang="fr-FR" dirty="0" err="1"/>
              <a:t>Competitive</a:t>
            </a:r>
            <a:r>
              <a:rPr lang="fr-FR" dirty="0"/>
              <a:t> Scope</a:t>
            </a:r>
          </a:p>
        </p:txBody>
      </p:sp>
      <p:sp>
        <p:nvSpPr>
          <p:cNvPr id="4" name="Sous-titre 3"/>
          <p:cNvSpPr>
            <a:spLocks noGrp="1"/>
          </p:cNvSpPr>
          <p:nvPr>
            <p:ph type="subTitle" idx="13"/>
          </p:nvPr>
        </p:nvSpPr>
        <p:spPr/>
        <p:txBody>
          <a:bodyPr/>
          <a:lstStyle/>
          <a:p>
            <a:r>
              <a:rPr lang="fr-FR" dirty="0" err="1"/>
              <a:t>Competitive</a:t>
            </a:r>
            <a:r>
              <a:rPr lang="fr-FR" dirty="0"/>
              <a:t> a </a:t>
            </a:r>
            <a:r>
              <a:rPr lang="fr-FR" dirty="0" err="1"/>
              <a:t>strategies</a:t>
            </a:r>
            <a:r>
              <a:rPr lang="fr-FR" dirty="0"/>
              <a:t> </a:t>
            </a:r>
            <a:r>
              <a:rPr lang="fr-FR" dirty="0" err="1"/>
              <a:t>can</a:t>
            </a:r>
            <a:r>
              <a:rPr lang="fr-FR" dirty="0"/>
              <a:t> </a:t>
            </a:r>
            <a:r>
              <a:rPr lang="fr-FR" dirty="0" err="1"/>
              <a:t>be</a:t>
            </a:r>
            <a:r>
              <a:rPr lang="fr-FR" dirty="0"/>
              <a:t> </a:t>
            </a:r>
            <a:r>
              <a:rPr lang="fr-FR" dirty="0" err="1"/>
              <a:t>applied</a:t>
            </a:r>
            <a:r>
              <a:rPr lang="fr-FR" dirty="0"/>
              <a:t> at </a:t>
            </a:r>
            <a:r>
              <a:rPr lang="fr-FR" dirty="0" err="1"/>
              <a:t>different</a:t>
            </a:r>
            <a:r>
              <a:rPr lang="fr-FR" dirty="0"/>
              <a:t> « scopes »</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10</a:t>
            </a:fld>
            <a:endParaRPr lang="fr-FR"/>
          </a:p>
        </p:txBody>
      </p:sp>
      <p:pic>
        <p:nvPicPr>
          <p:cNvPr id="6" name="Image 5"/>
          <p:cNvPicPr>
            <a:picLocks noChangeAspect="1"/>
          </p:cNvPicPr>
          <p:nvPr/>
        </p:nvPicPr>
        <p:blipFill rotWithShape="1">
          <a:blip r:embed="rId2"/>
          <a:srcRect l="13601"/>
          <a:stretch/>
        </p:blipFill>
        <p:spPr>
          <a:xfrm>
            <a:off x="2243785" y="3272219"/>
            <a:ext cx="2065886" cy="1171739"/>
          </a:xfrm>
          <a:prstGeom prst="rect">
            <a:avLst/>
          </a:prstGeom>
        </p:spPr>
      </p:pic>
      <p:pic>
        <p:nvPicPr>
          <p:cNvPr id="7" name="Image 6"/>
          <p:cNvPicPr>
            <a:picLocks noChangeAspect="1"/>
          </p:cNvPicPr>
          <p:nvPr/>
        </p:nvPicPr>
        <p:blipFill>
          <a:blip r:embed="rId3"/>
          <a:stretch>
            <a:fillRect/>
          </a:stretch>
        </p:blipFill>
        <p:spPr>
          <a:xfrm>
            <a:off x="5032249" y="3276948"/>
            <a:ext cx="1820243" cy="1167010"/>
          </a:xfrm>
          <a:prstGeom prst="rect">
            <a:avLst/>
          </a:prstGeom>
        </p:spPr>
      </p:pic>
      <p:pic>
        <p:nvPicPr>
          <p:cNvPr id="8" name="Image 7"/>
          <p:cNvPicPr>
            <a:picLocks noChangeAspect="1"/>
          </p:cNvPicPr>
          <p:nvPr/>
        </p:nvPicPr>
        <p:blipFill>
          <a:blip r:embed="rId4"/>
          <a:stretch>
            <a:fillRect/>
          </a:stretch>
        </p:blipFill>
        <p:spPr>
          <a:xfrm>
            <a:off x="7643943" y="2149090"/>
            <a:ext cx="1319608" cy="735124"/>
          </a:xfrm>
          <a:prstGeom prst="rect">
            <a:avLst/>
          </a:prstGeom>
        </p:spPr>
      </p:pic>
    </p:spTree>
    <p:extLst>
      <p:ext uri="{BB962C8B-B14F-4D97-AF65-F5344CB8AC3E}">
        <p14:creationId xmlns:p14="http://schemas.microsoft.com/office/powerpoint/2010/main" val="159729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Vertical </a:t>
            </a:r>
            <a:r>
              <a:rPr lang="fr-FR" dirty="0" err="1"/>
              <a:t>integration</a:t>
            </a:r>
            <a:r>
              <a:rPr lang="fr-FR" dirty="0"/>
              <a:t> </a:t>
            </a:r>
            <a:r>
              <a:rPr lang="fr-FR" dirty="0" err="1"/>
              <a:t>strategies</a:t>
            </a:r>
            <a:endParaRPr lang="fr-FR" dirty="0"/>
          </a:p>
        </p:txBody>
      </p:sp>
      <p:sp>
        <p:nvSpPr>
          <p:cNvPr id="4" name="Sous-titre 3"/>
          <p:cNvSpPr>
            <a:spLocks noGrp="1"/>
          </p:cNvSpPr>
          <p:nvPr>
            <p:ph type="subTitle" idx="13"/>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100</a:t>
            </a:fld>
            <a:endParaRPr lang="fr-FR"/>
          </a:p>
        </p:txBody>
      </p:sp>
      <p:sp>
        <p:nvSpPr>
          <p:cNvPr id="6" name="Rectangle 5"/>
          <p:cNvSpPr/>
          <p:nvPr/>
        </p:nvSpPr>
        <p:spPr>
          <a:xfrm>
            <a:off x="363155" y="2677905"/>
            <a:ext cx="1600200" cy="745958"/>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Automobile</a:t>
            </a:r>
            <a:br>
              <a:rPr lang="fr-FR" dirty="0"/>
            </a:br>
            <a:r>
              <a:rPr lang="fr-FR" dirty="0"/>
              <a:t>Manufacturer</a:t>
            </a:r>
          </a:p>
        </p:txBody>
      </p:sp>
      <p:sp>
        <p:nvSpPr>
          <p:cNvPr id="7" name="Rectangle 6"/>
          <p:cNvSpPr/>
          <p:nvPr/>
        </p:nvSpPr>
        <p:spPr>
          <a:xfrm>
            <a:off x="363155" y="1612231"/>
            <a:ext cx="1600200" cy="745958"/>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Components</a:t>
            </a:r>
            <a:br>
              <a:rPr lang="fr-FR" dirty="0"/>
            </a:br>
            <a:r>
              <a:rPr lang="fr-FR" dirty="0"/>
              <a:t>Manufacturer</a:t>
            </a:r>
          </a:p>
        </p:txBody>
      </p:sp>
      <p:sp>
        <p:nvSpPr>
          <p:cNvPr id="8" name="Rectangle 7"/>
          <p:cNvSpPr/>
          <p:nvPr/>
        </p:nvSpPr>
        <p:spPr>
          <a:xfrm>
            <a:off x="363155" y="3736684"/>
            <a:ext cx="1600200" cy="745958"/>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Automobile</a:t>
            </a:r>
            <a:br>
              <a:rPr lang="fr-FR" dirty="0"/>
            </a:br>
            <a:r>
              <a:rPr lang="fr-FR" dirty="0"/>
              <a:t>Concession</a:t>
            </a:r>
          </a:p>
        </p:txBody>
      </p:sp>
      <p:cxnSp>
        <p:nvCxnSpPr>
          <p:cNvPr id="10" name="Connecteur droit avec flèche 9"/>
          <p:cNvCxnSpPr/>
          <p:nvPr/>
        </p:nvCxnSpPr>
        <p:spPr>
          <a:xfrm>
            <a:off x="3557539" y="3423863"/>
            <a:ext cx="0" cy="3128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763455" y="3729789"/>
            <a:ext cx="1600200" cy="745958"/>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Automobile</a:t>
            </a:r>
            <a:br>
              <a:rPr lang="fr-FR" dirty="0"/>
            </a:br>
            <a:r>
              <a:rPr lang="fr-FR" dirty="0"/>
              <a:t>Concession</a:t>
            </a:r>
          </a:p>
        </p:txBody>
      </p:sp>
      <p:sp>
        <p:nvSpPr>
          <p:cNvPr id="17" name="ZoneTexte 16"/>
          <p:cNvSpPr txBox="1"/>
          <p:nvPr/>
        </p:nvSpPr>
        <p:spPr>
          <a:xfrm>
            <a:off x="2915985" y="810521"/>
            <a:ext cx="1283108" cy="830997"/>
          </a:xfrm>
          <a:prstGeom prst="rect">
            <a:avLst/>
          </a:prstGeom>
          <a:noFill/>
        </p:spPr>
        <p:txBody>
          <a:bodyPr wrap="none" rtlCol="0">
            <a:spAutoFit/>
          </a:bodyPr>
          <a:lstStyle/>
          <a:p>
            <a:r>
              <a:rPr lang="fr-FR" sz="1600" dirty="0" err="1"/>
              <a:t>Backward</a:t>
            </a:r>
            <a:r>
              <a:rPr lang="fr-FR" sz="1600" dirty="0"/>
              <a:t> or</a:t>
            </a:r>
            <a:br>
              <a:rPr lang="fr-FR" sz="1600" dirty="0"/>
            </a:br>
            <a:r>
              <a:rPr lang="fr-FR" sz="1600" dirty="0"/>
              <a:t>« </a:t>
            </a:r>
            <a:r>
              <a:rPr lang="fr-FR" sz="1600" dirty="0" err="1"/>
              <a:t>upstream</a:t>
            </a:r>
            <a:r>
              <a:rPr lang="fr-FR" sz="1600" dirty="0"/>
              <a:t> »</a:t>
            </a:r>
            <a:br>
              <a:rPr lang="fr-FR" sz="1600" dirty="0"/>
            </a:br>
            <a:r>
              <a:rPr lang="fr-FR" sz="1600" dirty="0" err="1"/>
              <a:t>integration</a:t>
            </a:r>
            <a:endParaRPr lang="fr-FR" sz="1600" dirty="0"/>
          </a:p>
        </p:txBody>
      </p:sp>
      <p:cxnSp>
        <p:nvCxnSpPr>
          <p:cNvPr id="20" name="Connecteur droit avec flèche 19"/>
          <p:cNvCxnSpPr/>
          <p:nvPr/>
        </p:nvCxnSpPr>
        <p:spPr>
          <a:xfrm>
            <a:off x="1163255" y="2365084"/>
            <a:ext cx="0" cy="3128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a:off x="1171478" y="3423863"/>
            <a:ext cx="0" cy="3128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032128" y="1612231"/>
            <a:ext cx="1600200" cy="745958"/>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Components</a:t>
            </a:r>
            <a:br>
              <a:rPr lang="fr-FR" dirty="0"/>
            </a:br>
            <a:r>
              <a:rPr lang="fr-FR" dirty="0"/>
              <a:t>Manufacturer</a:t>
            </a:r>
          </a:p>
        </p:txBody>
      </p:sp>
      <p:cxnSp>
        <p:nvCxnSpPr>
          <p:cNvPr id="26" name="Connecteur droit avec flèche 25"/>
          <p:cNvCxnSpPr/>
          <p:nvPr/>
        </p:nvCxnSpPr>
        <p:spPr>
          <a:xfrm>
            <a:off x="6832228" y="2365084"/>
            <a:ext cx="0" cy="3128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a:off x="6092548" y="810521"/>
            <a:ext cx="1539780" cy="830997"/>
          </a:xfrm>
          <a:prstGeom prst="rect">
            <a:avLst/>
          </a:prstGeom>
          <a:noFill/>
        </p:spPr>
        <p:txBody>
          <a:bodyPr wrap="none" rtlCol="0">
            <a:spAutoFit/>
          </a:bodyPr>
          <a:lstStyle/>
          <a:p>
            <a:r>
              <a:rPr lang="fr-FR" sz="1600" dirty="0" err="1"/>
              <a:t>Forward</a:t>
            </a:r>
            <a:r>
              <a:rPr lang="fr-FR" sz="1600" dirty="0"/>
              <a:t> or</a:t>
            </a:r>
            <a:br>
              <a:rPr lang="fr-FR" sz="1600" dirty="0"/>
            </a:br>
            <a:r>
              <a:rPr lang="fr-FR" sz="1600" dirty="0"/>
              <a:t>« </a:t>
            </a:r>
            <a:r>
              <a:rPr lang="fr-FR" sz="1600" dirty="0" err="1"/>
              <a:t>downstream</a:t>
            </a:r>
            <a:r>
              <a:rPr lang="fr-FR" sz="1600" dirty="0"/>
              <a:t> »</a:t>
            </a:r>
            <a:br>
              <a:rPr lang="fr-FR" sz="1600" dirty="0"/>
            </a:br>
            <a:r>
              <a:rPr lang="fr-FR" sz="1600" dirty="0" err="1"/>
              <a:t>integration</a:t>
            </a:r>
            <a:endParaRPr lang="fr-FR" sz="1600" dirty="0"/>
          </a:p>
        </p:txBody>
      </p:sp>
      <p:sp>
        <p:nvSpPr>
          <p:cNvPr id="29" name="ZoneTexte 28"/>
          <p:cNvSpPr txBox="1"/>
          <p:nvPr/>
        </p:nvSpPr>
        <p:spPr>
          <a:xfrm rot="16200000">
            <a:off x="-543080" y="2835742"/>
            <a:ext cx="1539076" cy="369332"/>
          </a:xfrm>
          <a:prstGeom prst="rect">
            <a:avLst/>
          </a:prstGeom>
          <a:noFill/>
        </p:spPr>
        <p:txBody>
          <a:bodyPr wrap="none" rtlCol="0">
            <a:spAutoFit/>
          </a:bodyPr>
          <a:lstStyle/>
          <a:p>
            <a:r>
              <a:rPr lang="fr-FR" dirty="0"/>
              <a:t>Value network</a:t>
            </a:r>
          </a:p>
        </p:txBody>
      </p:sp>
      <p:sp>
        <p:nvSpPr>
          <p:cNvPr id="30" name="ZoneTexte 29"/>
          <p:cNvSpPr txBox="1"/>
          <p:nvPr/>
        </p:nvSpPr>
        <p:spPr>
          <a:xfrm>
            <a:off x="4287070" y="1866246"/>
            <a:ext cx="1686680" cy="1569660"/>
          </a:xfrm>
          <a:prstGeom prst="rect">
            <a:avLst/>
          </a:prstGeom>
          <a:noFill/>
        </p:spPr>
        <p:txBody>
          <a:bodyPr wrap="none" rtlCol="0">
            <a:spAutoFit/>
          </a:bodyPr>
          <a:lstStyle/>
          <a:p>
            <a:r>
              <a:rPr lang="fr-FR" sz="1600" dirty="0"/>
              <a:t>Ex. Starbucks</a:t>
            </a:r>
            <a:br>
              <a:rPr lang="fr-FR" sz="1600" dirty="0"/>
            </a:br>
            <a:r>
              <a:rPr lang="fr-FR" sz="1600" dirty="0" err="1"/>
              <a:t>growing</a:t>
            </a:r>
            <a:r>
              <a:rPr lang="fr-FR" sz="1600" dirty="0"/>
              <a:t> </a:t>
            </a:r>
            <a:r>
              <a:rPr lang="fr-FR" sz="1600" dirty="0" err="1"/>
              <a:t>it’s</a:t>
            </a:r>
            <a:r>
              <a:rPr lang="fr-FR" sz="1600" dirty="0"/>
              <a:t> </a:t>
            </a:r>
            <a:br>
              <a:rPr lang="fr-FR" sz="1600" dirty="0"/>
            </a:br>
            <a:r>
              <a:rPr lang="fr-FR" sz="1600" dirty="0" err="1"/>
              <a:t>own</a:t>
            </a:r>
            <a:r>
              <a:rPr lang="fr-FR" sz="1600" dirty="0"/>
              <a:t> </a:t>
            </a:r>
            <a:r>
              <a:rPr lang="fr-FR" sz="1600" dirty="0" err="1"/>
              <a:t>beans</a:t>
            </a:r>
            <a:endParaRPr lang="fr-FR" sz="1600" dirty="0"/>
          </a:p>
          <a:p>
            <a:endParaRPr lang="fr-FR" sz="1600" dirty="0"/>
          </a:p>
          <a:p>
            <a:r>
              <a:rPr lang="fr-FR" sz="1600" dirty="0"/>
              <a:t>Capture </a:t>
            </a:r>
            <a:r>
              <a:rPr lang="fr-FR" sz="1600" dirty="0" err="1"/>
              <a:t>upstream</a:t>
            </a:r>
            <a:br>
              <a:rPr lang="fr-FR" sz="1600" dirty="0"/>
            </a:br>
            <a:r>
              <a:rPr lang="fr-FR" sz="1600" dirty="0"/>
              <a:t>profits</a:t>
            </a:r>
          </a:p>
        </p:txBody>
      </p:sp>
      <p:sp>
        <p:nvSpPr>
          <p:cNvPr id="31" name="ZoneTexte 30"/>
          <p:cNvSpPr txBox="1"/>
          <p:nvPr/>
        </p:nvSpPr>
        <p:spPr>
          <a:xfrm>
            <a:off x="7706427" y="2589617"/>
            <a:ext cx="1295868" cy="2062103"/>
          </a:xfrm>
          <a:prstGeom prst="rect">
            <a:avLst/>
          </a:prstGeom>
          <a:noFill/>
        </p:spPr>
        <p:txBody>
          <a:bodyPr wrap="none" rtlCol="0">
            <a:spAutoFit/>
          </a:bodyPr>
          <a:lstStyle/>
          <a:p>
            <a:r>
              <a:rPr lang="fr-FR" sz="1600" dirty="0"/>
              <a:t>Ex. Airlines</a:t>
            </a:r>
            <a:br>
              <a:rPr lang="fr-FR" sz="1600" dirty="0"/>
            </a:br>
            <a:r>
              <a:rPr lang="fr-FR" sz="1600" dirty="0" err="1"/>
              <a:t>selling</a:t>
            </a:r>
            <a:r>
              <a:rPr lang="fr-FR" sz="1600" dirty="0"/>
              <a:t> tickets</a:t>
            </a:r>
            <a:br>
              <a:rPr lang="fr-FR" sz="1600" dirty="0"/>
            </a:br>
            <a:r>
              <a:rPr lang="fr-FR" sz="1600" dirty="0" err="1"/>
              <a:t>directly</a:t>
            </a:r>
            <a:r>
              <a:rPr lang="fr-FR" sz="1600" dirty="0"/>
              <a:t> to </a:t>
            </a:r>
            <a:br>
              <a:rPr lang="fr-FR" sz="1600" dirty="0"/>
            </a:br>
            <a:r>
              <a:rPr lang="fr-FR" sz="1600" dirty="0"/>
              <a:t>clients</a:t>
            </a:r>
            <a:br>
              <a:rPr lang="fr-FR" sz="1600" dirty="0"/>
            </a:br>
            <a:endParaRPr lang="fr-FR" sz="1600" dirty="0"/>
          </a:p>
          <a:p>
            <a:r>
              <a:rPr lang="fr-FR" sz="1600" dirty="0"/>
              <a:t>Capture</a:t>
            </a:r>
            <a:br>
              <a:rPr lang="fr-FR" sz="1600" dirty="0"/>
            </a:br>
            <a:r>
              <a:rPr lang="fr-FR" sz="1600" dirty="0" err="1"/>
              <a:t>downstream</a:t>
            </a:r>
            <a:endParaRPr lang="fr-FR" sz="1600" dirty="0"/>
          </a:p>
          <a:p>
            <a:r>
              <a:rPr lang="fr-FR" sz="1600" dirty="0"/>
              <a:t>profits</a:t>
            </a:r>
          </a:p>
        </p:txBody>
      </p:sp>
      <p:sp>
        <p:nvSpPr>
          <p:cNvPr id="32" name="Rectangle 31"/>
          <p:cNvSpPr/>
          <p:nvPr/>
        </p:nvSpPr>
        <p:spPr>
          <a:xfrm>
            <a:off x="2757439" y="2692549"/>
            <a:ext cx="1600200" cy="745958"/>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Automobile</a:t>
            </a:r>
            <a:br>
              <a:rPr lang="fr-FR" dirty="0"/>
            </a:br>
            <a:r>
              <a:rPr lang="fr-FR" dirty="0"/>
              <a:t>Manufacturer</a:t>
            </a:r>
          </a:p>
        </p:txBody>
      </p:sp>
      <p:sp>
        <p:nvSpPr>
          <p:cNvPr id="33" name="Rectangle 32"/>
          <p:cNvSpPr/>
          <p:nvPr/>
        </p:nvSpPr>
        <p:spPr>
          <a:xfrm>
            <a:off x="2757439" y="1626875"/>
            <a:ext cx="1600200" cy="745958"/>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Components</a:t>
            </a:r>
            <a:br>
              <a:rPr lang="fr-FR" dirty="0"/>
            </a:br>
            <a:r>
              <a:rPr lang="fr-FR" dirty="0"/>
              <a:t>Manufacturer</a:t>
            </a:r>
          </a:p>
        </p:txBody>
      </p:sp>
      <p:cxnSp>
        <p:nvCxnSpPr>
          <p:cNvPr id="34" name="Connecteur droit avec flèche 33"/>
          <p:cNvCxnSpPr/>
          <p:nvPr/>
        </p:nvCxnSpPr>
        <p:spPr>
          <a:xfrm>
            <a:off x="3557539" y="2379728"/>
            <a:ext cx="0" cy="3128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2757439" y="2372833"/>
            <a:ext cx="1600199" cy="365172"/>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&amp;</a:t>
            </a:r>
          </a:p>
        </p:txBody>
      </p:sp>
      <p:sp>
        <p:nvSpPr>
          <p:cNvPr id="36" name="Rectangle 35"/>
          <p:cNvSpPr/>
          <p:nvPr/>
        </p:nvSpPr>
        <p:spPr>
          <a:xfrm>
            <a:off x="6032128" y="2677905"/>
            <a:ext cx="1600200" cy="745958"/>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Automobile</a:t>
            </a:r>
            <a:br>
              <a:rPr lang="fr-FR" dirty="0"/>
            </a:br>
            <a:r>
              <a:rPr lang="fr-FR" dirty="0"/>
              <a:t>Manufacturer</a:t>
            </a:r>
          </a:p>
        </p:txBody>
      </p:sp>
      <p:sp>
        <p:nvSpPr>
          <p:cNvPr id="37" name="Rectangle 36"/>
          <p:cNvSpPr/>
          <p:nvPr/>
        </p:nvSpPr>
        <p:spPr>
          <a:xfrm>
            <a:off x="6032128" y="3736684"/>
            <a:ext cx="1600200" cy="745958"/>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Automobile</a:t>
            </a:r>
            <a:br>
              <a:rPr lang="fr-FR" dirty="0"/>
            </a:br>
            <a:r>
              <a:rPr lang="fr-FR" dirty="0"/>
              <a:t>Concession</a:t>
            </a:r>
          </a:p>
        </p:txBody>
      </p:sp>
      <p:cxnSp>
        <p:nvCxnSpPr>
          <p:cNvPr id="38" name="Connecteur droit avec flèche 37"/>
          <p:cNvCxnSpPr/>
          <p:nvPr/>
        </p:nvCxnSpPr>
        <p:spPr>
          <a:xfrm>
            <a:off x="6840451" y="3423863"/>
            <a:ext cx="0" cy="3128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031721" y="3409445"/>
            <a:ext cx="1600199" cy="365172"/>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&amp;</a:t>
            </a:r>
          </a:p>
        </p:txBody>
      </p:sp>
    </p:spTree>
    <p:extLst>
      <p:ext uri="{BB962C8B-B14F-4D97-AF65-F5344CB8AC3E}">
        <p14:creationId xmlns:p14="http://schemas.microsoft.com/office/powerpoint/2010/main" val="107937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p:bldP spid="30" grpId="0"/>
      <p:bldP spid="31" grpId="0"/>
      <p:bldP spid="35" grpId="0" animBg="1"/>
      <p:bldP spid="3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err="1"/>
              <a:t>Significant</a:t>
            </a:r>
            <a:r>
              <a:rPr lang="fr-FR" dirty="0"/>
              <a:t> </a:t>
            </a:r>
            <a:r>
              <a:rPr lang="fr-FR" dirty="0" err="1"/>
              <a:t>investments</a:t>
            </a:r>
            <a:r>
              <a:rPr lang="fr-FR" dirty="0"/>
              <a:t> </a:t>
            </a:r>
            <a:r>
              <a:rPr lang="fr-FR" dirty="0" err="1"/>
              <a:t>may</a:t>
            </a:r>
            <a:r>
              <a:rPr lang="fr-FR" dirty="0"/>
              <a:t> </a:t>
            </a:r>
            <a:r>
              <a:rPr lang="fr-FR" dirty="0" err="1"/>
              <a:t>be</a:t>
            </a:r>
            <a:r>
              <a:rPr lang="fr-FR" dirty="0"/>
              <a:t> </a:t>
            </a:r>
            <a:r>
              <a:rPr lang="fr-FR" dirty="0" err="1"/>
              <a:t>required</a:t>
            </a:r>
            <a:r>
              <a:rPr lang="fr-FR" dirty="0"/>
              <a:t> and </a:t>
            </a:r>
            <a:r>
              <a:rPr lang="fr-FR" u="sng" dirty="0"/>
              <a:t>if the profits of the </a:t>
            </a:r>
            <a:r>
              <a:rPr lang="fr-FR" u="sng" dirty="0" err="1"/>
              <a:t>other</a:t>
            </a:r>
            <a:r>
              <a:rPr lang="fr-FR" u="sng" dirty="0"/>
              <a:t> </a:t>
            </a:r>
            <a:r>
              <a:rPr lang="fr-FR" u="sng" dirty="0" err="1"/>
              <a:t>activity</a:t>
            </a:r>
            <a:r>
              <a:rPr lang="fr-FR" u="sng" dirty="0"/>
              <a:t> are </a:t>
            </a:r>
            <a:r>
              <a:rPr lang="fr-FR" u="sng" dirty="0" err="1"/>
              <a:t>lower</a:t>
            </a:r>
            <a:r>
              <a:rPr lang="fr-FR" u="sng" dirty="0"/>
              <a:t> </a:t>
            </a:r>
            <a:r>
              <a:rPr lang="fr-FR" u="sng" dirty="0" err="1"/>
              <a:t>than</a:t>
            </a:r>
            <a:r>
              <a:rPr lang="fr-FR" u="sng" dirty="0"/>
              <a:t> </a:t>
            </a:r>
            <a:r>
              <a:rPr lang="fr-FR" u="sng" dirty="0" err="1"/>
              <a:t>yours</a:t>
            </a:r>
            <a:r>
              <a:rPr lang="fr-FR" dirty="0"/>
              <a:t>, the </a:t>
            </a:r>
            <a:r>
              <a:rPr lang="fr-FR" dirty="0" err="1"/>
              <a:t>average</a:t>
            </a:r>
            <a:r>
              <a:rPr lang="fr-FR" dirty="0"/>
              <a:t> return on </a:t>
            </a:r>
            <a:r>
              <a:rPr lang="fr-FR" dirty="0" err="1"/>
              <a:t>investments</a:t>
            </a:r>
            <a:r>
              <a:rPr lang="fr-FR" dirty="0"/>
              <a:t> for </a:t>
            </a:r>
            <a:r>
              <a:rPr lang="fr-FR" dirty="0" err="1"/>
              <a:t>shareholders</a:t>
            </a:r>
            <a:r>
              <a:rPr lang="fr-FR" dirty="0"/>
              <a:t> </a:t>
            </a:r>
            <a:r>
              <a:rPr lang="fr-FR" dirty="0" err="1"/>
              <a:t>decreases</a:t>
            </a:r>
            <a:r>
              <a:rPr lang="fr-FR" dirty="0"/>
              <a:t>.</a:t>
            </a:r>
          </a:p>
          <a:p>
            <a:r>
              <a:rPr lang="fr-FR" b="1" dirty="0" err="1"/>
              <a:t>Integration</a:t>
            </a:r>
            <a:r>
              <a:rPr lang="fr-FR" b="1" dirty="0"/>
              <a:t> </a:t>
            </a:r>
            <a:r>
              <a:rPr lang="fr-FR" b="1" dirty="0" err="1"/>
              <a:t>may</a:t>
            </a:r>
            <a:r>
              <a:rPr lang="fr-FR" b="1" dirty="0"/>
              <a:t> </a:t>
            </a:r>
            <a:r>
              <a:rPr lang="fr-FR" b="1" dirty="0" err="1"/>
              <a:t>require</a:t>
            </a:r>
            <a:r>
              <a:rPr lang="fr-FR" b="1" dirty="0"/>
              <a:t> </a:t>
            </a:r>
            <a:r>
              <a:rPr lang="fr-FR" b="1" dirty="0" err="1"/>
              <a:t>different</a:t>
            </a:r>
            <a:r>
              <a:rPr lang="fr-FR" b="1" dirty="0"/>
              <a:t> distinct </a:t>
            </a:r>
            <a:r>
              <a:rPr lang="fr-FR" b="1" dirty="0" err="1"/>
              <a:t>resources</a:t>
            </a:r>
            <a:r>
              <a:rPr lang="fr-FR" b="1" dirty="0"/>
              <a:t> and </a:t>
            </a:r>
            <a:r>
              <a:rPr lang="fr-FR" b="1" dirty="0" err="1"/>
              <a:t>capabilities</a:t>
            </a:r>
            <a:endParaRPr lang="fr-FR" b="1" dirty="0"/>
          </a:p>
          <a:p>
            <a:r>
              <a:rPr lang="fr-FR" dirty="0" err="1"/>
              <a:t>Some</a:t>
            </a:r>
            <a:r>
              <a:rPr lang="fr-FR" dirty="0"/>
              <a:t> </a:t>
            </a:r>
            <a:r>
              <a:rPr lang="fr-FR" dirty="0" err="1"/>
              <a:t>sectors</a:t>
            </a:r>
            <a:r>
              <a:rPr lang="fr-FR" dirty="0"/>
              <a:t> are </a:t>
            </a:r>
            <a:r>
              <a:rPr lang="fr-FR" dirty="0" err="1"/>
              <a:t>now</a:t>
            </a:r>
            <a:r>
              <a:rPr lang="fr-FR" dirty="0"/>
              <a:t> dis-</a:t>
            </a:r>
            <a:r>
              <a:rPr lang="fr-FR" dirty="0" err="1"/>
              <a:t>integrating</a:t>
            </a:r>
            <a:r>
              <a:rPr lang="fr-FR" dirty="0"/>
              <a:t>! (i.e. </a:t>
            </a:r>
            <a:r>
              <a:rPr lang="fr-FR" dirty="0" err="1"/>
              <a:t>companies</a:t>
            </a:r>
            <a:r>
              <a:rPr lang="fr-FR" dirty="0"/>
              <a:t> stop </a:t>
            </a:r>
            <a:r>
              <a:rPr lang="fr-FR" dirty="0" err="1"/>
              <a:t>doing</a:t>
            </a:r>
            <a:r>
              <a:rPr lang="fr-FR" dirty="0"/>
              <a:t> </a:t>
            </a:r>
            <a:r>
              <a:rPr lang="fr-FR" dirty="0" err="1"/>
              <a:t>some</a:t>
            </a:r>
            <a:r>
              <a:rPr lang="fr-FR" dirty="0"/>
              <a:t> </a:t>
            </a:r>
            <a:r>
              <a:rPr lang="fr-FR" dirty="0" err="1"/>
              <a:t>internal</a:t>
            </a:r>
            <a:r>
              <a:rPr lang="fr-FR" dirty="0"/>
              <a:t> </a:t>
            </a:r>
            <a:r>
              <a:rPr lang="fr-FR" dirty="0" err="1"/>
              <a:t>activities</a:t>
            </a:r>
            <a:r>
              <a:rPr lang="fr-FR" dirty="0"/>
              <a:t> and have </a:t>
            </a:r>
            <a:r>
              <a:rPr lang="fr-FR" dirty="0" err="1"/>
              <a:t>them</a:t>
            </a:r>
            <a:r>
              <a:rPr lang="fr-FR" dirty="0"/>
              <a:t> </a:t>
            </a:r>
            <a:r>
              <a:rPr lang="fr-FR" dirty="0" err="1"/>
              <a:t>done</a:t>
            </a:r>
            <a:r>
              <a:rPr lang="fr-FR" dirty="0"/>
              <a:t> by </a:t>
            </a:r>
            <a:r>
              <a:rPr lang="fr-FR" dirty="0" err="1"/>
              <a:t>someone</a:t>
            </a:r>
            <a:r>
              <a:rPr lang="fr-FR" dirty="0"/>
              <a:t> </a:t>
            </a:r>
            <a:r>
              <a:rPr lang="fr-FR" dirty="0" err="1"/>
              <a:t>else</a:t>
            </a:r>
            <a:r>
              <a:rPr lang="fr-FR" dirty="0"/>
              <a:t>)</a:t>
            </a:r>
          </a:p>
          <a:p>
            <a:pPr lvl="1"/>
            <a:r>
              <a:rPr lang="fr-FR" dirty="0"/>
              <a:t>Outsourcing (</a:t>
            </a:r>
            <a:r>
              <a:rPr lang="fr-FR" b="1" dirty="0" err="1"/>
              <a:t>subcontracting</a:t>
            </a:r>
            <a:r>
              <a:rPr lang="fr-FR" b="1" dirty="0"/>
              <a:t> </a:t>
            </a:r>
            <a:r>
              <a:rPr lang="fr-FR" dirty="0" err="1"/>
              <a:t>previously</a:t>
            </a:r>
            <a:r>
              <a:rPr lang="fr-FR" dirty="0"/>
              <a:t> </a:t>
            </a:r>
            <a:r>
              <a:rPr lang="fr-FR" dirty="0" err="1"/>
              <a:t>internal</a:t>
            </a:r>
            <a:r>
              <a:rPr lang="fr-FR" dirty="0"/>
              <a:t> </a:t>
            </a:r>
            <a:r>
              <a:rPr lang="fr-FR" dirty="0" err="1"/>
              <a:t>processes</a:t>
            </a:r>
            <a:r>
              <a:rPr lang="fr-FR" dirty="0"/>
              <a:t>)</a:t>
            </a:r>
          </a:p>
          <a:p>
            <a:pPr lvl="2"/>
            <a:r>
              <a:rPr lang="fr-FR" dirty="0"/>
              <a:t>Ex. Call </a:t>
            </a:r>
            <a:r>
              <a:rPr lang="fr-FR" dirty="0" err="1"/>
              <a:t>centers</a:t>
            </a:r>
            <a:r>
              <a:rPr lang="fr-FR" dirty="0"/>
              <a:t> (</a:t>
            </a:r>
            <a:r>
              <a:rPr lang="fr-FR" dirty="0" err="1"/>
              <a:t>they</a:t>
            </a:r>
            <a:r>
              <a:rPr lang="fr-FR" dirty="0"/>
              <a:t> </a:t>
            </a:r>
            <a:r>
              <a:rPr lang="fr-FR" dirty="0" err="1"/>
              <a:t>can</a:t>
            </a:r>
            <a:r>
              <a:rPr lang="fr-FR" dirty="0"/>
              <a:t> do </a:t>
            </a:r>
            <a:r>
              <a:rPr lang="fr-FR" dirty="0" err="1"/>
              <a:t>it</a:t>
            </a:r>
            <a:r>
              <a:rPr lang="fr-FR" dirty="0"/>
              <a:t> </a:t>
            </a:r>
            <a:r>
              <a:rPr lang="fr-FR" dirty="0" err="1"/>
              <a:t>better</a:t>
            </a:r>
            <a:r>
              <a:rPr lang="fr-FR" dirty="0"/>
              <a:t>)</a:t>
            </a:r>
            <a:br>
              <a:rPr lang="fr-FR" dirty="0"/>
            </a:br>
            <a:r>
              <a:rPr lang="fr-FR" dirty="0"/>
              <a:t>Ex. </a:t>
            </a:r>
            <a:r>
              <a:rPr lang="fr-FR" dirty="0" err="1"/>
              <a:t>Payroll</a:t>
            </a:r>
            <a:r>
              <a:rPr lang="fr-FR" dirty="0"/>
              <a:t> services (</a:t>
            </a:r>
            <a:r>
              <a:rPr lang="fr-FR" dirty="0" err="1"/>
              <a:t>specialists</a:t>
            </a:r>
            <a:r>
              <a:rPr lang="fr-FR" dirty="0"/>
              <a:t>, do </a:t>
            </a:r>
            <a:r>
              <a:rPr lang="fr-FR" dirty="0" err="1"/>
              <a:t>it</a:t>
            </a:r>
            <a:r>
              <a:rPr lang="fr-FR" dirty="0"/>
              <a:t> </a:t>
            </a:r>
            <a:r>
              <a:rPr lang="fr-FR" dirty="0" err="1"/>
              <a:t>better</a:t>
            </a:r>
            <a:r>
              <a:rPr lang="fr-FR" dirty="0"/>
              <a:t>)</a:t>
            </a:r>
          </a:p>
        </p:txBody>
      </p:sp>
      <p:sp>
        <p:nvSpPr>
          <p:cNvPr id="3" name="Titre 2"/>
          <p:cNvSpPr>
            <a:spLocks noGrp="1"/>
          </p:cNvSpPr>
          <p:nvPr>
            <p:ph type="title"/>
          </p:nvPr>
        </p:nvSpPr>
        <p:spPr/>
        <p:txBody>
          <a:bodyPr/>
          <a:lstStyle/>
          <a:p>
            <a:r>
              <a:rPr lang="fr-FR" dirty="0" err="1"/>
              <a:t>Problems</a:t>
            </a:r>
            <a:r>
              <a:rPr lang="fr-FR" dirty="0"/>
              <a:t> </a:t>
            </a:r>
            <a:r>
              <a:rPr lang="fr-FR" dirty="0" err="1"/>
              <a:t>with</a:t>
            </a:r>
            <a:r>
              <a:rPr lang="fr-FR" dirty="0"/>
              <a:t> </a:t>
            </a:r>
            <a:r>
              <a:rPr lang="fr-FR" dirty="0" err="1"/>
              <a:t>integration</a:t>
            </a:r>
            <a:endParaRPr lang="fr-FR" dirty="0"/>
          </a:p>
        </p:txBody>
      </p:sp>
      <p:sp>
        <p:nvSpPr>
          <p:cNvPr id="4" name="Sous-titre 3"/>
          <p:cNvSpPr>
            <a:spLocks noGrp="1"/>
          </p:cNvSpPr>
          <p:nvPr>
            <p:ph type="subTitle" idx="13"/>
          </p:nvPr>
        </p:nvSpPr>
        <p:spPr/>
        <p:txBody>
          <a:bodyPr/>
          <a:lstStyle/>
          <a:p>
            <a:r>
              <a:rPr lang="fr-FR" dirty="0"/>
              <a:t>Dilution of </a:t>
            </a:r>
            <a:r>
              <a:rPr lang="fr-FR" dirty="0" err="1"/>
              <a:t>returns</a:t>
            </a:r>
            <a:r>
              <a:rPr lang="fr-FR" dirty="0"/>
              <a:t> &amp; distinct </a:t>
            </a:r>
            <a:r>
              <a:rPr lang="fr-FR" dirty="0" err="1"/>
              <a:t>capabilities</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101</a:t>
            </a:fld>
            <a:endParaRPr lang="fr-FR"/>
          </a:p>
        </p:txBody>
      </p:sp>
    </p:spTree>
    <p:extLst>
      <p:ext uri="{BB962C8B-B14F-4D97-AF65-F5344CB8AC3E}">
        <p14:creationId xmlns:p14="http://schemas.microsoft.com/office/powerpoint/2010/main" val="38409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err="1"/>
              <a:t>Maybe</a:t>
            </a:r>
            <a:r>
              <a:rPr lang="fr-FR" dirty="0"/>
              <a:t> </a:t>
            </a:r>
            <a:r>
              <a:rPr lang="fr-FR" dirty="0" err="1"/>
              <a:t>there</a:t>
            </a:r>
            <a:r>
              <a:rPr lang="fr-FR" dirty="0"/>
              <a:t> are few alternatives – </a:t>
            </a:r>
            <a:r>
              <a:rPr lang="fr-FR" dirty="0" err="1"/>
              <a:t>you</a:t>
            </a:r>
            <a:r>
              <a:rPr lang="fr-FR" dirty="0"/>
              <a:t> have </a:t>
            </a:r>
            <a:r>
              <a:rPr lang="fr-FR" dirty="0" err="1"/>
              <a:t>low</a:t>
            </a:r>
            <a:r>
              <a:rPr lang="fr-FR" dirty="0"/>
              <a:t> power!</a:t>
            </a:r>
          </a:p>
          <a:p>
            <a:r>
              <a:rPr lang="fr-FR" dirty="0"/>
              <a:t>If the service of </a:t>
            </a:r>
            <a:r>
              <a:rPr lang="fr-FR" dirty="0" err="1"/>
              <a:t>product</a:t>
            </a:r>
            <a:r>
              <a:rPr lang="fr-FR" dirty="0"/>
              <a:t> </a:t>
            </a:r>
            <a:r>
              <a:rPr lang="fr-FR" dirty="0" err="1"/>
              <a:t>they</a:t>
            </a:r>
            <a:r>
              <a:rPr lang="fr-FR" dirty="0"/>
              <a:t> </a:t>
            </a:r>
            <a:r>
              <a:rPr lang="fr-FR" dirty="0" err="1"/>
              <a:t>provide</a:t>
            </a:r>
            <a:r>
              <a:rPr lang="fr-FR" dirty="0"/>
              <a:t> to </a:t>
            </a:r>
            <a:r>
              <a:rPr lang="fr-FR" dirty="0" err="1"/>
              <a:t>you</a:t>
            </a:r>
            <a:r>
              <a:rPr lang="fr-FR" dirty="0"/>
              <a:t> </a:t>
            </a:r>
            <a:r>
              <a:rPr lang="fr-FR" dirty="0" err="1"/>
              <a:t>is</a:t>
            </a:r>
            <a:r>
              <a:rPr lang="fr-FR" dirty="0"/>
              <a:t> </a:t>
            </a:r>
            <a:r>
              <a:rPr lang="fr-FR" dirty="0" err="1"/>
              <a:t>complex</a:t>
            </a:r>
            <a:r>
              <a:rPr lang="fr-FR" dirty="0"/>
              <a:t> </a:t>
            </a:r>
            <a:r>
              <a:rPr lang="fr-FR" dirty="0" err="1"/>
              <a:t>it</a:t>
            </a:r>
            <a:r>
              <a:rPr lang="fr-FR" dirty="0"/>
              <a:t> </a:t>
            </a:r>
            <a:r>
              <a:rPr lang="fr-FR" dirty="0" err="1"/>
              <a:t>might</a:t>
            </a:r>
            <a:r>
              <a:rPr lang="fr-FR" dirty="0"/>
              <a:t> </a:t>
            </a:r>
            <a:r>
              <a:rPr lang="fr-FR" dirty="0" err="1"/>
              <a:t>be</a:t>
            </a:r>
            <a:r>
              <a:rPr lang="fr-FR" dirty="0"/>
              <a:t> tough to </a:t>
            </a:r>
            <a:r>
              <a:rPr lang="fr-FR" dirty="0" err="1"/>
              <a:t>precisely</a:t>
            </a:r>
            <a:r>
              <a:rPr lang="fr-FR" dirty="0"/>
              <a:t> </a:t>
            </a:r>
            <a:r>
              <a:rPr lang="fr-FR" dirty="0" err="1"/>
              <a:t>define</a:t>
            </a:r>
            <a:r>
              <a:rPr lang="fr-FR" dirty="0"/>
              <a:t> in a </a:t>
            </a:r>
            <a:r>
              <a:rPr lang="fr-FR" dirty="0" err="1"/>
              <a:t>contract</a:t>
            </a:r>
            <a:r>
              <a:rPr lang="fr-FR" dirty="0"/>
              <a:t> – </a:t>
            </a:r>
            <a:r>
              <a:rPr lang="fr-FR" dirty="0" err="1"/>
              <a:t>this</a:t>
            </a:r>
            <a:r>
              <a:rPr lang="fr-FR" dirty="0"/>
              <a:t> </a:t>
            </a:r>
            <a:r>
              <a:rPr lang="fr-FR" dirty="0" err="1"/>
              <a:t>lack</a:t>
            </a:r>
            <a:r>
              <a:rPr lang="fr-FR" dirty="0"/>
              <a:t> of </a:t>
            </a:r>
            <a:r>
              <a:rPr lang="fr-FR" dirty="0" err="1"/>
              <a:t>clarity</a:t>
            </a:r>
            <a:r>
              <a:rPr lang="fr-FR" dirty="0"/>
              <a:t> </a:t>
            </a:r>
            <a:r>
              <a:rPr lang="fr-FR" dirty="0" err="1"/>
              <a:t>creates</a:t>
            </a:r>
            <a:r>
              <a:rPr lang="fr-FR" dirty="0"/>
              <a:t> </a:t>
            </a:r>
            <a:r>
              <a:rPr lang="fr-FR" dirty="0" err="1"/>
              <a:t>opportunities</a:t>
            </a:r>
            <a:r>
              <a:rPr lang="fr-FR" dirty="0"/>
              <a:t> for a </a:t>
            </a:r>
            <a:r>
              <a:rPr lang="fr-FR" dirty="0" err="1"/>
              <a:t>subcontractor</a:t>
            </a:r>
            <a:r>
              <a:rPr lang="fr-FR" dirty="0"/>
              <a:t> to </a:t>
            </a:r>
            <a:r>
              <a:rPr lang="fr-FR" dirty="0" err="1"/>
              <a:t>take</a:t>
            </a:r>
            <a:r>
              <a:rPr lang="fr-FR" dirty="0"/>
              <a:t> </a:t>
            </a:r>
            <a:r>
              <a:rPr lang="fr-FR" dirty="0" err="1"/>
              <a:t>advantage</a:t>
            </a:r>
            <a:r>
              <a:rPr lang="fr-FR" dirty="0"/>
              <a:t> of the situation</a:t>
            </a:r>
          </a:p>
          <a:p>
            <a:r>
              <a:rPr lang="fr-FR" dirty="0" err="1"/>
              <a:t>Specific</a:t>
            </a:r>
            <a:r>
              <a:rPr lang="fr-FR" dirty="0"/>
              <a:t> </a:t>
            </a:r>
            <a:r>
              <a:rPr lang="fr-FR" dirty="0" err="1"/>
              <a:t>investments</a:t>
            </a:r>
            <a:r>
              <a:rPr lang="fr-FR" dirty="0"/>
              <a:t> </a:t>
            </a:r>
            <a:r>
              <a:rPr lang="fr-FR" dirty="0" err="1"/>
              <a:t>may</a:t>
            </a:r>
            <a:r>
              <a:rPr lang="fr-FR" dirty="0"/>
              <a:t> </a:t>
            </a:r>
            <a:r>
              <a:rPr lang="fr-FR" dirty="0" err="1"/>
              <a:t>be</a:t>
            </a:r>
            <a:r>
              <a:rPr lang="fr-FR" dirty="0"/>
              <a:t> </a:t>
            </a:r>
            <a:r>
              <a:rPr lang="fr-FR" dirty="0" err="1"/>
              <a:t>needed</a:t>
            </a:r>
            <a:r>
              <a:rPr lang="fr-FR" dirty="0"/>
              <a:t> to </a:t>
            </a:r>
            <a:r>
              <a:rPr lang="fr-FR" dirty="0" err="1"/>
              <a:t>make</a:t>
            </a:r>
            <a:r>
              <a:rPr lang="fr-FR" dirty="0"/>
              <a:t> the </a:t>
            </a:r>
            <a:r>
              <a:rPr lang="fr-FR" dirty="0" err="1"/>
              <a:t>relationship</a:t>
            </a:r>
            <a:r>
              <a:rPr lang="fr-FR" dirty="0"/>
              <a:t> </a:t>
            </a:r>
            <a:r>
              <a:rPr lang="fr-FR" dirty="0" err="1"/>
              <a:t>work</a:t>
            </a:r>
            <a:r>
              <a:rPr lang="fr-FR" dirty="0"/>
              <a:t> (ex. </a:t>
            </a:r>
            <a:r>
              <a:rPr lang="fr-FR" dirty="0" err="1"/>
              <a:t>you</a:t>
            </a:r>
            <a:r>
              <a:rPr lang="fr-FR" dirty="0"/>
              <a:t> </a:t>
            </a:r>
            <a:r>
              <a:rPr lang="fr-FR" dirty="0" err="1"/>
              <a:t>install</a:t>
            </a:r>
            <a:r>
              <a:rPr lang="fr-FR" dirty="0"/>
              <a:t> software </a:t>
            </a:r>
            <a:r>
              <a:rPr lang="fr-FR" dirty="0" err="1"/>
              <a:t>that</a:t>
            </a:r>
            <a:r>
              <a:rPr lang="fr-FR" dirty="0"/>
              <a:t> </a:t>
            </a:r>
            <a:r>
              <a:rPr lang="fr-FR" dirty="0" err="1"/>
              <a:t>helps</a:t>
            </a:r>
            <a:r>
              <a:rPr lang="fr-FR" dirty="0"/>
              <a:t> </a:t>
            </a:r>
            <a:r>
              <a:rPr lang="fr-FR" dirty="0" err="1"/>
              <a:t>communicate</a:t>
            </a:r>
            <a:r>
              <a:rPr lang="fr-FR" dirty="0"/>
              <a:t> </a:t>
            </a:r>
            <a:r>
              <a:rPr lang="fr-FR" dirty="0" err="1"/>
              <a:t>with</a:t>
            </a:r>
            <a:r>
              <a:rPr lang="fr-FR" dirty="0"/>
              <a:t> </a:t>
            </a:r>
            <a:r>
              <a:rPr lang="fr-FR" dirty="0" err="1"/>
              <a:t>your</a:t>
            </a:r>
            <a:r>
              <a:rPr lang="fr-FR" dirty="0"/>
              <a:t> supplier). This </a:t>
            </a:r>
            <a:r>
              <a:rPr lang="fr-FR" dirty="0" err="1"/>
              <a:t>creates</a:t>
            </a:r>
            <a:r>
              <a:rPr lang="fr-FR" dirty="0"/>
              <a:t> a « </a:t>
            </a:r>
            <a:r>
              <a:rPr lang="fr-FR" dirty="0" err="1"/>
              <a:t>switching</a:t>
            </a:r>
            <a:r>
              <a:rPr lang="fr-FR" dirty="0"/>
              <a:t> » </a:t>
            </a:r>
            <a:r>
              <a:rPr lang="fr-FR" dirty="0" err="1"/>
              <a:t>cost</a:t>
            </a:r>
            <a:r>
              <a:rPr lang="fr-FR" dirty="0"/>
              <a:t> </a:t>
            </a:r>
            <a:r>
              <a:rPr lang="fr-FR" dirty="0" err="1"/>
              <a:t>that</a:t>
            </a:r>
            <a:r>
              <a:rPr lang="fr-FR" dirty="0"/>
              <a:t> </a:t>
            </a:r>
            <a:r>
              <a:rPr lang="fr-FR" dirty="0" err="1"/>
              <a:t>can</a:t>
            </a:r>
            <a:r>
              <a:rPr lang="fr-FR" dirty="0"/>
              <a:t> </a:t>
            </a:r>
            <a:r>
              <a:rPr lang="fr-FR" dirty="0" err="1"/>
              <a:t>be</a:t>
            </a:r>
            <a:r>
              <a:rPr lang="fr-FR" dirty="0"/>
              <a:t> </a:t>
            </a:r>
            <a:r>
              <a:rPr lang="fr-FR" dirty="0" err="1"/>
              <a:t>exploited</a:t>
            </a:r>
            <a:r>
              <a:rPr lang="fr-FR" dirty="0"/>
              <a:t>.</a:t>
            </a:r>
          </a:p>
        </p:txBody>
      </p:sp>
      <p:sp>
        <p:nvSpPr>
          <p:cNvPr id="3" name="Titre 2"/>
          <p:cNvSpPr>
            <a:spLocks noGrp="1"/>
          </p:cNvSpPr>
          <p:nvPr>
            <p:ph type="title"/>
          </p:nvPr>
        </p:nvSpPr>
        <p:spPr/>
        <p:txBody>
          <a:bodyPr/>
          <a:lstStyle/>
          <a:p>
            <a:r>
              <a:rPr lang="fr-FR" dirty="0" err="1"/>
              <a:t>Problems</a:t>
            </a:r>
            <a:r>
              <a:rPr lang="fr-FR" dirty="0"/>
              <a:t> </a:t>
            </a:r>
            <a:r>
              <a:rPr lang="fr-FR" dirty="0" err="1"/>
              <a:t>with</a:t>
            </a:r>
            <a:r>
              <a:rPr lang="fr-FR" dirty="0"/>
              <a:t> </a:t>
            </a:r>
            <a:r>
              <a:rPr lang="fr-FR" dirty="0" err="1"/>
              <a:t>subcontracting</a:t>
            </a:r>
            <a:endParaRPr lang="fr-FR" dirty="0"/>
          </a:p>
        </p:txBody>
      </p:sp>
      <p:sp>
        <p:nvSpPr>
          <p:cNvPr id="4" name="Sous-titre 3"/>
          <p:cNvSpPr>
            <a:spLocks noGrp="1"/>
          </p:cNvSpPr>
          <p:nvPr>
            <p:ph type="subTitle" idx="13"/>
          </p:nvPr>
        </p:nvSpPr>
        <p:spPr/>
        <p:txBody>
          <a:bodyPr/>
          <a:lstStyle/>
          <a:p>
            <a:r>
              <a:rPr lang="fr-FR" dirty="0" err="1"/>
              <a:t>Risk</a:t>
            </a:r>
            <a:r>
              <a:rPr lang="fr-FR" dirty="0"/>
              <a:t> of </a:t>
            </a:r>
            <a:r>
              <a:rPr lang="fr-FR" dirty="0" err="1"/>
              <a:t>opportunism</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102</a:t>
            </a:fld>
            <a:endParaRPr lang="fr-FR"/>
          </a:p>
        </p:txBody>
      </p:sp>
    </p:spTree>
    <p:extLst>
      <p:ext uri="{BB962C8B-B14F-4D97-AF65-F5344CB8AC3E}">
        <p14:creationId xmlns:p14="http://schemas.microsoft.com/office/powerpoint/2010/main" val="301993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Measure</a:t>
            </a:r>
            <a:r>
              <a:rPr lang="fr-FR" dirty="0"/>
              <a:t> the pros &amp; cons</a:t>
            </a:r>
          </a:p>
        </p:txBody>
      </p:sp>
      <p:sp>
        <p:nvSpPr>
          <p:cNvPr id="4" name="Sous-titre 3"/>
          <p:cNvSpPr>
            <a:spLocks noGrp="1"/>
          </p:cNvSpPr>
          <p:nvPr>
            <p:ph type="subTitle" idx="13"/>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103</a:t>
            </a:fld>
            <a:endParaRPr lang="fr-FR"/>
          </a:p>
        </p:txBody>
      </p:sp>
      <p:sp>
        <p:nvSpPr>
          <p:cNvPr id="6" name="ZoneTexte 5"/>
          <p:cNvSpPr txBox="1"/>
          <p:nvPr/>
        </p:nvSpPr>
        <p:spPr>
          <a:xfrm>
            <a:off x="866274" y="1332042"/>
            <a:ext cx="1344407" cy="461665"/>
          </a:xfrm>
          <a:prstGeom prst="rect">
            <a:avLst/>
          </a:prstGeom>
          <a:noFill/>
        </p:spPr>
        <p:txBody>
          <a:bodyPr wrap="none" rtlCol="0">
            <a:spAutoFit/>
          </a:bodyPr>
          <a:lstStyle/>
          <a:p>
            <a:r>
              <a:rPr lang="fr-FR" sz="2400" b="1" dirty="0" err="1"/>
              <a:t>Integrate</a:t>
            </a:r>
            <a:endParaRPr lang="fr-FR" sz="2400" b="1" dirty="0"/>
          </a:p>
        </p:txBody>
      </p:sp>
      <p:sp>
        <p:nvSpPr>
          <p:cNvPr id="7" name="ZoneTexte 6"/>
          <p:cNvSpPr txBox="1"/>
          <p:nvPr/>
        </p:nvSpPr>
        <p:spPr>
          <a:xfrm>
            <a:off x="6119813" y="1332042"/>
            <a:ext cx="1712456" cy="461665"/>
          </a:xfrm>
          <a:prstGeom prst="rect">
            <a:avLst/>
          </a:prstGeom>
          <a:noFill/>
        </p:spPr>
        <p:txBody>
          <a:bodyPr wrap="none" rtlCol="0">
            <a:spAutoFit/>
          </a:bodyPr>
          <a:lstStyle/>
          <a:p>
            <a:r>
              <a:rPr lang="fr-FR" sz="2400" b="1" dirty="0" err="1"/>
              <a:t>Subcontract</a:t>
            </a:r>
            <a:endParaRPr lang="fr-FR" sz="2400" b="1" dirty="0"/>
          </a:p>
        </p:txBody>
      </p:sp>
      <p:sp>
        <p:nvSpPr>
          <p:cNvPr id="8" name="ZoneTexte 7"/>
          <p:cNvSpPr txBox="1"/>
          <p:nvPr/>
        </p:nvSpPr>
        <p:spPr>
          <a:xfrm>
            <a:off x="5847347" y="2111662"/>
            <a:ext cx="2979277" cy="646331"/>
          </a:xfrm>
          <a:prstGeom prst="rect">
            <a:avLst/>
          </a:prstGeom>
          <a:noFill/>
        </p:spPr>
        <p:txBody>
          <a:bodyPr wrap="none" rtlCol="0">
            <a:spAutoFit/>
          </a:bodyPr>
          <a:lstStyle/>
          <a:p>
            <a:r>
              <a:rPr lang="fr-FR" dirty="0"/>
              <a:t>If unique </a:t>
            </a:r>
            <a:r>
              <a:rPr lang="fr-FR" dirty="0" err="1"/>
              <a:t>strategic</a:t>
            </a:r>
            <a:r>
              <a:rPr lang="fr-FR" dirty="0"/>
              <a:t> </a:t>
            </a:r>
            <a:r>
              <a:rPr lang="fr-FR" dirty="0" err="1"/>
              <a:t>capabilities</a:t>
            </a:r>
            <a:br>
              <a:rPr lang="fr-FR" dirty="0"/>
            </a:br>
            <a:r>
              <a:rPr lang="fr-FR" dirty="0" err="1"/>
              <a:t>you</a:t>
            </a:r>
            <a:r>
              <a:rPr lang="fr-FR" dirty="0"/>
              <a:t> </a:t>
            </a:r>
            <a:r>
              <a:rPr lang="fr-FR" u="sng" dirty="0" err="1"/>
              <a:t>don’t</a:t>
            </a:r>
            <a:r>
              <a:rPr lang="fr-FR" dirty="0"/>
              <a:t> have are </a:t>
            </a:r>
            <a:r>
              <a:rPr lang="fr-FR" dirty="0" err="1"/>
              <a:t>required</a:t>
            </a:r>
            <a:endParaRPr lang="fr-FR" dirty="0"/>
          </a:p>
        </p:txBody>
      </p:sp>
      <p:sp>
        <p:nvSpPr>
          <p:cNvPr id="9" name="ZoneTexte 8"/>
          <p:cNvSpPr txBox="1"/>
          <p:nvPr/>
        </p:nvSpPr>
        <p:spPr>
          <a:xfrm>
            <a:off x="355846" y="2093495"/>
            <a:ext cx="3375026" cy="923330"/>
          </a:xfrm>
          <a:prstGeom prst="rect">
            <a:avLst/>
          </a:prstGeom>
          <a:noFill/>
        </p:spPr>
        <p:txBody>
          <a:bodyPr wrap="none" rtlCol="0">
            <a:spAutoFit/>
          </a:bodyPr>
          <a:lstStyle/>
          <a:p>
            <a:r>
              <a:rPr lang="fr-FR" dirty="0"/>
              <a:t>If </a:t>
            </a:r>
            <a:r>
              <a:rPr lang="fr-FR" dirty="0" err="1"/>
              <a:t>there</a:t>
            </a:r>
            <a:r>
              <a:rPr lang="fr-FR" dirty="0"/>
              <a:t> </a:t>
            </a:r>
            <a:r>
              <a:rPr lang="fr-FR" dirty="0" err="1"/>
              <a:t>is</a:t>
            </a:r>
            <a:r>
              <a:rPr lang="fr-FR" dirty="0"/>
              <a:t> a </a:t>
            </a:r>
            <a:r>
              <a:rPr lang="fr-FR" dirty="0" err="1"/>
              <a:t>risk</a:t>
            </a:r>
            <a:r>
              <a:rPr lang="fr-FR" dirty="0"/>
              <a:t> the </a:t>
            </a:r>
            <a:r>
              <a:rPr lang="fr-FR" dirty="0" err="1"/>
              <a:t>subcontractor</a:t>
            </a:r>
            <a:br>
              <a:rPr lang="fr-FR" dirty="0"/>
            </a:br>
            <a:r>
              <a:rPr lang="fr-FR" dirty="0" err="1"/>
              <a:t>can</a:t>
            </a:r>
            <a:r>
              <a:rPr lang="fr-FR" dirty="0"/>
              <a:t> </a:t>
            </a:r>
            <a:r>
              <a:rPr lang="fr-FR" dirty="0" err="1"/>
              <a:t>behave</a:t>
            </a:r>
            <a:r>
              <a:rPr lang="fr-FR" dirty="0"/>
              <a:t> in an </a:t>
            </a:r>
            <a:r>
              <a:rPr lang="fr-FR" dirty="0" err="1"/>
              <a:t>opportunistic</a:t>
            </a:r>
            <a:br>
              <a:rPr lang="fr-FR" dirty="0"/>
            </a:br>
            <a:r>
              <a:rPr lang="fr-FR" dirty="0" err="1"/>
              <a:t>way</a:t>
            </a:r>
            <a:r>
              <a:rPr lang="fr-FR" dirty="0"/>
              <a:t>.</a:t>
            </a:r>
          </a:p>
        </p:txBody>
      </p:sp>
      <p:pic>
        <p:nvPicPr>
          <p:cNvPr id="10" name="Image 9"/>
          <p:cNvPicPr>
            <a:picLocks noChangeAspect="1"/>
          </p:cNvPicPr>
          <p:nvPr/>
        </p:nvPicPr>
        <p:blipFill>
          <a:blip r:embed="rId2">
            <a:duotone>
              <a:schemeClr val="accent1">
                <a:shade val="45000"/>
                <a:satMod val="135000"/>
              </a:schemeClr>
              <a:prstClr val="white"/>
            </a:duotone>
          </a:blip>
          <a:stretch>
            <a:fillRect/>
          </a:stretch>
        </p:blipFill>
        <p:spPr>
          <a:xfrm>
            <a:off x="3349614" y="2368994"/>
            <a:ext cx="2409524" cy="1895238"/>
          </a:xfrm>
          <a:prstGeom prst="rect">
            <a:avLst/>
          </a:prstGeom>
        </p:spPr>
      </p:pic>
    </p:spTree>
    <p:extLst>
      <p:ext uri="{BB962C8B-B14F-4D97-AF65-F5344CB8AC3E}">
        <p14:creationId xmlns:p14="http://schemas.microsoft.com/office/powerpoint/2010/main" val="34281603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8744" y="2204917"/>
            <a:ext cx="9131870" cy="469106"/>
          </a:xfrm>
        </p:spPr>
        <p:txBody>
          <a:bodyPr/>
          <a:lstStyle/>
          <a:p>
            <a:pPr>
              <a:buNone/>
            </a:pPr>
            <a:r>
              <a:rPr lang="fr-FR" dirty="0"/>
              <a:t>END PART 1</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104</a:t>
            </a:fld>
            <a:endParaRPr lang="fr-FR"/>
          </a:p>
        </p:txBody>
      </p:sp>
    </p:spTree>
    <p:extLst>
      <p:ext uri="{BB962C8B-B14F-4D97-AF65-F5344CB8AC3E}">
        <p14:creationId xmlns:p14="http://schemas.microsoft.com/office/powerpoint/2010/main" val="19164764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err="1"/>
              <a:t>Strategy</a:t>
            </a:r>
            <a:endParaRPr lang="fr-FR" dirty="0"/>
          </a:p>
        </p:txBody>
      </p:sp>
      <p:sp>
        <p:nvSpPr>
          <p:cNvPr id="3" name="Sous-titre 2"/>
          <p:cNvSpPr>
            <a:spLocks noGrp="1"/>
          </p:cNvSpPr>
          <p:nvPr>
            <p:ph type="subTitle" idx="1"/>
          </p:nvPr>
        </p:nvSpPr>
        <p:spPr>
          <a:xfrm>
            <a:off x="355239" y="1131590"/>
            <a:ext cx="8491306" cy="465856"/>
          </a:xfrm>
        </p:spPr>
        <p:txBody>
          <a:bodyPr/>
          <a:lstStyle/>
          <a:p>
            <a:r>
              <a:rPr lang="fr-FR" sz="2800" dirty="0" err="1"/>
              <a:t>Corporate</a:t>
            </a:r>
            <a:r>
              <a:rPr lang="fr-FR" sz="2800" dirty="0"/>
              <a:t> </a:t>
            </a:r>
            <a:r>
              <a:rPr lang="fr-FR" sz="2800" dirty="0" err="1"/>
              <a:t>Strategy</a:t>
            </a:r>
            <a:r>
              <a:rPr lang="fr-FR" sz="2800" dirty="0"/>
              <a:t> </a:t>
            </a:r>
            <a:br>
              <a:rPr lang="fr-FR" sz="2800" dirty="0"/>
            </a:br>
            <a:r>
              <a:rPr lang="fr-FR" sz="2800" dirty="0"/>
              <a:t>Diversification </a:t>
            </a:r>
            <a:br>
              <a:rPr lang="fr-FR" sz="2800" dirty="0"/>
            </a:br>
            <a:r>
              <a:rPr lang="fr-FR" sz="2800" dirty="0"/>
              <a:t>Alliances</a:t>
            </a:r>
          </a:p>
        </p:txBody>
      </p:sp>
      <p:sp>
        <p:nvSpPr>
          <p:cNvPr id="5" name="ZoneTexte 4"/>
          <p:cNvSpPr txBox="1"/>
          <p:nvPr/>
        </p:nvSpPr>
        <p:spPr>
          <a:xfrm>
            <a:off x="3286442" y="2646144"/>
            <a:ext cx="2628900" cy="646331"/>
          </a:xfrm>
          <a:prstGeom prst="rect">
            <a:avLst/>
          </a:prstGeom>
          <a:noFill/>
        </p:spPr>
        <p:txBody>
          <a:bodyPr wrap="square" rtlCol="0">
            <a:spAutoFit/>
          </a:bodyPr>
          <a:lstStyle/>
          <a:p>
            <a:pPr algn="ctr"/>
            <a:r>
              <a:rPr lang="fr-FR" sz="3600" dirty="0">
                <a:solidFill>
                  <a:schemeClr val="bg1"/>
                </a:solidFill>
              </a:rPr>
              <a:t>PART 2</a:t>
            </a:r>
          </a:p>
        </p:txBody>
      </p:sp>
    </p:spTree>
    <p:extLst>
      <p:ext uri="{BB962C8B-B14F-4D97-AF65-F5344CB8AC3E}">
        <p14:creationId xmlns:p14="http://schemas.microsoft.com/office/powerpoint/2010/main" val="2891202237"/>
      </p:ext>
    </p:extLst>
  </p:cSld>
  <p:clrMapOvr>
    <a:masterClrMapping/>
  </p:clrMapOvr>
  <mc:AlternateContent xmlns:mc="http://schemas.openxmlformats.org/markup-compatibility/2006" xmlns:p14="http://schemas.microsoft.com/office/powerpoint/2010/main">
    <mc:Choice Requires="p14">
      <p:transition spd="slow" p14:dur="2000" advTm="10513"/>
    </mc:Choice>
    <mc:Fallback xmlns="">
      <p:transition spd="slow" advTm="10513"/>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strike="sngStrike" dirty="0" err="1"/>
              <a:t>Growth</a:t>
            </a:r>
            <a:r>
              <a:rPr lang="fr-FR" strike="sngStrike" dirty="0"/>
              <a:t> </a:t>
            </a:r>
            <a:r>
              <a:rPr lang="fr-FR" strike="sngStrike" dirty="0" err="1"/>
              <a:t>strategies</a:t>
            </a:r>
            <a:endParaRPr lang="fr-FR" strike="sngStrike" dirty="0"/>
          </a:p>
          <a:p>
            <a:r>
              <a:rPr lang="fr-FR" strike="sngStrike" dirty="0"/>
              <a:t>Diversification</a:t>
            </a:r>
          </a:p>
          <a:p>
            <a:r>
              <a:rPr lang="fr-FR" strike="sngStrike" dirty="0"/>
              <a:t>Vertical </a:t>
            </a:r>
            <a:r>
              <a:rPr lang="fr-FR" strike="sngStrike" dirty="0" err="1"/>
              <a:t>Integration</a:t>
            </a:r>
            <a:endParaRPr lang="fr-FR" strike="sngStrike" dirty="0"/>
          </a:p>
          <a:p>
            <a:pPr marL="0" indent="0">
              <a:buNone/>
            </a:pPr>
            <a:endParaRPr lang="fr-FR" dirty="0"/>
          </a:p>
          <a:p>
            <a:r>
              <a:rPr lang="fr-FR" dirty="0" err="1"/>
              <a:t>Corporate</a:t>
            </a:r>
            <a:r>
              <a:rPr lang="fr-FR" dirty="0"/>
              <a:t> </a:t>
            </a:r>
            <a:r>
              <a:rPr lang="fr-FR" dirty="0" err="1"/>
              <a:t>Parenting</a:t>
            </a:r>
            <a:endParaRPr lang="fr-FR" dirty="0"/>
          </a:p>
          <a:p>
            <a:r>
              <a:rPr lang="fr-FR" dirty="0"/>
              <a:t>Portfolio Management</a:t>
            </a:r>
            <a:br>
              <a:rPr lang="fr-FR" dirty="0"/>
            </a:br>
            <a:endParaRPr lang="fr-FR" dirty="0"/>
          </a:p>
          <a:p>
            <a:r>
              <a:rPr lang="fr-FR" dirty="0"/>
              <a:t>Strategic Alliances</a:t>
            </a:r>
          </a:p>
        </p:txBody>
      </p:sp>
      <p:sp>
        <p:nvSpPr>
          <p:cNvPr id="3" name="Titre 2"/>
          <p:cNvSpPr>
            <a:spLocks noGrp="1"/>
          </p:cNvSpPr>
          <p:nvPr>
            <p:ph type="title"/>
          </p:nvPr>
        </p:nvSpPr>
        <p:spPr/>
        <p:txBody>
          <a:bodyPr/>
          <a:lstStyle/>
          <a:p>
            <a:r>
              <a:rPr lang="fr-FR" dirty="0"/>
              <a:t>Topics</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106</a:t>
            </a:fld>
            <a:endParaRPr lang="fr-FR"/>
          </a:p>
        </p:txBody>
      </p:sp>
    </p:spTree>
    <p:extLst>
      <p:ext uri="{BB962C8B-B14F-4D97-AF65-F5344CB8AC3E}">
        <p14:creationId xmlns:p14="http://schemas.microsoft.com/office/powerpoint/2010/main" val="39772329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8744" y="2204917"/>
            <a:ext cx="9131870" cy="469106"/>
          </a:xfrm>
        </p:spPr>
        <p:txBody>
          <a:bodyPr/>
          <a:lstStyle/>
          <a:p>
            <a:pPr>
              <a:buNone/>
            </a:pPr>
            <a:r>
              <a:rPr lang="fr-FR" dirty="0"/>
              <a:t>Value of </a:t>
            </a:r>
            <a:r>
              <a:rPr lang="fr-FR" dirty="0" err="1"/>
              <a:t>corporate</a:t>
            </a:r>
            <a:r>
              <a:rPr lang="fr-FR" dirty="0"/>
              <a:t> </a:t>
            </a:r>
            <a:r>
              <a:rPr lang="fr-FR" dirty="0" err="1"/>
              <a:t>parenting</a:t>
            </a:r>
            <a:endParaRPr lang="fr-FR" dirty="0"/>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107</a:t>
            </a:fld>
            <a:endParaRPr lang="fr-FR"/>
          </a:p>
        </p:txBody>
      </p:sp>
    </p:spTree>
    <p:extLst>
      <p:ext uri="{BB962C8B-B14F-4D97-AF65-F5344CB8AC3E}">
        <p14:creationId xmlns:p14="http://schemas.microsoft.com/office/powerpoint/2010/main" val="5993387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Is the parent </a:t>
            </a:r>
            <a:r>
              <a:rPr lang="fr-FR" dirty="0" err="1"/>
              <a:t>company</a:t>
            </a:r>
            <a:r>
              <a:rPr lang="fr-FR" dirty="0"/>
              <a:t> </a:t>
            </a:r>
            <a:r>
              <a:rPr lang="fr-FR" dirty="0" err="1"/>
              <a:t>adding</a:t>
            </a:r>
            <a:r>
              <a:rPr lang="fr-FR" dirty="0"/>
              <a:t> value?</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108</a:t>
            </a:fld>
            <a:endParaRPr lang="fr-FR"/>
          </a:p>
        </p:txBody>
      </p:sp>
      <p:sp>
        <p:nvSpPr>
          <p:cNvPr id="6" name="Rectangle 5"/>
          <p:cNvSpPr/>
          <p:nvPr/>
        </p:nvSpPr>
        <p:spPr>
          <a:xfrm>
            <a:off x="1239253" y="1503947"/>
            <a:ext cx="1684421" cy="90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Parent</a:t>
            </a:r>
          </a:p>
        </p:txBody>
      </p:sp>
      <p:sp>
        <p:nvSpPr>
          <p:cNvPr id="7" name="Rectangle 6"/>
          <p:cNvSpPr/>
          <p:nvPr/>
        </p:nvSpPr>
        <p:spPr>
          <a:xfrm>
            <a:off x="204537" y="2622884"/>
            <a:ext cx="1684421" cy="90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Business</a:t>
            </a:r>
            <a:br>
              <a:rPr lang="fr-FR" dirty="0"/>
            </a:br>
            <a:r>
              <a:rPr lang="fr-FR" dirty="0"/>
              <a:t>Activity 1</a:t>
            </a:r>
          </a:p>
        </p:txBody>
      </p:sp>
      <p:sp>
        <p:nvSpPr>
          <p:cNvPr id="8" name="Rectangle 7"/>
          <p:cNvSpPr/>
          <p:nvPr/>
        </p:nvSpPr>
        <p:spPr>
          <a:xfrm>
            <a:off x="2201779" y="2622884"/>
            <a:ext cx="1684421" cy="90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Business</a:t>
            </a:r>
            <a:br>
              <a:rPr lang="fr-FR" dirty="0"/>
            </a:br>
            <a:r>
              <a:rPr lang="fr-FR" dirty="0"/>
              <a:t>Activity 2</a:t>
            </a:r>
          </a:p>
        </p:txBody>
      </p:sp>
      <p:cxnSp>
        <p:nvCxnSpPr>
          <p:cNvPr id="10" name="Connecteur en angle 9"/>
          <p:cNvCxnSpPr>
            <a:stCxn id="6" idx="2"/>
            <a:endCxn id="7" idx="0"/>
          </p:cNvCxnSpPr>
          <p:nvPr/>
        </p:nvCxnSpPr>
        <p:spPr>
          <a:xfrm rot="5400000">
            <a:off x="1455822" y="1997242"/>
            <a:ext cx="216568" cy="10347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 name="Connecteur en angle 11"/>
          <p:cNvCxnSpPr>
            <a:stCxn id="6" idx="2"/>
            <a:endCxn id="8" idx="0"/>
          </p:cNvCxnSpPr>
          <p:nvPr/>
        </p:nvCxnSpPr>
        <p:spPr>
          <a:xfrm rot="16200000" flipH="1">
            <a:off x="2454443" y="2033337"/>
            <a:ext cx="216568" cy="962526"/>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27" name="Groupe 26"/>
          <p:cNvGrpSpPr/>
          <p:nvPr/>
        </p:nvGrpSpPr>
        <p:grpSpPr>
          <a:xfrm>
            <a:off x="1151338" y="1034081"/>
            <a:ext cx="1842099" cy="1842099"/>
            <a:chOff x="6576453" y="2001424"/>
            <a:chExt cx="1842099" cy="1842099"/>
          </a:xfrm>
        </p:grpSpPr>
        <p:sp>
          <p:nvSpPr>
            <p:cNvPr id="14" name="Ellipse 13"/>
            <p:cNvSpPr/>
            <p:nvPr/>
          </p:nvSpPr>
          <p:spPr>
            <a:xfrm>
              <a:off x="6576453" y="2001424"/>
              <a:ext cx="1842099" cy="184209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15"/>
            <p:cNvCxnSpPr/>
            <p:nvPr/>
          </p:nvCxnSpPr>
          <p:spPr>
            <a:xfrm flipH="1">
              <a:off x="7497503" y="2085648"/>
              <a:ext cx="1" cy="42895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flipH="1">
              <a:off x="6663398" y="2936599"/>
              <a:ext cx="45929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H="1">
              <a:off x="7866557" y="2936599"/>
              <a:ext cx="45929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flipH="1">
              <a:off x="7497503" y="3334841"/>
              <a:ext cx="1" cy="42895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Forme libre 22"/>
            <p:cNvSpPr/>
            <p:nvPr/>
          </p:nvSpPr>
          <p:spPr>
            <a:xfrm>
              <a:off x="7158789" y="2574758"/>
              <a:ext cx="228600" cy="192505"/>
            </a:xfrm>
            <a:custGeom>
              <a:avLst/>
              <a:gdLst>
                <a:gd name="connsiteX0" fmla="*/ 228600 w 228600"/>
                <a:gd name="connsiteY0" fmla="*/ 0 h 192505"/>
                <a:gd name="connsiteX1" fmla="*/ 0 w 228600"/>
                <a:gd name="connsiteY1" fmla="*/ 0 h 192505"/>
                <a:gd name="connsiteX2" fmla="*/ 0 w 228600"/>
                <a:gd name="connsiteY2" fmla="*/ 192505 h 192505"/>
              </a:gdLst>
              <a:ahLst/>
              <a:cxnLst>
                <a:cxn ang="0">
                  <a:pos x="connsiteX0" y="connsiteY0"/>
                </a:cxn>
                <a:cxn ang="0">
                  <a:pos x="connsiteX1" y="connsiteY1"/>
                </a:cxn>
                <a:cxn ang="0">
                  <a:pos x="connsiteX2" y="connsiteY2"/>
                </a:cxn>
              </a:cxnLst>
              <a:rect l="l" t="t" r="r" b="b"/>
              <a:pathLst>
                <a:path w="228600" h="192505">
                  <a:moveTo>
                    <a:pt x="228600" y="0"/>
                  </a:moveTo>
                  <a:lnTo>
                    <a:pt x="0" y="0"/>
                  </a:lnTo>
                  <a:lnTo>
                    <a:pt x="0" y="192505"/>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orme libre 23"/>
            <p:cNvSpPr/>
            <p:nvPr/>
          </p:nvSpPr>
          <p:spPr>
            <a:xfrm flipH="1">
              <a:off x="7616557" y="2574758"/>
              <a:ext cx="228600" cy="192505"/>
            </a:xfrm>
            <a:custGeom>
              <a:avLst/>
              <a:gdLst>
                <a:gd name="connsiteX0" fmla="*/ 228600 w 228600"/>
                <a:gd name="connsiteY0" fmla="*/ 0 h 192505"/>
                <a:gd name="connsiteX1" fmla="*/ 0 w 228600"/>
                <a:gd name="connsiteY1" fmla="*/ 0 h 192505"/>
                <a:gd name="connsiteX2" fmla="*/ 0 w 228600"/>
                <a:gd name="connsiteY2" fmla="*/ 192505 h 192505"/>
              </a:gdLst>
              <a:ahLst/>
              <a:cxnLst>
                <a:cxn ang="0">
                  <a:pos x="connsiteX0" y="connsiteY0"/>
                </a:cxn>
                <a:cxn ang="0">
                  <a:pos x="connsiteX1" y="connsiteY1"/>
                </a:cxn>
                <a:cxn ang="0">
                  <a:pos x="connsiteX2" y="connsiteY2"/>
                </a:cxn>
              </a:cxnLst>
              <a:rect l="l" t="t" r="r" b="b"/>
              <a:pathLst>
                <a:path w="228600" h="192505">
                  <a:moveTo>
                    <a:pt x="228600" y="0"/>
                  </a:moveTo>
                  <a:lnTo>
                    <a:pt x="0" y="0"/>
                  </a:lnTo>
                  <a:lnTo>
                    <a:pt x="0" y="192505"/>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orme libre 24"/>
            <p:cNvSpPr/>
            <p:nvPr/>
          </p:nvSpPr>
          <p:spPr>
            <a:xfrm flipV="1">
              <a:off x="7162458" y="3039808"/>
              <a:ext cx="228600" cy="192505"/>
            </a:xfrm>
            <a:custGeom>
              <a:avLst/>
              <a:gdLst>
                <a:gd name="connsiteX0" fmla="*/ 228600 w 228600"/>
                <a:gd name="connsiteY0" fmla="*/ 0 h 192505"/>
                <a:gd name="connsiteX1" fmla="*/ 0 w 228600"/>
                <a:gd name="connsiteY1" fmla="*/ 0 h 192505"/>
                <a:gd name="connsiteX2" fmla="*/ 0 w 228600"/>
                <a:gd name="connsiteY2" fmla="*/ 192505 h 192505"/>
              </a:gdLst>
              <a:ahLst/>
              <a:cxnLst>
                <a:cxn ang="0">
                  <a:pos x="connsiteX0" y="connsiteY0"/>
                </a:cxn>
                <a:cxn ang="0">
                  <a:pos x="connsiteX1" y="connsiteY1"/>
                </a:cxn>
                <a:cxn ang="0">
                  <a:pos x="connsiteX2" y="connsiteY2"/>
                </a:cxn>
              </a:cxnLst>
              <a:rect l="l" t="t" r="r" b="b"/>
              <a:pathLst>
                <a:path w="228600" h="192505">
                  <a:moveTo>
                    <a:pt x="228600" y="0"/>
                  </a:moveTo>
                  <a:lnTo>
                    <a:pt x="0" y="0"/>
                  </a:lnTo>
                  <a:lnTo>
                    <a:pt x="0" y="192505"/>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orme libre 25"/>
            <p:cNvSpPr/>
            <p:nvPr/>
          </p:nvSpPr>
          <p:spPr>
            <a:xfrm flipH="1" flipV="1">
              <a:off x="7620226" y="3039808"/>
              <a:ext cx="228600" cy="192505"/>
            </a:xfrm>
            <a:custGeom>
              <a:avLst/>
              <a:gdLst>
                <a:gd name="connsiteX0" fmla="*/ 228600 w 228600"/>
                <a:gd name="connsiteY0" fmla="*/ 0 h 192505"/>
                <a:gd name="connsiteX1" fmla="*/ 0 w 228600"/>
                <a:gd name="connsiteY1" fmla="*/ 0 h 192505"/>
                <a:gd name="connsiteX2" fmla="*/ 0 w 228600"/>
                <a:gd name="connsiteY2" fmla="*/ 192505 h 192505"/>
              </a:gdLst>
              <a:ahLst/>
              <a:cxnLst>
                <a:cxn ang="0">
                  <a:pos x="connsiteX0" y="connsiteY0"/>
                </a:cxn>
                <a:cxn ang="0">
                  <a:pos x="connsiteX1" y="connsiteY1"/>
                </a:cxn>
                <a:cxn ang="0">
                  <a:pos x="connsiteX2" y="connsiteY2"/>
                </a:cxn>
              </a:cxnLst>
              <a:rect l="l" t="t" r="r" b="b"/>
              <a:pathLst>
                <a:path w="228600" h="192505">
                  <a:moveTo>
                    <a:pt x="228600" y="0"/>
                  </a:moveTo>
                  <a:lnTo>
                    <a:pt x="0" y="0"/>
                  </a:lnTo>
                  <a:lnTo>
                    <a:pt x="0" y="192505"/>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ZoneTexte 27"/>
          <p:cNvSpPr txBox="1"/>
          <p:nvPr/>
        </p:nvSpPr>
        <p:spPr>
          <a:xfrm>
            <a:off x="5053264" y="1516708"/>
            <a:ext cx="3248526" cy="2031325"/>
          </a:xfrm>
          <a:prstGeom prst="rect">
            <a:avLst/>
          </a:prstGeom>
          <a:noFill/>
        </p:spPr>
        <p:txBody>
          <a:bodyPr wrap="square" rtlCol="0">
            <a:spAutoFit/>
          </a:bodyPr>
          <a:lstStyle/>
          <a:p>
            <a:r>
              <a:rPr lang="fr-FR" dirty="0"/>
              <a:t>Show </a:t>
            </a:r>
            <a:r>
              <a:rPr lang="fr-FR" dirty="0" err="1"/>
              <a:t>you</a:t>
            </a:r>
            <a:r>
              <a:rPr lang="fr-FR" dirty="0"/>
              <a:t> </a:t>
            </a:r>
            <a:r>
              <a:rPr lang="fr-FR" dirty="0" err="1"/>
              <a:t>add</a:t>
            </a:r>
            <a:r>
              <a:rPr lang="fr-FR" dirty="0"/>
              <a:t> value as a parent</a:t>
            </a:r>
            <a:br>
              <a:rPr lang="fr-FR" dirty="0"/>
            </a:br>
            <a:r>
              <a:rPr lang="fr-FR" u="sng" dirty="0"/>
              <a:t>or</a:t>
            </a:r>
            <a:r>
              <a:rPr lang="fr-FR" dirty="0"/>
              <a:t> expose </a:t>
            </a:r>
            <a:r>
              <a:rPr lang="fr-FR" dirty="0" err="1"/>
              <a:t>yourself</a:t>
            </a:r>
            <a:r>
              <a:rPr lang="fr-FR" dirty="0"/>
              <a:t> to </a:t>
            </a:r>
            <a:r>
              <a:rPr lang="fr-FR" dirty="0" err="1"/>
              <a:t>having</a:t>
            </a:r>
            <a:r>
              <a:rPr lang="fr-FR" dirty="0"/>
              <a:t> </a:t>
            </a:r>
            <a:r>
              <a:rPr lang="fr-FR" dirty="0" err="1"/>
              <a:t>some</a:t>
            </a:r>
            <a:r>
              <a:rPr lang="fr-FR" dirty="0"/>
              <a:t> </a:t>
            </a:r>
            <a:r>
              <a:rPr lang="fr-FR" dirty="0" err="1"/>
              <a:t>activities</a:t>
            </a:r>
            <a:r>
              <a:rPr lang="fr-FR" dirty="0"/>
              <a:t> </a:t>
            </a:r>
            <a:r>
              <a:rPr lang="fr-FR" dirty="0" err="1"/>
              <a:t>taken</a:t>
            </a:r>
            <a:r>
              <a:rPr lang="fr-FR" dirty="0"/>
              <a:t> over by </a:t>
            </a:r>
            <a:r>
              <a:rPr lang="fr-FR" dirty="0" err="1"/>
              <a:t>others</a:t>
            </a:r>
            <a:r>
              <a:rPr lang="fr-FR" dirty="0"/>
              <a:t>.</a:t>
            </a:r>
          </a:p>
          <a:p>
            <a:endParaRPr lang="fr-FR" dirty="0"/>
          </a:p>
          <a:p>
            <a:r>
              <a:rPr lang="fr-FR" dirty="0"/>
              <a:t>Are </a:t>
            </a:r>
            <a:r>
              <a:rPr lang="fr-FR" dirty="0" err="1"/>
              <a:t>you</a:t>
            </a:r>
            <a:r>
              <a:rPr lang="fr-FR" dirty="0"/>
              <a:t> the </a:t>
            </a:r>
            <a:r>
              <a:rPr lang="fr-FR" b="1" dirty="0"/>
              <a:t>BEST</a:t>
            </a:r>
            <a:r>
              <a:rPr lang="fr-FR" dirty="0"/>
              <a:t> possible parent?</a:t>
            </a:r>
          </a:p>
        </p:txBody>
      </p:sp>
    </p:spTree>
    <p:extLst>
      <p:ext uri="{BB962C8B-B14F-4D97-AF65-F5344CB8AC3E}">
        <p14:creationId xmlns:p14="http://schemas.microsoft.com/office/powerpoint/2010/main" val="304699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324469"/>
            <a:ext cx="6790156" cy="3271593"/>
          </a:xfrm>
        </p:spPr>
        <p:txBody>
          <a:bodyPr/>
          <a:lstStyle/>
          <a:p>
            <a:r>
              <a:rPr lang="fr-FR" sz="1800" b="1" dirty="0" err="1"/>
              <a:t>Envisioning</a:t>
            </a:r>
            <a:r>
              <a:rPr lang="fr-FR" sz="1800" dirty="0"/>
              <a:t> 		</a:t>
            </a:r>
            <a:r>
              <a:rPr lang="fr-FR" sz="1800" dirty="0" err="1"/>
              <a:t>Clear</a:t>
            </a:r>
            <a:r>
              <a:rPr lang="fr-FR" sz="1800" dirty="0"/>
              <a:t> vision, inspiration,  					</a:t>
            </a:r>
            <a:r>
              <a:rPr lang="fr-FR" sz="1800" dirty="0" err="1"/>
              <a:t>reason</a:t>
            </a:r>
            <a:r>
              <a:rPr lang="fr-FR" sz="1800" dirty="0"/>
              <a:t>, the sens of the« </a:t>
            </a:r>
            <a:r>
              <a:rPr lang="fr-FR" sz="1800" dirty="0" err="1"/>
              <a:t>whole</a:t>
            </a:r>
            <a:r>
              <a:rPr lang="fr-FR" sz="1800" dirty="0"/>
              <a:t> »</a:t>
            </a:r>
          </a:p>
          <a:p>
            <a:r>
              <a:rPr lang="fr-FR" sz="1800" b="1" dirty="0" err="1"/>
              <a:t>Facilitate</a:t>
            </a:r>
            <a:r>
              <a:rPr lang="fr-FR" sz="1800" b="1" dirty="0"/>
              <a:t> Synergies</a:t>
            </a:r>
            <a:r>
              <a:rPr lang="fr-FR" sz="1800" dirty="0"/>
              <a:t>	</a:t>
            </a:r>
            <a:r>
              <a:rPr lang="fr-FR" sz="1800" dirty="0" err="1"/>
              <a:t>Faciltate</a:t>
            </a:r>
            <a:r>
              <a:rPr lang="fr-FR" sz="1800" dirty="0"/>
              <a:t> </a:t>
            </a:r>
            <a:r>
              <a:rPr lang="fr-FR" sz="1800" dirty="0" err="1"/>
              <a:t>cooperation</a:t>
            </a:r>
            <a:r>
              <a:rPr lang="fr-FR" sz="1800" dirty="0"/>
              <a:t> </a:t>
            </a:r>
            <a:r>
              <a:rPr lang="fr-FR" sz="1800" dirty="0" err="1"/>
              <a:t>through</a:t>
            </a:r>
            <a:br>
              <a:rPr lang="fr-FR" sz="1800" dirty="0"/>
            </a:br>
            <a:r>
              <a:rPr lang="fr-FR" sz="1800" dirty="0"/>
              <a:t>			</a:t>
            </a:r>
            <a:r>
              <a:rPr lang="fr-FR" sz="1800" dirty="0" err="1"/>
              <a:t>systems</a:t>
            </a:r>
            <a:r>
              <a:rPr lang="fr-FR" sz="1800" dirty="0"/>
              <a:t>, </a:t>
            </a:r>
            <a:r>
              <a:rPr lang="fr-FR" sz="1800" dirty="0" err="1"/>
              <a:t>rewards</a:t>
            </a:r>
            <a:endParaRPr lang="fr-FR" sz="1800" dirty="0"/>
          </a:p>
          <a:p>
            <a:r>
              <a:rPr lang="fr-FR" sz="1800" b="1" dirty="0"/>
              <a:t>Learning/Coaching</a:t>
            </a:r>
            <a:r>
              <a:rPr lang="fr-FR" sz="1800" dirty="0"/>
              <a:t>	</a:t>
            </a:r>
            <a:r>
              <a:rPr lang="fr-FR" sz="1800" dirty="0" err="1"/>
              <a:t>Improve</a:t>
            </a:r>
            <a:r>
              <a:rPr lang="fr-FR" sz="1800" dirty="0"/>
              <a:t> </a:t>
            </a:r>
            <a:r>
              <a:rPr lang="fr-FR" sz="1800" dirty="0" err="1"/>
              <a:t>activities</a:t>
            </a:r>
            <a:r>
              <a:rPr lang="fr-FR" sz="1800" dirty="0"/>
              <a:t>. </a:t>
            </a:r>
            <a:r>
              <a:rPr lang="fr-FR" sz="1800" dirty="0" err="1"/>
              <a:t>Learn</a:t>
            </a:r>
            <a:r>
              <a:rPr lang="fr-FR" sz="1800" dirty="0"/>
              <a:t> </a:t>
            </a:r>
            <a:r>
              <a:rPr lang="fr-FR" sz="1800" dirty="0" err="1"/>
              <a:t>across</a:t>
            </a:r>
            <a:br>
              <a:rPr lang="fr-FR" sz="1800" dirty="0"/>
            </a:br>
            <a:r>
              <a:rPr lang="fr-FR" sz="1800" dirty="0"/>
              <a:t> 			the organisation. Sharing/</a:t>
            </a:r>
          </a:p>
          <a:p>
            <a:r>
              <a:rPr lang="fr-FR" sz="1800" b="1" dirty="0"/>
              <a:t>Central Service</a:t>
            </a:r>
            <a:r>
              <a:rPr lang="fr-FR" sz="1800" dirty="0"/>
              <a:t>	Capital for </a:t>
            </a:r>
            <a:r>
              <a:rPr lang="fr-FR" sz="1800" dirty="0" err="1"/>
              <a:t>investment</a:t>
            </a:r>
            <a:r>
              <a:rPr lang="fr-FR" sz="1800" dirty="0"/>
              <a:t>. </a:t>
            </a:r>
            <a:r>
              <a:rPr lang="fr-FR" sz="1800" dirty="0" err="1"/>
              <a:t>Shared</a:t>
            </a:r>
            <a:br>
              <a:rPr lang="fr-FR" sz="1800" dirty="0"/>
            </a:br>
            <a:r>
              <a:rPr lang="fr-FR" sz="1800" dirty="0"/>
              <a:t> 			</a:t>
            </a:r>
            <a:r>
              <a:rPr lang="fr-FR" sz="1800" dirty="0" err="1"/>
              <a:t>common</a:t>
            </a:r>
            <a:r>
              <a:rPr lang="fr-FR" sz="1800" dirty="0"/>
              <a:t> services. </a:t>
            </a:r>
            <a:r>
              <a:rPr lang="fr-FR" sz="1800" dirty="0" err="1"/>
              <a:t>Provide</a:t>
            </a:r>
            <a:br>
              <a:rPr lang="fr-FR" sz="1800" dirty="0"/>
            </a:br>
            <a:r>
              <a:rPr lang="fr-FR" sz="1800" dirty="0"/>
              <a:t>			</a:t>
            </a:r>
            <a:r>
              <a:rPr lang="fr-FR" sz="1800" dirty="0" err="1"/>
              <a:t>opportunites</a:t>
            </a:r>
            <a:r>
              <a:rPr lang="fr-FR" sz="1800" dirty="0"/>
              <a:t> </a:t>
            </a:r>
            <a:r>
              <a:rPr lang="fr-FR" sz="1800" dirty="0" err="1"/>
              <a:t>internal</a:t>
            </a:r>
            <a:r>
              <a:rPr lang="fr-FR" sz="1800" dirty="0"/>
              <a:t> </a:t>
            </a:r>
            <a:r>
              <a:rPr lang="fr-FR" sz="1800" dirty="0" err="1"/>
              <a:t>transfers</a:t>
            </a:r>
            <a:endParaRPr lang="fr-FR" sz="1800" dirty="0"/>
          </a:p>
          <a:p>
            <a:r>
              <a:rPr lang="fr-FR" sz="1800" b="1" dirty="0" err="1"/>
              <a:t>Intervening</a:t>
            </a:r>
            <a:r>
              <a:rPr lang="fr-FR" sz="1800" dirty="0"/>
              <a:t>		Challenge the </a:t>
            </a:r>
            <a:r>
              <a:rPr lang="fr-FR" sz="1800" dirty="0" err="1"/>
              <a:t>activities</a:t>
            </a:r>
            <a:r>
              <a:rPr lang="fr-FR" sz="1800" dirty="0"/>
              <a:t>. Monitor 				</a:t>
            </a:r>
            <a:r>
              <a:rPr lang="fr-FR" sz="1800" dirty="0" err="1"/>
              <a:t>activities</a:t>
            </a:r>
            <a:r>
              <a:rPr lang="fr-FR" sz="1800" dirty="0"/>
              <a:t> and </a:t>
            </a:r>
            <a:r>
              <a:rPr lang="fr-FR" sz="1800" dirty="0" err="1"/>
              <a:t>intervene</a:t>
            </a:r>
            <a:r>
              <a:rPr lang="fr-FR" sz="1800" dirty="0"/>
              <a:t> to </a:t>
            </a:r>
            <a:r>
              <a:rPr lang="fr-FR" sz="1800" dirty="0" err="1"/>
              <a:t>fix</a:t>
            </a:r>
            <a:r>
              <a:rPr lang="fr-FR" sz="1800" dirty="0"/>
              <a:t>/</a:t>
            </a:r>
            <a:r>
              <a:rPr lang="fr-FR" sz="1800" dirty="0" err="1"/>
              <a:t>reward</a:t>
            </a:r>
            <a:r>
              <a:rPr lang="fr-FR" sz="1800" dirty="0"/>
              <a:t>.</a:t>
            </a:r>
          </a:p>
        </p:txBody>
      </p:sp>
      <p:sp>
        <p:nvSpPr>
          <p:cNvPr id="3" name="Titre 2"/>
          <p:cNvSpPr>
            <a:spLocks noGrp="1"/>
          </p:cNvSpPr>
          <p:nvPr>
            <p:ph type="title"/>
          </p:nvPr>
        </p:nvSpPr>
        <p:spPr/>
        <p:txBody>
          <a:bodyPr/>
          <a:lstStyle/>
          <a:p>
            <a:r>
              <a:rPr lang="fr-FR" dirty="0"/>
              <a:t>The Value-</a:t>
            </a:r>
            <a:r>
              <a:rPr lang="fr-FR" dirty="0" err="1"/>
              <a:t>adding</a:t>
            </a:r>
            <a:r>
              <a:rPr lang="fr-FR" dirty="0"/>
              <a:t> parent</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109</a:t>
            </a:fld>
            <a:endParaRPr lang="fr-FR"/>
          </a:p>
        </p:txBody>
      </p:sp>
      <p:pic>
        <p:nvPicPr>
          <p:cNvPr id="6" name="Image 5"/>
          <p:cNvPicPr>
            <a:picLocks noChangeAspect="1"/>
          </p:cNvPicPr>
          <p:nvPr/>
        </p:nvPicPr>
        <p:blipFill rotWithShape="1">
          <a:blip r:embed="rId2"/>
          <a:srcRect l="17829" r="18220"/>
          <a:stretch/>
        </p:blipFill>
        <p:spPr>
          <a:xfrm>
            <a:off x="6866664" y="912863"/>
            <a:ext cx="1961148" cy="1485714"/>
          </a:xfrm>
          <a:prstGeom prst="rect">
            <a:avLst/>
          </a:prstGeom>
        </p:spPr>
      </p:pic>
    </p:spTree>
    <p:extLst>
      <p:ext uri="{BB962C8B-B14F-4D97-AF65-F5344CB8AC3E}">
        <p14:creationId xmlns:p14="http://schemas.microsoft.com/office/powerpoint/2010/main" val="280249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324470"/>
            <a:ext cx="6251915" cy="3119488"/>
          </a:xfrm>
        </p:spPr>
        <p:txBody>
          <a:bodyPr/>
          <a:lstStyle/>
          <a:p>
            <a:r>
              <a:rPr lang="en-US" sz="1600" dirty="0"/>
              <a:t>180,000 items, about 60,000 of which are </a:t>
            </a:r>
            <a:r>
              <a:rPr lang="en-US" sz="1600" b="1" dirty="0"/>
              <a:t>international items</a:t>
            </a:r>
            <a:r>
              <a:rPr lang="en-US" sz="1600" dirty="0"/>
              <a:t>, and over 300,000 square feet (6½ acres or 26,000 square meters) of floor space.</a:t>
            </a:r>
          </a:p>
          <a:p>
            <a:pPr lvl="1"/>
            <a:r>
              <a:rPr lang="en-US" sz="1200" dirty="0"/>
              <a:t>1400 cheeses</a:t>
            </a:r>
          </a:p>
          <a:p>
            <a:r>
              <a:rPr lang="en-US" sz="1600" dirty="0"/>
              <a:t>Jungle Jim's is notable for one of the </a:t>
            </a:r>
            <a:r>
              <a:rPr lang="en-US" sz="1600" b="1" dirty="0"/>
              <a:t>largest wine collections </a:t>
            </a:r>
            <a:r>
              <a:rPr lang="en-US" sz="1600" dirty="0"/>
              <a:t>in the United States, live seafood tanks, and an in-store cooking school. </a:t>
            </a:r>
            <a:r>
              <a:rPr lang="en-US" sz="1600" b="1" dirty="0"/>
              <a:t>Each week, the store is visited by approximately 82,000 shoppers (foodies).</a:t>
            </a:r>
          </a:p>
          <a:p>
            <a:r>
              <a:rPr lang="en-US" sz="1600" dirty="0"/>
              <a:t>Many of the </a:t>
            </a:r>
            <a:r>
              <a:rPr lang="en-US" sz="1600" b="1" dirty="0"/>
              <a:t>specialty foods </a:t>
            </a:r>
            <a:r>
              <a:rPr lang="en-US" sz="1600" dirty="0"/>
              <a:t>in the store's Asian and European departments are difficult to find elsewhere in the Greater Cincinnati area, and customers have been known to drive from other cities for the store's wide variety of food.</a:t>
            </a:r>
            <a:endParaRPr lang="fr-FR" sz="1600" dirty="0"/>
          </a:p>
        </p:txBody>
      </p:sp>
      <p:sp>
        <p:nvSpPr>
          <p:cNvPr id="3" name="Titre 2"/>
          <p:cNvSpPr>
            <a:spLocks noGrp="1"/>
          </p:cNvSpPr>
          <p:nvPr>
            <p:ph type="title"/>
          </p:nvPr>
        </p:nvSpPr>
        <p:spPr/>
        <p:txBody>
          <a:bodyPr/>
          <a:lstStyle/>
          <a:p>
            <a:r>
              <a:rPr lang="fr-FR" dirty="0"/>
              <a:t>Jungle </a:t>
            </a:r>
            <a:r>
              <a:rPr lang="fr-FR" dirty="0" err="1"/>
              <a:t>Jim’s</a:t>
            </a:r>
            <a:endParaRPr lang="fr-FR" dirty="0"/>
          </a:p>
        </p:txBody>
      </p:sp>
      <p:sp>
        <p:nvSpPr>
          <p:cNvPr id="4" name="Sous-titre 3"/>
          <p:cNvSpPr>
            <a:spLocks noGrp="1"/>
          </p:cNvSpPr>
          <p:nvPr>
            <p:ph type="subTitle" idx="13"/>
          </p:nvPr>
        </p:nvSpPr>
        <p:spPr/>
        <p:txBody>
          <a:bodyPr/>
          <a:lstStyle/>
          <a:p>
            <a:r>
              <a:rPr lang="fr-FR" dirty="0" err="1"/>
              <a:t>Speciality</a:t>
            </a:r>
            <a:r>
              <a:rPr lang="fr-FR" dirty="0"/>
              <a:t> </a:t>
            </a:r>
            <a:r>
              <a:rPr lang="fr-FR" dirty="0" err="1"/>
              <a:t>foods</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11</a:t>
            </a:fld>
            <a:endParaRPr lang="fr-FR"/>
          </a:p>
        </p:txBody>
      </p:sp>
      <p:pic>
        <p:nvPicPr>
          <p:cNvPr id="6" name="Image 5"/>
          <p:cNvPicPr>
            <a:picLocks noChangeAspect="1"/>
          </p:cNvPicPr>
          <p:nvPr/>
        </p:nvPicPr>
        <p:blipFill>
          <a:blip r:embed="rId2"/>
          <a:stretch>
            <a:fillRect/>
          </a:stretch>
        </p:blipFill>
        <p:spPr>
          <a:xfrm>
            <a:off x="6601145" y="144389"/>
            <a:ext cx="2065927" cy="1430751"/>
          </a:xfrm>
          <a:prstGeom prst="rect">
            <a:avLst/>
          </a:prstGeom>
        </p:spPr>
      </p:pic>
      <p:pic>
        <p:nvPicPr>
          <p:cNvPr id="7" name="Image 6"/>
          <p:cNvPicPr>
            <a:picLocks noChangeAspect="1"/>
          </p:cNvPicPr>
          <p:nvPr/>
        </p:nvPicPr>
        <p:blipFill>
          <a:blip r:embed="rId3"/>
          <a:stretch>
            <a:fillRect/>
          </a:stretch>
        </p:blipFill>
        <p:spPr>
          <a:xfrm>
            <a:off x="6608517" y="1633301"/>
            <a:ext cx="2058555" cy="1402305"/>
          </a:xfrm>
          <a:prstGeom prst="rect">
            <a:avLst/>
          </a:prstGeom>
        </p:spPr>
      </p:pic>
      <p:pic>
        <p:nvPicPr>
          <p:cNvPr id="8" name="Image 7"/>
          <p:cNvPicPr>
            <a:picLocks noChangeAspect="1"/>
          </p:cNvPicPr>
          <p:nvPr/>
        </p:nvPicPr>
        <p:blipFill>
          <a:blip r:embed="rId4"/>
          <a:stretch>
            <a:fillRect/>
          </a:stretch>
        </p:blipFill>
        <p:spPr>
          <a:xfrm>
            <a:off x="6601145" y="3093767"/>
            <a:ext cx="2065927" cy="1412828"/>
          </a:xfrm>
          <a:prstGeom prst="rect">
            <a:avLst/>
          </a:prstGeom>
        </p:spPr>
      </p:pic>
    </p:spTree>
    <p:extLst>
      <p:ext uri="{BB962C8B-B14F-4D97-AF65-F5344CB8AC3E}">
        <p14:creationId xmlns:p14="http://schemas.microsoft.com/office/powerpoint/2010/main" val="16225490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1" y="1324469"/>
            <a:ext cx="7076927" cy="3701207"/>
          </a:xfrm>
        </p:spPr>
        <p:txBody>
          <a:bodyPr/>
          <a:lstStyle/>
          <a:p>
            <a:pPr>
              <a:tabLst>
                <a:tab pos="3043238" algn="l"/>
              </a:tabLst>
            </a:pPr>
            <a:r>
              <a:rPr lang="fr-FR" sz="1800" b="1" dirty="0" err="1"/>
              <a:t>Adds</a:t>
            </a:r>
            <a:r>
              <a:rPr lang="fr-FR" sz="1800" b="1" dirty="0"/>
              <a:t> </a:t>
            </a:r>
            <a:r>
              <a:rPr lang="fr-FR" sz="1800" b="1" dirty="0" err="1"/>
              <a:t>costs</a:t>
            </a:r>
            <a:r>
              <a:rPr lang="fr-FR" sz="1800" dirty="0"/>
              <a:t>	</a:t>
            </a:r>
            <a:r>
              <a:rPr lang="fr-FR" sz="1800" dirty="0" err="1"/>
              <a:t>Costly</a:t>
            </a:r>
            <a:r>
              <a:rPr lang="fr-FR" sz="1800" dirty="0"/>
              <a:t> management, C-suite</a:t>
            </a:r>
            <a:br>
              <a:rPr lang="fr-FR" sz="1800" dirty="0"/>
            </a:br>
            <a:r>
              <a:rPr lang="fr-FR" sz="1800" dirty="0"/>
              <a:t>	</a:t>
            </a:r>
            <a:r>
              <a:rPr lang="fr-FR" sz="1800" dirty="0" err="1"/>
              <a:t>benefits</a:t>
            </a:r>
            <a:endParaRPr lang="fr-FR" sz="1800" dirty="0"/>
          </a:p>
          <a:p>
            <a:pPr>
              <a:tabLst>
                <a:tab pos="3043238" algn="l"/>
              </a:tabLst>
            </a:pPr>
            <a:r>
              <a:rPr lang="fr-FR" sz="1800" b="1" dirty="0" err="1"/>
              <a:t>Bureaucracy</a:t>
            </a:r>
            <a:r>
              <a:rPr lang="fr-FR" sz="1800" b="1" dirty="0"/>
              <a:t>	</a:t>
            </a:r>
            <a:r>
              <a:rPr lang="fr-FR" sz="1800" dirty="0" err="1"/>
              <a:t>Red</a:t>
            </a:r>
            <a:r>
              <a:rPr lang="fr-FR" sz="1800" dirty="0"/>
              <a:t> tape to </a:t>
            </a:r>
            <a:r>
              <a:rPr lang="fr-FR" sz="1800" dirty="0" err="1"/>
              <a:t>get</a:t>
            </a:r>
            <a:r>
              <a:rPr lang="fr-FR" sz="1800" dirty="0"/>
              <a:t> </a:t>
            </a:r>
            <a:r>
              <a:rPr lang="fr-FR" sz="1800" dirty="0" err="1"/>
              <a:t>things</a:t>
            </a:r>
            <a:r>
              <a:rPr lang="fr-FR" sz="1800" dirty="0"/>
              <a:t> </a:t>
            </a:r>
            <a:r>
              <a:rPr lang="fr-FR" sz="1800" dirty="0" err="1"/>
              <a:t>done</a:t>
            </a:r>
            <a:r>
              <a:rPr lang="fr-FR" sz="1800" dirty="0"/>
              <a:t>. 		</a:t>
            </a:r>
            <a:r>
              <a:rPr lang="fr-FR" sz="1800" dirty="0" err="1"/>
              <a:t>Maybe</a:t>
            </a:r>
            <a:r>
              <a:rPr lang="fr-FR" sz="1800" dirty="0"/>
              <a:t> best </a:t>
            </a:r>
            <a:r>
              <a:rPr lang="fr-FR" sz="1800" dirty="0" err="1"/>
              <a:t>done</a:t>
            </a:r>
            <a:r>
              <a:rPr lang="fr-FR" sz="1800" dirty="0"/>
              <a:t> </a:t>
            </a:r>
            <a:r>
              <a:rPr lang="fr-FR" sz="1800" dirty="0" err="1"/>
              <a:t>locally</a:t>
            </a:r>
            <a:r>
              <a:rPr lang="fr-FR" sz="1800" dirty="0"/>
              <a:t> for quick 	</a:t>
            </a:r>
            <a:r>
              <a:rPr lang="fr-FR" sz="1800" dirty="0" err="1"/>
              <a:t>response</a:t>
            </a:r>
            <a:r>
              <a:rPr lang="fr-FR" sz="1800" dirty="0"/>
              <a:t>.</a:t>
            </a:r>
          </a:p>
          <a:p>
            <a:pPr>
              <a:tabLst>
                <a:tab pos="3043238" algn="l"/>
              </a:tabLst>
            </a:pPr>
            <a:r>
              <a:rPr lang="fr-FR" sz="1800" b="1" dirty="0"/>
              <a:t>Opaque performance</a:t>
            </a:r>
            <a:r>
              <a:rPr lang="fr-FR" sz="1800" dirty="0"/>
              <a:t>	</a:t>
            </a:r>
            <a:r>
              <a:rPr lang="fr-FR" sz="1800" dirty="0" err="1"/>
              <a:t>Weak</a:t>
            </a:r>
            <a:r>
              <a:rPr lang="fr-FR" sz="1800" dirty="0"/>
              <a:t> performance </a:t>
            </a:r>
            <a:r>
              <a:rPr lang="fr-FR" sz="1800" dirty="0" err="1"/>
              <a:t>hidden</a:t>
            </a:r>
            <a:r>
              <a:rPr lang="fr-FR" sz="1800" dirty="0"/>
              <a:t> by </a:t>
            </a:r>
            <a:br>
              <a:rPr lang="fr-FR" sz="1800" dirty="0"/>
            </a:br>
            <a:r>
              <a:rPr lang="fr-FR" sz="1800" dirty="0"/>
              <a:t> 	</a:t>
            </a:r>
            <a:r>
              <a:rPr lang="fr-FR" sz="1800" dirty="0" err="1"/>
              <a:t>strong</a:t>
            </a:r>
            <a:r>
              <a:rPr lang="fr-FR" sz="1800" dirty="0"/>
              <a:t> </a:t>
            </a:r>
            <a:r>
              <a:rPr lang="fr-FR" sz="1800" dirty="0" err="1"/>
              <a:t>performers.Weak</a:t>
            </a:r>
            <a:r>
              <a:rPr lang="fr-FR" sz="1800" dirty="0"/>
              <a:t> 		performers </a:t>
            </a:r>
            <a:r>
              <a:rPr lang="fr-FR" sz="1800" dirty="0" err="1"/>
              <a:t>can</a:t>
            </a:r>
            <a:r>
              <a:rPr lang="fr-FR" sz="1800" dirty="0"/>
              <a:t> </a:t>
            </a:r>
            <a:r>
              <a:rPr lang="fr-FR" sz="1800" dirty="0" err="1"/>
              <a:t>persist</a:t>
            </a:r>
            <a:endParaRPr lang="fr-FR" sz="1800" dirty="0"/>
          </a:p>
          <a:p>
            <a:pPr>
              <a:tabLst>
                <a:tab pos="3043238" algn="l"/>
              </a:tabLst>
            </a:pPr>
            <a:r>
              <a:rPr lang="fr-FR" sz="1800" b="1" dirty="0" err="1"/>
              <a:t>Too</a:t>
            </a:r>
            <a:r>
              <a:rPr lang="fr-FR" sz="1800" b="1" dirty="0"/>
              <a:t> </a:t>
            </a:r>
            <a:r>
              <a:rPr lang="fr-FR" sz="1800" b="1" dirty="0" err="1"/>
              <a:t>much</a:t>
            </a:r>
            <a:r>
              <a:rPr lang="fr-FR" sz="1800" b="1" dirty="0"/>
              <a:t> intervention	</a:t>
            </a:r>
            <a:r>
              <a:rPr lang="fr-FR" sz="1800" dirty="0" err="1"/>
              <a:t>Looking</a:t>
            </a:r>
            <a:r>
              <a:rPr lang="fr-FR" sz="1800" dirty="0"/>
              <a:t> over </a:t>
            </a:r>
            <a:r>
              <a:rPr lang="fr-FR" sz="1800" dirty="0" err="1"/>
              <a:t>shoulder</a:t>
            </a:r>
            <a:r>
              <a:rPr lang="fr-FR" sz="1800" dirty="0"/>
              <a:t>.</a:t>
            </a:r>
            <a:br>
              <a:rPr lang="fr-FR" sz="1800" dirty="0"/>
            </a:br>
            <a:r>
              <a:rPr lang="fr-FR" sz="1800" dirty="0"/>
              <a:t>	</a:t>
            </a:r>
            <a:r>
              <a:rPr lang="fr-FR" sz="1800" dirty="0" err="1"/>
              <a:t>Activities</a:t>
            </a:r>
            <a:r>
              <a:rPr lang="fr-FR" sz="1800" dirty="0"/>
              <a:t> </a:t>
            </a:r>
            <a:r>
              <a:rPr lang="fr-FR" sz="1800" dirty="0" err="1"/>
              <a:t>will</a:t>
            </a:r>
            <a:r>
              <a:rPr lang="fr-FR" sz="1800" dirty="0"/>
              <a:t> look </a:t>
            </a:r>
            <a:r>
              <a:rPr lang="fr-FR" sz="1800" dirty="0" err="1"/>
              <a:t>too</a:t>
            </a:r>
            <a:r>
              <a:rPr lang="fr-FR" sz="1800" dirty="0"/>
              <a:t> </a:t>
            </a:r>
            <a:r>
              <a:rPr lang="fr-FR" sz="1800" dirty="0" err="1"/>
              <a:t>much</a:t>
            </a:r>
            <a:r>
              <a:rPr lang="fr-FR" sz="1800" dirty="0"/>
              <a:t> at </a:t>
            </a:r>
            <a:r>
              <a:rPr lang="fr-FR" sz="1800" dirty="0" err="1"/>
              <a:t>their</a:t>
            </a:r>
            <a:br>
              <a:rPr lang="fr-FR" sz="1800" dirty="0"/>
            </a:br>
            <a:r>
              <a:rPr lang="fr-FR" sz="1800" dirty="0"/>
              <a:t>	unit performance and </a:t>
            </a:r>
            <a:r>
              <a:rPr lang="fr-FR" sz="1800" dirty="0" err="1"/>
              <a:t>less</a:t>
            </a:r>
            <a:r>
              <a:rPr lang="fr-FR" sz="1800" dirty="0"/>
              <a:t> synergies</a:t>
            </a:r>
          </a:p>
        </p:txBody>
      </p:sp>
      <p:sp>
        <p:nvSpPr>
          <p:cNvPr id="3" name="Titre 2"/>
          <p:cNvSpPr>
            <a:spLocks noGrp="1"/>
          </p:cNvSpPr>
          <p:nvPr>
            <p:ph type="title"/>
          </p:nvPr>
        </p:nvSpPr>
        <p:spPr/>
        <p:txBody>
          <a:bodyPr/>
          <a:lstStyle/>
          <a:p>
            <a:r>
              <a:rPr lang="fr-FR" dirty="0"/>
              <a:t>The Value-</a:t>
            </a:r>
            <a:r>
              <a:rPr lang="fr-FR" dirty="0" err="1"/>
              <a:t>destroying</a:t>
            </a:r>
            <a:r>
              <a:rPr lang="fr-FR" dirty="0"/>
              <a:t> parent</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110</a:t>
            </a:fld>
            <a:endParaRPr lang="fr-FR"/>
          </a:p>
        </p:txBody>
      </p:sp>
      <p:pic>
        <p:nvPicPr>
          <p:cNvPr id="8" name="Image 7"/>
          <p:cNvPicPr>
            <a:picLocks noChangeAspect="1"/>
          </p:cNvPicPr>
          <p:nvPr/>
        </p:nvPicPr>
        <p:blipFill>
          <a:blip r:embed="rId2"/>
          <a:stretch>
            <a:fillRect/>
          </a:stretch>
        </p:blipFill>
        <p:spPr>
          <a:xfrm>
            <a:off x="7433529" y="1166813"/>
            <a:ext cx="1525420" cy="1910053"/>
          </a:xfrm>
          <a:prstGeom prst="rect">
            <a:avLst/>
          </a:prstGeom>
        </p:spPr>
      </p:pic>
    </p:spTree>
    <p:extLst>
      <p:ext uri="{BB962C8B-B14F-4D97-AF65-F5344CB8AC3E}">
        <p14:creationId xmlns:p14="http://schemas.microsoft.com/office/powerpoint/2010/main" val="383748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Three</a:t>
            </a:r>
            <a:r>
              <a:rPr lang="fr-FR" dirty="0"/>
              <a:t> </a:t>
            </a:r>
            <a:r>
              <a:rPr lang="fr-FR" dirty="0" err="1"/>
              <a:t>corporate</a:t>
            </a:r>
            <a:r>
              <a:rPr lang="fr-FR" dirty="0"/>
              <a:t> </a:t>
            </a:r>
            <a:r>
              <a:rPr lang="fr-FR" dirty="0" err="1"/>
              <a:t>parenting</a:t>
            </a:r>
            <a:r>
              <a:rPr lang="fr-FR" dirty="0"/>
              <a:t> scenarios</a:t>
            </a:r>
          </a:p>
        </p:txBody>
      </p:sp>
      <p:sp>
        <p:nvSpPr>
          <p:cNvPr id="4" name="Sous-titre 3"/>
          <p:cNvSpPr>
            <a:spLocks noGrp="1"/>
          </p:cNvSpPr>
          <p:nvPr>
            <p:ph type="subTitle" idx="13"/>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111</a:t>
            </a:fld>
            <a:endParaRPr lang="fr-FR"/>
          </a:p>
        </p:txBody>
      </p:sp>
      <p:grpSp>
        <p:nvGrpSpPr>
          <p:cNvPr id="47" name="Groupe 46"/>
          <p:cNvGrpSpPr/>
          <p:nvPr/>
        </p:nvGrpSpPr>
        <p:grpSpPr>
          <a:xfrm>
            <a:off x="67833" y="1039262"/>
            <a:ext cx="3168306" cy="3664187"/>
            <a:chOff x="67833" y="1039262"/>
            <a:chExt cx="3168306" cy="3664187"/>
          </a:xfrm>
        </p:grpSpPr>
        <p:grpSp>
          <p:nvGrpSpPr>
            <p:cNvPr id="41" name="Groupe 40"/>
            <p:cNvGrpSpPr/>
            <p:nvPr/>
          </p:nvGrpSpPr>
          <p:grpSpPr>
            <a:xfrm>
              <a:off x="709772" y="1039262"/>
              <a:ext cx="1696727" cy="1226607"/>
              <a:chOff x="1496768" y="2814535"/>
              <a:chExt cx="1696727" cy="1226607"/>
            </a:xfrm>
          </p:grpSpPr>
          <p:sp>
            <p:nvSpPr>
              <p:cNvPr id="14" name="Rectangle 13"/>
              <p:cNvSpPr/>
              <p:nvPr/>
            </p:nvSpPr>
            <p:spPr>
              <a:xfrm>
                <a:off x="1762671" y="3102679"/>
                <a:ext cx="1024061" cy="9384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p:nvPicPr>
            <p:blipFill>
              <a:blip r:embed="rId2">
                <a:clrChange>
                  <a:clrFrom>
                    <a:srgbClr val="FAFAFA"/>
                  </a:clrFrom>
                  <a:clrTo>
                    <a:srgbClr val="FAFAFA">
                      <a:alpha val="0"/>
                    </a:srgbClr>
                  </a:clrTo>
                </a:clrChange>
              </a:blip>
              <a:stretch>
                <a:fillRect/>
              </a:stretch>
            </p:blipFill>
            <p:spPr>
              <a:xfrm>
                <a:off x="1496768" y="2814535"/>
                <a:ext cx="540996" cy="620815"/>
              </a:xfrm>
              <a:prstGeom prst="rect">
                <a:avLst/>
              </a:prstGeom>
            </p:spPr>
          </p:pic>
          <p:sp>
            <p:nvSpPr>
              <p:cNvPr id="15" name="Rectangle 14"/>
              <p:cNvSpPr/>
              <p:nvPr/>
            </p:nvSpPr>
            <p:spPr>
              <a:xfrm>
                <a:off x="2848872" y="3139165"/>
                <a:ext cx="344623" cy="4692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p:cNvCxnSpPr/>
              <p:nvPr/>
            </p:nvCxnSpPr>
            <p:spPr>
              <a:xfrm>
                <a:off x="2914263" y="3262159"/>
                <a:ext cx="2123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2914263" y="3331083"/>
                <a:ext cx="2123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2914263" y="3405945"/>
                <a:ext cx="2123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977532" y="3471835"/>
                <a:ext cx="101089" cy="15034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Connecteur droit 23"/>
              <p:cNvCxnSpPr/>
              <p:nvPr/>
            </p:nvCxnSpPr>
            <p:spPr>
              <a:xfrm>
                <a:off x="2914263" y="3193235"/>
                <a:ext cx="2123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925053" y="3471835"/>
                <a:ext cx="344623" cy="4692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6" name="Connecteur droit 25"/>
              <p:cNvCxnSpPr/>
              <p:nvPr/>
            </p:nvCxnSpPr>
            <p:spPr>
              <a:xfrm>
                <a:off x="1990444" y="3594829"/>
                <a:ext cx="2123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1990444" y="3663753"/>
                <a:ext cx="2123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a:off x="1990444" y="3738615"/>
                <a:ext cx="2123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053713" y="3804505"/>
                <a:ext cx="101089" cy="15034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Connecteur droit 29"/>
              <p:cNvCxnSpPr/>
              <p:nvPr/>
            </p:nvCxnSpPr>
            <p:spPr>
              <a:xfrm>
                <a:off x="1990444" y="3525905"/>
                <a:ext cx="2123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355314" y="3598935"/>
                <a:ext cx="344623" cy="34271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3" name="Connecteur droit 32"/>
              <p:cNvCxnSpPr/>
              <p:nvPr/>
            </p:nvCxnSpPr>
            <p:spPr>
              <a:xfrm>
                <a:off x="2420705" y="3664335"/>
                <a:ext cx="2123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2420705" y="3739197"/>
                <a:ext cx="2123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2483974" y="3805087"/>
                <a:ext cx="101089" cy="15034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avec flèche 37"/>
              <p:cNvCxnSpPr/>
              <p:nvPr/>
            </p:nvCxnSpPr>
            <p:spPr>
              <a:xfrm flipH="1">
                <a:off x="2549493" y="3331083"/>
                <a:ext cx="3182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p:nvPr/>
            </p:nvCxnSpPr>
            <p:spPr>
              <a:xfrm>
                <a:off x="2699937" y="3738615"/>
                <a:ext cx="2775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ZoneTexte 41"/>
            <p:cNvSpPr txBox="1"/>
            <p:nvPr/>
          </p:nvSpPr>
          <p:spPr>
            <a:xfrm>
              <a:off x="67833" y="2241236"/>
              <a:ext cx="3168306" cy="2462213"/>
            </a:xfrm>
            <a:prstGeom prst="rect">
              <a:avLst/>
            </a:prstGeom>
            <a:noFill/>
          </p:spPr>
          <p:txBody>
            <a:bodyPr wrap="square" rtlCol="0">
              <a:spAutoFit/>
            </a:bodyPr>
            <a:lstStyle/>
            <a:p>
              <a:r>
                <a:rPr lang="fr-FR" sz="1400" dirty="0"/>
                <a:t>The </a:t>
              </a:r>
              <a:r>
                <a:rPr lang="fr-FR" sz="1400" b="1" dirty="0"/>
                <a:t>portfolio manager </a:t>
              </a:r>
              <a:r>
                <a:rPr lang="fr-FR" sz="1400" dirty="0" err="1"/>
                <a:t>operates</a:t>
              </a:r>
              <a:r>
                <a:rPr lang="fr-FR" sz="1400" dirty="0"/>
                <a:t> as an active </a:t>
              </a:r>
              <a:r>
                <a:rPr lang="fr-FR" sz="1400" dirty="0" err="1"/>
                <a:t>investor</a:t>
              </a:r>
              <a:r>
                <a:rPr lang="fr-FR" sz="1400" dirty="0"/>
                <a:t> in a </a:t>
              </a:r>
              <a:r>
                <a:rPr lang="fr-FR" sz="1400" dirty="0" err="1"/>
                <a:t>way</a:t>
              </a:r>
              <a:r>
                <a:rPr lang="fr-FR" sz="1400" dirty="0"/>
                <a:t> </a:t>
              </a:r>
              <a:r>
                <a:rPr lang="fr-FR" sz="1400" dirty="0" err="1"/>
                <a:t>that</a:t>
              </a:r>
              <a:r>
                <a:rPr lang="fr-FR" sz="1400" dirty="0"/>
                <a:t> </a:t>
              </a:r>
              <a:r>
                <a:rPr lang="fr-FR" sz="1400" dirty="0" err="1"/>
                <a:t>shareholders</a:t>
              </a:r>
              <a:r>
                <a:rPr lang="fr-FR" sz="1400" dirty="0"/>
                <a:t> in the stock </a:t>
              </a:r>
              <a:r>
                <a:rPr lang="fr-FR" sz="1400" dirty="0" err="1"/>
                <a:t>market</a:t>
              </a:r>
              <a:r>
                <a:rPr lang="fr-FR" sz="1400" dirty="0"/>
                <a:t> are </a:t>
              </a:r>
              <a:r>
                <a:rPr lang="fr-FR" sz="1400" dirty="0" err="1"/>
                <a:t>either</a:t>
              </a:r>
              <a:r>
                <a:rPr lang="fr-FR" sz="1400" dirty="0"/>
                <a:t> </a:t>
              </a:r>
              <a:r>
                <a:rPr lang="fr-FR" sz="1400" dirty="0" err="1"/>
                <a:t>too</a:t>
              </a:r>
              <a:r>
                <a:rPr lang="fr-FR" sz="1400" dirty="0"/>
                <a:t> </a:t>
              </a:r>
              <a:r>
                <a:rPr lang="fr-FR" sz="1400" dirty="0" err="1"/>
                <a:t>dispersed</a:t>
              </a:r>
              <a:r>
                <a:rPr lang="fr-FR" sz="1400" dirty="0"/>
                <a:t> or </a:t>
              </a:r>
              <a:r>
                <a:rPr lang="fr-FR" sz="1400" dirty="0" err="1"/>
                <a:t>too</a:t>
              </a:r>
              <a:r>
                <a:rPr lang="fr-FR" sz="1400" dirty="0"/>
                <a:t> inexpert to </a:t>
              </a:r>
              <a:r>
                <a:rPr lang="fr-FR" sz="1400" dirty="0" err="1"/>
                <a:t>be</a:t>
              </a:r>
              <a:r>
                <a:rPr lang="fr-FR" sz="1400" dirty="0"/>
                <a:t> able to do</a:t>
              </a:r>
            </a:p>
            <a:p>
              <a:endParaRPr lang="fr-FR" sz="1400" dirty="0"/>
            </a:p>
            <a:p>
              <a:pPr marL="285750" indent="-285750">
                <a:buFont typeface="Arial" panose="020B0604020202020204" pitchFamily="34" charset="0"/>
                <a:buChar char="•"/>
              </a:pPr>
              <a:r>
                <a:rPr lang="fr-FR" sz="1400" dirty="0"/>
                <a:t>Not </a:t>
              </a:r>
              <a:r>
                <a:rPr lang="fr-FR" sz="1400" dirty="0" err="1"/>
                <a:t>very</a:t>
              </a:r>
              <a:r>
                <a:rPr lang="fr-FR" sz="1400" dirty="0"/>
                <a:t> </a:t>
              </a:r>
              <a:r>
                <a:rPr lang="fr-FR" sz="1400" dirty="0" err="1"/>
                <a:t>concerned</a:t>
              </a:r>
              <a:r>
                <a:rPr lang="fr-FR" sz="1400" dirty="0"/>
                <a:t> about « </a:t>
              </a:r>
              <a:r>
                <a:rPr lang="fr-FR" sz="1400" dirty="0" err="1"/>
                <a:t>relatedness</a:t>
              </a:r>
              <a:r>
                <a:rPr lang="fr-FR" sz="1400" dirty="0"/>
                <a:t> »</a:t>
              </a:r>
            </a:p>
            <a:p>
              <a:pPr marL="285750" indent="-285750">
                <a:buFont typeface="Arial" panose="020B0604020202020204" pitchFamily="34" charset="0"/>
                <a:buChar char="•"/>
              </a:pPr>
              <a:r>
                <a:rPr lang="fr-FR" sz="1400" dirty="0"/>
                <a:t>Investment focus </a:t>
              </a:r>
              <a:r>
                <a:rPr lang="fr-FR" sz="1400" dirty="0" err="1"/>
                <a:t>with</a:t>
              </a:r>
              <a:r>
                <a:rPr lang="fr-FR" sz="1400" dirty="0"/>
                <a:t> </a:t>
              </a:r>
              <a:r>
                <a:rPr lang="fr-FR" sz="1400" dirty="0" err="1"/>
                <a:t>clear</a:t>
              </a:r>
              <a:r>
                <a:rPr lang="fr-FR" sz="1400" dirty="0"/>
                <a:t> </a:t>
              </a:r>
              <a:r>
                <a:rPr lang="fr-FR" sz="1400" dirty="0" err="1"/>
                <a:t>financial</a:t>
              </a:r>
              <a:r>
                <a:rPr lang="fr-FR" sz="1400" dirty="0"/>
                <a:t> </a:t>
              </a:r>
              <a:r>
                <a:rPr lang="fr-FR" sz="1400" dirty="0" err="1"/>
                <a:t>targets</a:t>
              </a:r>
              <a:endParaRPr lang="fr-FR" sz="1400" dirty="0"/>
            </a:p>
            <a:p>
              <a:pPr marL="285750" indent="-285750">
                <a:buFont typeface="Arial" panose="020B0604020202020204" pitchFamily="34" charset="0"/>
                <a:buChar char="•"/>
              </a:pPr>
              <a:r>
                <a:rPr lang="fr-FR" sz="1400" dirty="0" err="1"/>
                <a:t>Little</a:t>
              </a:r>
              <a:r>
                <a:rPr lang="fr-FR" sz="1400" dirty="0"/>
                <a:t> direct </a:t>
              </a:r>
              <a:r>
                <a:rPr lang="fr-FR" sz="1400" dirty="0" err="1"/>
                <a:t>involvement</a:t>
              </a:r>
              <a:endParaRPr lang="fr-FR" sz="1400" dirty="0"/>
            </a:p>
          </p:txBody>
        </p:sp>
      </p:grpSp>
      <p:grpSp>
        <p:nvGrpSpPr>
          <p:cNvPr id="48" name="Groupe 47"/>
          <p:cNvGrpSpPr/>
          <p:nvPr/>
        </p:nvGrpSpPr>
        <p:grpSpPr>
          <a:xfrm>
            <a:off x="3059233" y="1316213"/>
            <a:ext cx="3168306" cy="3602679"/>
            <a:chOff x="3059233" y="1316213"/>
            <a:chExt cx="3168306" cy="3602679"/>
          </a:xfrm>
        </p:grpSpPr>
        <p:pic>
          <p:nvPicPr>
            <p:cNvPr id="12" name="Image 11"/>
            <p:cNvPicPr>
              <a:picLocks noChangeAspect="1"/>
            </p:cNvPicPr>
            <p:nvPr/>
          </p:nvPicPr>
          <p:blipFill>
            <a:blip r:embed="rId3">
              <a:clrChange>
                <a:clrFrom>
                  <a:srgbClr val="FAFAFA"/>
                </a:clrFrom>
                <a:clrTo>
                  <a:srgbClr val="FAFAFA">
                    <a:alpha val="0"/>
                  </a:srgbClr>
                </a:clrTo>
              </a:clrChange>
            </a:blip>
            <a:stretch>
              <a:fillRect/>
            </a:stretch>
          </p:blipFill>
          <p:spPr>
            <a:xfrm>
              <a:off x="3783524" y="1316213"/>
              <a:ext cx="1719725" cy="973317"/>
            </a:xfrm>
            <a:prstGeom prst="rect">
              <a:avLst/>
            </a:prstGeom>
          </p:spPr>
        </p:pic>
        <p:sp>
          <p:nvSpPr>
            <p:cNvPr id="43" name="ZoneTexte 42"/>
            <p:cNvSpPr txBox="1"/>
            <p:nvPr/>
          </p:nvSpPr>
          <p:spPr>
            <a:xfrm>
              <a:off x="3059233" y="2241236"/>
              <a:ext cx="3168306" cy="2677656"/>
            </a:xfrm>
            <a:prstGeom prst="rect">
              <a:avLst/>
            </a:prstGeom>
            <a:noFill/>
          </p:spPr>
          <p:txBody>
            <a:bodyPr wrap="square" rtlCol="0">
              <a:spAutoFit/>
            </a:bodyPr>
            <a:lstStyle/>
            <a:p>
              <a:r>
                <a:rPr lang="fr-FR" sz="1400" dirty="0"/>
                <a:t>The </a:t>
              </a:r>
              <a:r>
                <a:rPr lang="fr-FR" sz="1400" b="1" dirty="0" err="1"/>
                <a:t>synergy</a:t>
              </a:r>
              <a:r>
                <a:rPr lang="fr-FR" sz="1400" b="1" dirty="0"/>
                <a:t> manager </a:t>
              </a:r>
              <a:r>
                <a:rPr lang="fr-FR" sz="1400" dirty="0" err="1"/>
                <a:t>is</a:t>
              </a:r>
              <a:r>
                <a:rPr lang="fr-FR" sz="1400" dirty="0"/>
                <a:t> a </a:t>
              </a:r>
              <a:r>
                <a:rPr lang="fr-FR" sz="1400" dirty="0" err="1"/>
                <a:t>corporate</a:t>
              </a:r>
              <a:r>
                <a:rPr lang="fr-FR" sz="1400" dirty="0"/>
                <a:t> parent </a:t>
              </a:r>
              <a:r>
                <a:rPr lang="fr-FR" sz="1400" dirty="0" err="1"/>
                <a:t>seeking</a:t>
              </a:r>
              <a:r>
                <a:rPr lang="fr-FR" sz="1400" dirty="0"/>
                <a:t> to </a:t>
              </a:r>
              <a:r>
                <a:rPr lang="fr-FR" sz="1400" dirty="0" err="1"/>
                <a:t>enhance</a:t>
              </a:r>
              <a:r>
                <a:rPr lang="fr-FR" sz="1400" dirty="0"/>
                <a:t> value for business </a:t>
              </a:r>
              <a:r>
                <a:rPr lang="fr-FR" sz="1400" dirty="0" err="1"/>
                <a:t>units</a:t>
              </a:r>
              <a:r>
                <a:rPr lang="fr-FR" sz="1400" dirty="0"/>
                <a:t> by </a:t>
              </a:r>
              <a:r>
                <a:rPr lang="fr-FR" sz="1400" dirty="0" err="1"/>
                <a:t>managing</a:t>
              </a:r>
              <a:r>
                <a:rPr lang="fr-FR" sz="1400" dirty="0"/>
                <a:t> synergies </a:t>
              </a:r>
              <a:r>
                <a:rPr lang="fr-FR" sz="1400" dirty="0" err="1"/>
                <a:t>across</a:t>
              </a:r>
              <a:r>
                <a:rPr lang="fr-FR" sz="1400" dirty="0"/>
                <a:t> business </a:t>
              </a:r>
              <a:r>
                <a:rPr lang="fr-FR" sz="1400" dirty="0" err="1"/>
                <a:t>units</a:t>
              </a:r>
              <a:endParaRPr lang="fr-FR" sz="1400" dirty="0"/>
            </a:p>
            <a:p>
              <a:endParaRPr lang="fr-FR" sz="1400" dirty="0"/>
            </a:p>
            <a:p>
              <a:pPr marL="285750" indent="-285750">
                <a:buFont typeface="Arial" panose="020B0604020202020204" pitchFamily="34" charset="0"/>
                <a:buChar char="•"/>
              </a:pPr>
              <a:r>
                <a:rPr lang="fr-FR" sz="1400" dirty="0" err="1"/>
                <a:t>Provide</a:t>
              </a:r>
              <a:r>
                <a:rPr lang="fr-FR" sz="1400" dirty="0"/>
                <a:t> </a:t>
              </a:r>
              <a:r>
                <a:rPr lang="fr-FR" sz="1400" dirty="0" err="1"/>
                <a:t>common</a:t>
              </a:r>
              <a:r>
                <a:rPr lang="fr-FR" sz="1400" dirty="0"/>
                <a:t> vision, </a:t>
              </a:r>
              <a:r>
                <a:rPr lang="fr-FR" sz="1400" dirty="0" err="1"/>
                <a:t>purpose</a:t>
              </a:r>
              <a:r>
                <a:rPr lang="fr-FR" sz="1400" dirty="0"/>
                <a:t>, </a:t>
              </a:r>
              <a:r>
                <a:rPr lang="fr-FR" sz="1400" dirty="0" err="1"/>
                <a:t>facilitating</a:t>
              </a:r>
              <a:r>
                <a:rPr lang="fr-FR" sz="1400" dirty="0"/>
                <a:t> </a:t>
              </a:r>
              <a:r>
                <a:rPr lang="fr-FR" sz="1400" dirty="0" err="1"/>
                <a:t>cooperation</a:t>
              </a:r>
              <a:endParaRPr lang="fr-FR" sz="1400" dirty="0"/>
            </a:p>
            <a:p>
              <a:pPr marL="285750" indent="-285750">
                <a:buFont typeface="Arial" panose="020B0604020202020204" pitchFamily="34" charset="0"/>
                <a:buChar char="•"/>
              </a:pPr>
              <a:r>
                <a:rPr lang="fr-FR" sz="1400" dirty="0"/>
                <a:t>Attention to</a:t>
              </a:r>
            </a:p>
            <a:p>
              <a:pPr marL="742950" lvl="1" indent="-285750">
                <a:buFont typeface="Arial" panose="020B0604020202020204" pitchFamily="34" charset="0"/>
                <a:buChar char="•"/>
              </a:pPr>
              <a:r>
                <a:rPr lang="fr-FR" sz="1400" dirty="0"/>
                <a:t>Management </a:t>
              </a:r>
              <a:r>
                <a:rPr lang="fr-FR" sz="1400" dirty="0" err="1"/>
                <a:t>costs</a:t>
              </a:r>
              <a:endParaRPr lang="fr-FR" sz="1400" dirty="0"/>
            </a:p>
            <a:p>
              <a:pPr marL="742950" lvl="1" indent="-285750">
                <a:buFont typeface="Arial" panose="020B0604020202020204" pitchFamily="34" charset="0"/>
                <a:buChar char="•"/>
              </a:pPr>
              <a:r>
                <a:rPr lang="fr-FR" sz="1400" dirty="0"/>
                <a:t>BU self-</a:t>
              </a:r>
              <a:r>
                <a:rPr lang="fr-FR" sz="1400" dirty="0" err="1"/>
                <a:t>interest</a:t>
              </a:r>
              <a:r>
                <a:rPr lang="fr-FR" sz="1400" dirty="0"/>
                <a:t> (</a:t>
              </a:r>
              <a:r>
                <a:rPr lang="fr-FR" sz="1400" dirty="0" err="1"/>
                <a:t>align</a:t>
              </a:r>
              <a:r>
                <a:rPr lang="fr-FR" sz="1400" dirty="0"/>
                <a:t> </a:t>
              </a:r>
              <a:r>
                <a:rPr lang="fr-FR" sz="1400" dirty="0" err="1"/>
                <a:t>rewards</a:t>
              </a:r>
              <a:r>
                <a:rPr lang="fr-FR" sz="1400" dirty="0"/>
                <a:t>)</a:t>
              </a:r>
            </a:p>
            <a:p>
              <a:pPr marL="742950" lvl="1" indent="-285750">
                <a:buFont typeface="Arial" panose="020B0604020202020204" pitchFamily="34" charset="0"/>
                <a:buChar char="•"/>
              </a:pPr>
              <a:r>
                <a:rPr lang="fr-FR" sz="1400" dirty="0" err="1"/>
                <a:t>Illusory</a:t>
              </a:r>
              <a:r>
                <a:rPr lang="fr-FR" sz="1400" dirty="0"/>
                <a:t> synergies</a:t>
              </a:r>
            </a:p>
            <a:p>
              <a:pPr marL="742950" lvl="1" indent="-285750">
                <a:buFont typeface="Arial" panose="020B0604020202020204" pitchFamily="34" charset="0"/>
                <a:buChar char="•"/>
              </a:pPr>
              <a:endParaRPr lang="fr-FR" sz="1400" dirty="0"/>
            </a:p>
          </p:txBody>
        </p:sp>
      </p:grpSp>
      <p:grpSp>
        <p:nvGrpSpPr>
          <p:cNvPr id="49" name="Groupe 48"/>
          <p:cNvGrpSpPr/>
          <p:nvPr/>
        </p:nvGrpSpPr>
        <p:grpSpPr>
          <a:xfrm>
            <a:off x="6020411" y="1146709"/>
            <a:ext cx="3168306" cy="3772183"/>
            <a:chOff x="6020411" y="1146709"/>
            <a:chExt cx="3168306" cy="3772183"/>
          </a:xfrm>
        </p:grpSpPr>
        <p:grpSp>
          <p:nvGrpSpPr>
            <p:cNvPr id="46" name="Groupe 45"/>
            <p:cNvGrpSpPr/>
            <p:nvPr/>
          </p:nvGrpSpPr>
          <p:grpSpPr>
            <a:xfrm>
              <a:off x="7246036" y="1146709"/>
              <a:ext cx="1175088" cy="1124987"/>
              <a:chOff x="7246036" y="1146709"/>
              <a:chExt cx="1175088" cy="1124987"/>
            </a:xfrm>
          </p:grpSpPr>
          <p:pic>
            <p:nvPicPr>
              <p:cNvPr id="45" name="Image 44"/>
              <p:cNvPicPr>
                <a:picLocks noChangeAspect="1"/>
              </p:cNvPicPr>
              <p:nvPr/>
            </p:nvPicPr>
            <p:blipFill rotWithShape="1">
              <a:blip r:embed="rId4"/>
              <a:srcRect t="3104"/>
              <a:stretch/>
            </p:blipFill>
            <p:spPr>
              <a:xfrm>
                <a:off x="7246036" y="1832810"/>
                <a:ext cx="274708" cy="413701"/>
              </a:xfrm>
              <a:prstGeom prst="rect">
                <a:avLst/>
              </a:prstGeom>
            </p:spPr>
          </p:pic>
          <p:pic>
            <p:nvPicPr>
              <p:cNvPr id="11" name="Image 10"/>
              <p:cNvPicPr>
                <a:picLocks noChangeAspect="1"/>
              </p:cNvPicPr>
              <p:nvPr/>
            </p:nvPicPr>
            <p:blipFill>
              <a:blip r:embed="rId5">
                <a:clrChange>
                  <a:clrFrom>
                    <a:srgbClr val="FAFAFA"/>
                  </a:clrFrom>
                  <a:clrTo>
                    <a:srgbClr val="FAFAFA">
                      <a:alpha val="0"/>
                    </a:srgbClr>
                  </a:clrTo>
                </a:clrChange>
              </a:blip>
              <a:stretch>
                <a:fillRect/>
              </a:stretch>
            </p:blipFill>
            <p:spPr>
              <a:xfrm>
                <a:off x="7403706" y="1146709"/>
                <a:ext cx="1017418" cy="1124987"/>
              </a:xfrm>
              <a:prstGeom prst="rect">
                <a:avLst/>
              </a:prstGeom>
            </p:spPr>
          </p:pic>
        </p:grpSp>
        <p:sp>
          <p:nvSpPr>
            <p:cNvPr id="44" name="ZoneTexte 43"/>
            <p:cNvSpPr txBox="1"/>
            <p:nvPr/>
          </p:nvSpPr>
          <p:spPr>
            <a:xfrm>
              <a:off x="6020411" y="2241236"/>
              <a:ext cx="3168306" cy="2677656"/>
            </a:xfrm>
            <a:prstGeom prst="rect">
              <a:avLst/>
            </a:prstGeom>
            <a:noFill/>
          </p:spPr>
          <p:txBody>
            <a:bodyPr wrap="square" rtlCol="0">
              <a:spAutoFit/>
            </a:bodyPr>
            <a:lstStyle/>
            <a:p>
              <a:r>
                <a:rPr lang="fr-FR" sz="1400" dirty="0"/>
                <a:t>The </a:t>
              </a:r>
              <a:r>
                <a:rPr lang="fr-FR" sz="1400" b="1" dirty="0"/>
                <a:t>parental </a:t>
              </a:r>
              <a:r>
                <a:rPr lang="fr-FR" sz="1400" b="1" dirty="0" err="1"/>
                <a:t>developer</a:t>
              </a:r>
              <a:r>
                <a:rPr lang="fr-FR" sz="1400" b="1" dirty="0"/>
                <a:t> </a:t>
              </a:r>
              <a:r>
                <a:rPr lang="fr-FR" sz="1400" dirty="0" err="1"/>
                <a:t>seeks</a:t>
              </a:r>
              <a:r>
                <a:rPr lang="fr-FR" sz="1400" dirty="0"/>
                <a:t> to </a:t>
              </a:r>
              <a:r>
                <a:rPr lang="fr-FR" sz="1400" dirty="0" err="1"/>
                <a:t>employ</a:t>
              </a:r>
              <a:r>
                <a:rPr lang="fr-FR" sz="1400" dirty="0"/>
                <a:t> </a:t>
              </a:r>
              <a:r>
                <a:rPr lang="fr-FR" sz="1400" dirty="0" err="1"/>
                <a:t>its</a:t>
              </a:r>
              <a:r>
                <a:rPr lang="fr-FR" sz="1400" dirty="0"/>
                <a:t> </a:t>
              </a:r>
              <a:r>
                <a:rPr lang="fr-FR" sz="1400" dirty="0" err="1"/>
                <a:t>own</a:t>
              </a:r>
              <a:r>
                <a:rPr lang="fr-FR" sz="1400" dirty="0"/>
                <a:t> </a:t>
              </a:r>
              <a:r>
                <a:rPr lang="fr-FR" sz="1400" dirty="0" err="1"/>
                <a:t>capabilities</a:t>
              </a:r>
              <a:r>
                <a:rPr lang="fr-FR" sz="1400" dirty="0"/>
                <a:t>/</a:t>
              </a:r>
              <a:r>
                <a:rPr lang="fr-FR" sz="1400" dirty="0" err="1"/>
                <a:t>resources</a:t>
              </a:r>
              <a:r>
                <a:rPr lang="fr-FR" sz="1400" dirty="0"/>
                <a:t> to </a:t>
              </a:r>
              <a:r>
                <a:rPr lang="fr-FR" sz="1400" dirty="0" err="1"/>
                <a:t>add</a:t>
              </a:r>
              <a:r>
                <a:rPr lang="fr-FR" sz="1400" dirty="0"/>
                <a:t> value to </a:t>
              </a:r>
              <a:r>
                <a:rPr lang="fr-FR" sz="1400" dirty="0" err="1"/>
                <a:t>its</a:t>
              </a:r>
              <a:r>
                <a:rPr lang="fr-FR" sz="1400" dirty="0"/>
                <a:t> businesses</a:t>
              </a:r>
            </a:p>
            <a:p>
              <a:endParaRPr lang="fr-FR" sz="1400" dirty="0"/>
            </a:p>
            <a:p>
              <a:pPr marL="285750" indent="-285750">
                <a:buFont typeface="Arial" panose="020B0604020202020204" pitchFamily="34" charset="0"/>
                <a:buChar char="•"/>
              </a:pPr>
              <a:r>
                <a:rPr lang="fr-FR" sz="1400" dirty="0"/>
                <a:t>Transfer value (</a:t>
              </a:r>
              <a:r>
                <a:rPr lang="fr-FR" sz="1400" dirty="0" err="1"/>
                <a:t>specialist</a:t>
              </a:r>
              <a:r>
                <a:rPr lang="fr-FR" sz="1400" dirty="0"/>
                <a:t> </a:t>
              </a:r>
              <a:r>
                <a:rPr lang="fr-FR" sz="1400" dirty="0" err="1"/>
                <a:t>skills</a:t>
              </a:r>
              <a:r>
                <a:rPr lang="fr-FR" sz="1400" dirty="0"/>
                <a:t>, brand,…) down to businesses</a:t>
              </a:r>
            </a:p>
            <a:p>
              <a:pPr marL="285750" indent="-285750">
                <a:buFont typeface="Arial" panose="020B0604020202020204" pitchFamily="34" charset="0"/>
                <a:buChar char="•"/>
              </a:pPr>
              <a:r>
                <a:rPr lang="fr-FR" sz="1400" dirty="0" err="1"/>
                <a:t>Provide</a:t>
              </a:r>
              <a:r>
                <a:rPr lang="fr-FR" sz="1400" dirty="0"/>
                <a:t> central services &amp; </a:t>
              </a:r>
              <a:r>
                <a:rPr lang="fr-FR" sz="1400" dirty="0" err="1"/>
                <a:t>resources</a:t>
              </a:r>
              <a:endParaRPr lang="fr-FR" sz="1400" dirty="0"/>
            </a:p>
            <a:p>
              <a:pPr marL="285750" indent="-285750">
                <a:buFont typeface="Arial" panose="020B0604020202020204" pitchFamily="34" charset="0"/>
                <a:buChar char="•"/>
              </a:pPr>
              <a:r>
                <a:rPr lang="fr-FR" sz="1400" dirty="0"/>
                <a:t>Attention to</a:t>
              </a:r>
            </a:p>
            <a:p>
              <a:pPr marL="742950" lvl="1" indent="-285750">
                <a:buFont typeface="Arial" panose="020B0604020202020204" pitchFamily="34" charset="0"/>
                <a:buChar char="•"/>
              </a:pPr>
              <a:r>
                <a:rPr lang="fr-FR" sz="1400" dirty="0"/>
                <a:t>Parental focus (</a:t>
              </a:r>
              <a:r>
                <a:rPr lang="fr-FR" sz="1400" dirty="0" err="1"/>
                <a:t>your</a:t>
              </a:r>
              <a:r>
                <a:rPr lang="fr-FR" sz="1400" dirty="0"/>
                <a:t> +)</a:t>
              </a:r>
            </a:p>
            <a:p>
              <a:pPr marL="742950" lvl="1" indent="-285750">
                <a:buFont typeface="Arial" panose="020B0604020202020204" pitchFamily="34" charset="0"/>
                <a:buChar char="•"/>
              </a:pPr>
              <a:r>
                <a:rPr lang="fr-FR" sz="1400" dirty="0" err="1"/>
                <a:t>Divest</a:t>
              </a:r>
              <a:r>
                <a:rPr lang="fr-FR" sz="1400" dirty="0"/>
                <a:t> if not </a:t>
              </a:r>
              <a:r>
                <a:rPr lang="fr-FR" sz="1400" dirty="0" err="1"/>
                <a:t>adding</a:t>
              </a:r>
              <a:r>
                <a:rPr lang="fr-FR" sz="1400" dirty="0"/>
                <a:t> value to a « </a:t>
              </a:r>
              <a:r>
                <a:rPr lang="fr-FR" sz="1400" dirty="0" err="1"/>
                <a:t>jewel</a:t>
              </a:r>
              <a:r>
                <a:rPr lang="fr-FR" sz="1400" dirty="0"/>
                <a:t> »</a:t>
              </a:r>
            </a:p>
            <a:p>
              <a:pPr marL="742950" lvl="1" indent="-285750">
                <a:buFont typeface="Arial" panose="020B0604020202020204" pitchFamily="34" charset="0"/>
                <a:buChar char="•"/>
              </a:pPr>
              <a:endParaRPr lang="fr-FR" sz="1400" dirty="0"/>
            </a:p>
          </p:txBody>
        </p:sp>
      </p:grpSp>
    </p:spTree>
    <p:extLst>
      <p:ext uri="{BB962C8B-B14F-4D97-AF65-F5344CB8AC3E}">
        <p14:creationId xmlns:p14="http://schemas.microsoft.com/office/powerpoint/2010/main" val="221308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2130" y="2204917"/>
            <a:ext cx="9131870" cy="469106"/>
          </a:xfrm>
        </p:spPr>
        <p:txBody>
          <a:bodyPr/>
          <a:lstStyle/>
          <a:p>
            <a:pPr>
              <a:buNone/>
            </a:pPr>
            <a:r>
              <a:rPr lang="fr-FR" dirty="0"/>
              <a:t>Portfolio management matrices</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112</a:t>
            </a:fld>
            <a:endParaRPr lang="fr-FR"/>
          </a:p>
        </p:txBody>
      </p:sp>
    </p:spTree>
    <p:extLst>
      <p:ext uri="{BB962C8B-B14F-4D97-AF65-F5344CB8AC3E}">
        <p14:creationId xmlns:p14="http://schemas.microsoft.com/office/powerpoint/2010/main" val="30692723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324470"/>
            <a:ext cx="3953069" cy="3119488"/>
          </a:xfrm>
        </p:spPr>
        <p:txBody>
          <a:bodyPr/>
          <a:lstStyle/>
          <a:p>
            <a:r>
              <a:rPr lang="fr-FR" dirty="0"/>
              <a:t>Balance – </a:t>
            </a:r>
            <a:r>
              <a:rPr lang="fr-FR" dirty="0" err="1"/>
              <a:t>is</a:t>
            </a:r>
            <a:r>
              <a:rPr lang="fr-FR" dirty="0"/>
              <a:t> </a:t>
            </a:r>
            <a:r>
              <a:rPr lang="fr-FR" dirty="0" err="1"/>
              <a:t>our</a:t>
            </a:r>
            <a:r>
              <a:rPr lang="fr-FR" dirty="0"/>
              <a:t> portfolio </a:t>
            </a:r>
            <a:r>
              <a:rPr lang="fr-FR" dirty="0" err="1"/>
              <a:t>effectively</a:t>
            </a:r>
            <a:r>
              <a:rPr lang="fr-FR" dirty="0"/>
              <a:t> </a:t>
            </a:r>
            <a:r>
              <a:rPr lang="fr-FR" dirty="0" err="1"/>
              <a:t>balanced</a:t>
            </a:r>
            <a:r>
              <a:rPr lang="fr-FR" dirty="0"/>
              <a:t>?</a:t>
            </a:r>
          </a:p>
          <a:p>
            <a:r>
              <a:rPr lang="fr-FR" dirty="0" err="1"/>
              <a:t>Attractiveness</a:t>
            </a:r>
            <a:r>
              <a:rPr lang="fr-FR" dirty="0"/>
              <a:t> – how attractive are the </a:t>
            </a:r>
            <a:r>
              <a:rPr lang="fr-FR" dirty="0" err="1"/>
              <a:t>different</a:t>
            </a:r>
            <a:r>
              <a:rPr lang="fr-FR" dirty="0"/>
              <a:t> businesses in the portfolio</a:t>
            </a:r>
          </a:p>
          <a:p>
            <a:r>
              <a:rPr lang="fr-FR" dirty="0"/>
              <a:t>Fit – do </a:t>
            </a:r>
            <a:r>
              <a:rPr lang="fr-FR" dirty="0" err="1"/>
              <a:t>they</a:t>
            </a:r>
            <a:r>
              <a:rPr lang="fr-FR" dirty="0"/>
              <a:t> </a:t>
            </a:r>
            <a:r>
              <a:rPr lang="fr-FR" dirty="0" err="1"/>
              <a:t>make</a:t>
            </a:r>
            <a:r>
              <a:rPr lang="fr-FR" dirty="0"/>
              <a:t> </a:t>
            </a:r>
            <a:r>
              <a:rPr lang="fr-FR" dirty="0" err="1"/>
              <a:t>sense</a:t>
            </a:r>
            <a:r>
              <a:rPr lang="fr-FR" dirty="0"/>
              <a:t> </a:t>
            </a:r>
            <a:r>
              <a:rPr lang="fr-FR" dirty="0" err="1"/>
              <a:t>together</a:t>
            </a:r>
            <a:r>
              <a:rPr lang="fr-FR" dirty="0"/>
              <a:t>? Are </a:t>
            </a:r>
            <a:r>
              <a:rPr lang="fr-FR" dirty="0" err="1"/>
              <a:t>there</a:t>
            </a:r>
            <a:r>
              <a:rPr lang="fr-FR" dirty="0"/>
              <a:t> synergies?</a:t>
            </a:r>
          </a:p>
        </p:txBody>
      </p:sp>
      <p:sp>
        <p:nvSpPr>
          <p:cNvPr id="3" name="Titre 2"/>
          <p:cNvSpPr>
            <a:spLocks noGrp="1"/>
          </p:cNvSpPr>
          <p:nvPr>
            <p:ph type="title"/>
          </p:nvPr>
        </p:nvSpPr>
        <p:spPr/>
        <p:txBody>
          <a:bodyPr/>
          <a:lstStyle/>
          <a:p>
            <a:r>
              <a:rPr lang="fr-FR" dirty="0"/>
              <a:t>Matrices help us manage the portfolio</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113</a:t>
            </a:fld>
            <a:endParaRPr lang="fr-FR"/>
          </a:p>
        </p:txBody>
      </p:sp>
      <p:sp>
        <p:nvSpPr>
          <p:cNvPr id="9" name="Arc 8"/>
          <p:cNvSpPr/>
          <p:nvPr/>
        </p:nvSpPr>
        <p:spPr>
          <a:xfrm>
            <a:off x="6482687" y="1705970"/>
            <a:ext cx="1583140" cy="1487606"/>
          </a:xfrm>
          <a:prstGeom prst="arc">
            <a:avLst>
              <a:gd name="adj1" fmla="val 16200000"/>
              <a:gd name="adj2" fmla="val 11651463"/>
            </a:avLst>
          </a:prstGeom>
          <a:solidFill>
            <a:schemeClr val="tx2"/>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Arc 9"/>
          <p:cNvSpPr/>
          <p:nvPr/>
        </p:nvSpPr>
        <p:spPr>
          <a:xfrm>
            <a:off x="6373504" y="1607271"/>
            <a:ext cx="1583140" cy="1487606"/>
          </a:xfrm>
          <a:prstGeom prst="arc">
            <a:avLst>
              <a:gd name="adj1" fmla="val 11775603"/>
              <a:gd name="adj2" fmla="val 16244961"/>
            </a:avLst>
          </a:prstGeom>
          <a:solidFill>
            <a:srgbClr val="C00000"/>
          </a:solid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ZoneTexte 10"/>
          <p:cNvSpPr txBox="1"/>
          <p:nvPr/>
        </p:nvSpPr>
        <p:spPr>
          <a:xfrm>
            <a:off x="6836309" y="2556832"/>
            <a:ext cx="1082604" cy="461665"/>
          </a:xfrm>
          <a:prstGeom prst="rect">
            <a:avLst/>
          </a:prstGeom>
          <a:noFill/>
        </p:spPr>
        <p:txBody>
          <a:bodyPr wrap="none" rtlCol="0">
            <a:spAutoFit/>
          </a:bodyPr>
          <a:lstStyle/>
          <a:p>
            <a:r>
              <a:rPr lang="fr-FR" sz="1200" dirty="0">
                <a:solidFill>
                  <a:schemeClr val="bg1"/>
                </a:solidFill>
              </a:rPr>
              <a:t>Corporation 1</a:t>
            </a:r>
            <a:br>
              <a:rPr lang="fr-FR" sz="1200" dirty="0">
                <a:solidFill>
                  <a:schemeClr val="bg1"/>
                </a:solidFill>
              </a:rPr>
            </a:br>
            <a:r>
              <a:rPr lang="fr-FR" sz="1200" dirty="0">
                <a:solidFill>
                  <a:schemeClr val="bg1"/>
                </a:solidFill>
              </a:rPr>
              <a:t>Corporation 2</a:t>
            </a:r>
          </a:p>
        </p:txBody>
      </p:sp>
      <p:sp>
        <p:nvSpPr>
          <p:cNvPr id="12" name="ZoneTexte 11"/>
          <p:cNvSpPr txBox="1"/>
          <p:nvPr/>
        </p:nvSpPr>
        <p:spPr>
          <a:xfrm>
            <a:off x="6482687" y="1877852"/>
            <a:ext cx="643766" cy="276999"/>
          </a:xfrm>
          <a:prstGeom prst="rect">
            <a:avLst/>
          </a:prstGeom>
          <a:noFill/>
        </p:spPr>
        <p:txBody>
          <a:bodyPr wrap="none" rtlCol="0">
            <a:spAutoFit/>
          </a:bodyPr>
          <a:lstStyle/>
          <a:p>
            <a:r>
              <a:rPr lang="fr-FR" sz="1200" dirty="0" err="1">
                <a:solidFill>
                  <a:schemeClr val="bg1"/>
                </a:solidFill>
              </a:rPr>
              <a:t>Savings</a:t>
            </a:r>
            <a:endParaRPr lang="fr-FR" sz="1200" dirty="0">
              <a:solidFill>
                <a:schemeClr val="bg1"/>
              </a:solidFill>
            </a:endParaRPr>
          </a:p>
        </p:txBody>
      </p:sp>
      <p:sp>
        <p:nvSpPr>
          <p:cNvPr id="15" name="ZoneTexte 14"/>
          <p:cNvSpPr txBox="1"/>
          <p:nvPr/>
        </p:nvSpPr>
        <p:spPr>
          <a:xfrm>
            <a:off x="6698671" y="1690003"/>
            <a:ext cx="452368" cy="276999"/>
          </a:xfrm>
          <a:prstGeom prst="rect">
            <a:avLst/>
          </a:prstGeom>
          <a:noFill/>
        </p:spPr>
        <p:txBody>
          <a:bodyPr wrap="none" rtlCol="0">
            <a:spAutoFit/>
          </a:bodyPr>
          <a:lstStyle/>
          <a:p>
            <a:r>
              <a:rPr lang="fr-FR" sz="1200" dirty="0">
                <a:solidFill>
                  <a:schemeClr val="bg1"/>
                </a:solidFill>
              </a:rPr>
              <a:t>20%</a:t>
            </a:r>
          </a:p>
        </p:txBody>
      </p:sp>
      <p:sp>
        <p:nvSpPr>
          <p:cNvPr id="16" name="ZoneTexte 15"/>
          <p:cNvSpPr txBox="1"/>
          <p:nvPr/>
        </p:nvSpPr>
        <p:spPr>
          <a:xfrm>
            <a:off x="7320617" y="2143236"/>
            <a:ext cx="452368" cy="276999"/>
          </a:xfrm>
          <a:prstGeom prst="rect">
            <a:avLst/>
          </a:prstGeom>
          <a:noFill/>
        </p:spPr>
        <p:txBody>
          <a:bodyPr wrap="none" rtlCol="0">
            <a:spAutoFit/>
          </a:bodyPr>
          <a:lstStyle/>
          <a:p>
            <a:r>
              <a:rPr lang="fr-FR" sz="1200" dirty="0">
                <a:solidFill>
                  <a:schemeClr val="bg1"/>
                </a:solidFill>
              </a:rPr>
              <a:t>80%</a:t>
            </a:r>
          </a:p>
        </p:txBody>
      </p:sp>
    </p:spTree>
    <p:extLst>
      <p:ext uri="{BB962C8B-B14F-4D97-AF65-F5344CB8AC3E}">
        <p14:creationId xmlns:p14="http://schemas.microsoft.com/office/powerpoint/2010/main" val="19291257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BCG (Boston Consulting Group) matrix</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114</a:t>
            </a:fld>
            <a:endParaRPr lang="fr-FR"/>
          </a:p>
        </p:txBody>
      </p:sp>
      <p:sp>
        <p:nvSpPr>
          <p:cNvPr id="6" name="ZoneTexte 5"/>
          <p:cNvSpPr txBox="1"/>
          <p:nvPr/>
        </p:nvSpPr>
        <p:spPr>
          <a:xfrm>
            <a:off x="343401" y="1159919"/>
            <a:ext cx="8457197" cy="646331"/>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The </a:t>
            </a:r>
            <a:r>
              <a:rPr lang="fr-FR" b="1" dirty="0">
                <a:latin typeface="Arial" panose="020B0604020202020204" pitchFamily="34" charset="0"/>
                <a:cs typeface="Arial" panose="020B0604020202020204" pitchFamily="34" charset="0"/>
              </a:rPr>
              <a:t>BCG matrix </a:t>
            </a:r>
            <a:r>
              <a:rPr lang="fr-FR" dirty="0">
                <a:latin typeface="Arial" panose="020B0604020202020204" pitchFamily="34" charset="0"/>
                <a:cs typeface="Arial" panose="020B0604020202020204" pitchFamily="34" charset="0"/>
              </a:rPr>
              <a:t>uses </a:t>
            </a:r>
            <a:r>
              <a:rPr lang="fr-FR" dirty="0" err="1">
                <a:latin typeface="Arial" panose="020B0604020202020204" pitchFamily="34" charset="0"/>
                <a:cs typeface="Arial" panose="020B0604020202020204" pitchFamily="34" charset="0"/>
              </a:rPr>
              <a:t>market</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share</a:t>
            </a:r>
            <a:r>
              <a:rPr lang="fr-FR" dirty="0">
                <a:latin typeface="Arial" panose="020B0604020202020204" pitchFamily="34" charset="0"/>
                <a:cs typeface="Arial" panose="020B0604020202020204" pitchFamily="34" charset="0"/>
              </a:rPr>
              <a:t> and </a:t>
            </a:r>
            <a:r>
              <a:rPr lang="fr-FR" dirty="0" err="1">
                <a:latin typeface="Arial" panose="020B0604020202020204" pitchFamily="34" charset="0"/>
                <a:cs typeface="Arial" panose="020B0604020202020204" pitchFamily="34" charset="0"/>
              </a:rPr>
              <a:t>market</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growth</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critieria</a:t>
            </a:r>
            <a:r>
              <a:rPr lang="fr-FR" dirty="0">
                <a:latin typeface="Arial" panose="020B0604020202020204" pitchFamily="34" charset="0"/>
                <a:cs typeface="Arial" panose="020B0604020202020204" pitchFamily="34" charset="0"/>
              </a:rPr>
              <a:t> for </a:t>
            </a:r>
            <a:r>
              <a:rPr lang="fr-FR" dirty="0" err="1">
                <a:latin typeface="Arial" panose="020B0604020202020204" pitchFamily="34" charset="0"/>
                <a:cs typeface="Arial" panose="020B0604020202020204" pitchFamily="34" charset="0"/>
              </a:rPr>
              <a:t>determining</a:t>
            </a:r>
            <a:r>
              <a:rPr lang="fr-FR" dirty="0">
                <a:latin typeface="Arial" panose="020B0604020202020204" pitchFamily="34" charset="0"/>
                <a:cs typeface="Arial" panose="020B0604020202020204" pitchFamily="34" charset="0"/>
              </a:rPr>
              <a:t> the </a:t>
            </a:r>
            <a:r>
              <a:rPr lang="fr-FR" dirty="0" err="1">
                <a:latin typeface="Arial" panose="020B0604020202020204" pitchFamily="34" charset="0"/>
                <a:cs typeface="Arial" panose="020B0604020202020204" pitchFamily="34" charset="0"/>
              </a:rPr>
              <a:t>attractiveness</a:t>
            </a:r>
            <a:r>
              <a:rPr lang="fr-FR" dirty="0">
                <a:latin typeface="Arial" panose="020B0604020202020204" pitchFamily="34" charset="0"/>
                <a:cs typeface="Arial" panose="020B0604020202020204" pitchFamily="34" charset="0"/>
              </a:rPr>
              <a:t> and balance of a business portfolio</a:t>
            </a:r>
          </a:p>
        </p:txBody>
      </p:sp>
      <p:grpSp>
        <p:nvGrpSpPr>
          <p:cNvPr id="24" name="Groupe 23"/>
          <p:cNvGrpSpPr/>
          <p:nvPr/>
        </p:nvGrpSpPr>
        <p:grpSpPr>
          <a:xfrm>
            <a:off x="343401" y="1873054"/>
            <a:ext cx="5600681" cy="2580268"/>
            <a:chOff x="1526472" y="1804241"/>
            <a:chExt cx="5600681" cy="2580268"/>
          </a:xfrm>
        </p:grpSpPr>
        <p:sp>
          <p:nvSpPr>
            <p:cNvPr id="7" name="Rectangle 6"/>
            <p:cNvSpPr/>
            <p:nvPr/>
          </p:nvSpPr>
          <p:spPr>
            <a:xfrm>
              <a:off x="2317099" y="2173573"/>
              <a:ext cx="2405027" cy="1105468"/>
            </a:xfrm>
            <a:prstGeom prst="rect">
              <a:avLst/>
            </a:prstGeom>
            <a:solidFill>
              <a:schemeClr val="bg1">
                <a:lumMod val="8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722126" y="2173573"/>
              <a:ext cx="2405027" cy="1105468"/>
            </a:xfrm>
            <a:prstGeom prst="rect">
              <a:avLst/>
            </a:prstGeom>
            <a:solidFill>
              <a:schemeClr val="bg1">
                <a:lumMod val="8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2317099" y="3279041"/>
              <a:ext cx="2405027" cy="1105468"/>
            </a:xfrm>
            <a:prstGeom prst="rect">
              <a:avLst/>
            </a:prstGeom>
            <a:solidFill>
              <a:schemeClr val="bg1">
                <a:lumMod val="8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722126" y="3279041"/>
              <a:ext cx="2405027" cy="1105468"/>
            </a:xfrm>
            <a:prstGeom prst="rect">
              <a:avLst/>
            </a:prstGeom>
            <a:solidFill>
              <a:schemeClr val="bg1">
                <a:lumMod val="8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6594861" y="1804241"/>
              <a:ext cx="482120" cy="307777"/>
            </a:xfrm>
            <a:prstGeom prst="rect">
              <a:avLst/>
            </a:prstGeom>
            <a:noFill/>
          </p:spPr>
          <p:txBody>
            <a:bodyPr wrap="none" rtlCol="0">
              <a:spAutoFit/>
            </a:bodyPr>
            <a:lstStyle/>
            <a:p>
              <a:r>
                <a:rPr lang="fr-FR" sz="1400" dirty="0" err="1"/>
                <a:t>Low</a:t>
              </a:r>
              <a:endParaRPr lang="fr-FR" sz="1400" dirty="0"/>
            </a:p>
          </p:txBody>
        </p:sp>
        <p:sp>
          <p:nvSpPr>
            <p:cNvPr id="13" name="ZoneTexte 12"/>
            <p:cNvSpPr txBox="1"/>
            <p:nvPr/>
          </p:nvSpPr>
          <p:spPr>
            <a:xfrm>
              <a:off x="2346779" y="1804241"/>
              <a:ext cx="518091" cy="307777"/>
            </a:xfrm>
            <a:prstGeom prst="rect">
              <a:avLst/>
            </a:prstGeom>
            <a:noFill/>
          </p:spPr>
          <p:txBody>
            <a:bodyPr wrap="none" rtlCol="0">
              <a:spAutoFit/>
            </a:bodyPr>
            <a:lstStyle/>
            <a:p>
              <a:r>
                <a:rPr lang="fr-FR" sz="1400" dirty="0"/>
                <a:t>High</a:t>
              </a:r>
            </a:p>
          </p:txBody>
        </p:sp>
        <p:cxnSp>
          <p:nvCxnSpPr>
            <p:cNvPr id="15" name="Connecteur droit avec flèche 14"/>
            <p:cNvCxnSpPr>
              <a:stCxn id="13" idx="3"/>
              <a:endCxn id="12" idx="1"/>
            </p:cNvCxnSpPr>
            <p:nvPr/>
          </p:nvCxnSpPr>
          <p:spPr>
            <a:xfrm>
              <a:off x="2864870" y="1958130"/>
              <a:ext cx="372999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4139017" y="1804241"/>
              <a:ext cx="1166217" cy="307777"/>
            </a:xfrm>
            <a:prstGeom prst="rect">
              <a:avLst/>
            </a:prstGeom>
            <a:solidFill>
              <a:schemeClr val="bg1"/>
            </a:solidFill>
          </p:spPr>
          <p:txBody>
            <a:bodyPr wrap="none" rtlCol="0">
              <a:spAutoFit/>
            </a:bodyPr>
            <a:lstStyle/>
            <a:p>
              <a:r>
                <a:rPr lang="fr-FR" sz="1400" dirty="0" err="1"/>
                <a:t>Market</a:t>
              </a:r>
              <a:r>
                <a:rPr lang="fr-FR" sz="1400" dirty="0"/>
                <a:t> Share</a:t>
              </a:r>
            </a:p>
          </p:txBody>
        </p:sp>
        <p:sp>
          <p:nvSpPr>
            <p:cNvPr id="18" name="ZoneTexte 17"/>
            <p:cNvSpPr txBox="1"/>
            <p:nvPr/>
          </p:nvSpPr>
          <p:spPr>
            <a:xfrm>
              <a:off x="1744416" y="2173573"/>
              <a:ext cx="518091" cy="307777"/>
            </a:xfrm>
            <a:prstGeom prst="rect">
              <a:avLst/>
            </a:prstGeom>
            <a:noFill/>
          </p:spPr>
          <p:txBody>
            <a:bodyPr wrap="none" rtlCol="0">
              <a:spAutoFit/>
            </a:bodyPr>
            <a:lstStyle/>
            <a:p>
              <a:r>
                <a:rPr lang="fr-FR" sz="1400" dirty="0"/>
                <a:t>High</a:t>
              </a:r>
            </a:p>
          </p:txBody>
        </p:sp>
        <p:sp>
          <p:nvSpPr>
            <p:cNvPr id="20" name="ZoneTexte 19"/>
            <p:cNvSpPr txBox="1"/>
            <p:nvPr/>
          </p:nvSpPr>
          <p:spPr>
            <a:xfrm>
              <a:off x="1766739" y="4076732"/>
              <a:ext cx="482120" cy="307777"/>
            </a:xfrm>
            <a:prstGeom prst="rect">
              <a:avLst/>
            </a:prstGeom>
            <a:noFill/>
          </p:spPr>
          <p:txBody>
            <a:bodyPr wrap="none" rtlCol="0">
              <a:spAutoFit/>
            </a:bodyPr>
            <a:lstStyle/>
            <a:p>
              <a:r>
                <a:rPr lang="fr-FR" sz="1400" dirty="0" err="1"/>
                <a:t>Low</a:t>
              </a:r>
              <a:endParaRPr lang="fr-FR" sz="1400" dirty="0"/>
            </a:p>
          </p:txBody>
        </p:sp>
        <p:cxnSp>
          <p:nvCxnSpPr>
            <p:cNvPr id="21" name="Connecteur droit avec flèche 20"/>
            <p:cNvCxnSpPr>
              <a:stCxn id="18" idx="2"/>
              <a:endCxn id="20" idx="0"/>
            </p:cNvCxnSpPr>
            <p:nvPr/>
          </p:nvCxnSpPr>
          <p:spPr>
            <a:xfrm>
              <a:off x="2003462" y="2481350"/>
              <a:ext cx="4337" cy="15953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1526472" y="3017431"/>
              <a:ext cx="736035" cy="523220"/>
            </a:xfrm>
            <a:prstGeom prst="rect">
              <a:avLst/>
            </a:prstGeom>
            <a:solidFill>
              <a:schemeClr val="bg1"/>
            </a:solidFill>
          </p:spPr>
          <p:txBody>
            <a:bodyPr wrap="none" rtlCol="0">
              <a:spAutoFit/>
            </a:bodyPr>
            <a:lstStyle/>
            <a:p>
              <a:r>
                <a:rPr lang="fr-FR" sz="1400" dirty="0" err="1"/>
                <a:t>Market</a:t>
              </a:r>
              <a:br>
                <a:rPr lang="fr-FR" sz="1400" dirty="0"/>
              </a:br>
              <a:r>
                <a:rPr lang="fr-FR" sz="1400" dirty="0" err="1"/>
                <a:t>Growth</a:t>
              </a:r>
              <a:endParaRPr lang="fr-FR" sz="1400" dirty="0"/>
            </a:p>
          </p:txBody>
        </p:sp>
      </p:grpSp>
      <p:sp>
        <p:nvSpPr>
          <p:cNvPr id="25" name="ZoneTexte 24"/>
          <p:cNvSpPr txBox="1"/>
          <p:nvPr/>
        </p:nvSpPr>
        <p:spPr>
          <a:xfrm>
            <a:off x="1191004" y="2292653"/>
            <a:ext cx="2241383" cy="1046440"/>
          </a:xfrm>
          <a:prstGeom prst="rect">
            <a:avLst/>
          </a:prstGeom>
          <a:noFill/>
        </p:spPr>
        <p:txBody>
          <a:bodyPr wrap="square" rtlCol="0">
            <a:spAutoFit/>
          </a:bodyPr>
          <a:lstStyle/>
          <a:p>
            <a:pPr algn="ctr"/>
            <a:r>
              <a:rPr lang="fr-FR" sz="1400" b="1" dirty="0"/>
              <a:t>Stars</a:t>
            </a:r>
            <a:endParaRPr lang="fr-FR" sz="1200" b="1" dirty="0"/>
          </a:p>
          <a:p>
            <a:br>
              <a:rPr lang="fr-FR" sz="1200" dirty="0"/>
            </a:br>
            <a:r>
              <a:rPr lang="fr-FR" sz="1200" dirty="0" err="1"/>
              <a:t>Require</a:t>
            </a:r>
            <a:r>
              <a:rPr lang="fr-FR" sz="1200" dirty="0"/>
              <a:t> </a:t>
            </a:r>
            <a:r>
              <a:rPr lang="fr-FR" sz="1200" u="sng" dirty="0" err="1"/>
              <a:t>heavy</a:t>
            </a:r>
            <a:r>
              <a:rPr lang="fr-FR" sz="1200" u="sng" dirty="0"/>
              <a:t> </a:t>
            </a:r>
            <a:r>
              <a:rPr lang="fr-FR" sz="1200" u="sng" dirty="0" err="1"/>
              <a:t>investment</a:t>
            </a:r>
            <a:r>
              <a:rPr lang="fr-FR" sz="1200" u="sng" dirty="0"/>
              <a:t> </a:t>
            </a:r>
            <a:r>
              <a:rPr lang="fr-FR" sz="1200" dirty="0"/>
              <a:t>but </a:t>
            </a:r>
            <a:r>
              <a:rPr lang="fr-FR" sz="1200" dirty="0" err="1"/>
              <a:t>they</a:t>
            </a:r>
            <a:r>
              <a:rPr lang="fr-FR" sz="1200" dirty="0"/>
              <a:t> </a:t>
            </a:r>
            <a:r>
              <a:rPr lang="fr-FR" sz="1200" dirty="0" err="1"/>
              <a:t>should</a:t>
            </a:r>
            <a:r>
              <a:rPr lang="fr-FR" sz="1200" dirty="0"/>
              <a:t> </a:t>
            </a:r>
            <a:r>
              <a:rPr lang="fr-FR" sz="1200" dirty="0" err="1"/>
              <a:t>create</a:t>
            </a:r>
            <a:r>
              <a:rPr lang="fr-FR" sz="1200" dirty="0"/>
              <a:t> </a:t>
            </a:r>
            <a:r>
              <a:rPr lang="fr-FR" sz="1200" dirty="0" err="1"/>
              <a:t>benefits</a:t>
            </a:r>
            <a:r>
              <a:rPr lang="fr-FR" sz="1200" dirty="0"/>
              <a:t> to </a:t>
            </a:r>
            <a:r>
              <a:rPr lang="fr-FR" sz="1200" dirty="0" err="1"/>
              <a:t>be</a:t>
            </a:r>
            <a:r>
              <a:rPr lang="fr-FR" sz="1200" dirty="0"/>
              <a:t> self </a:t>
            </a:r>
            <a:r>
              <a:rPr lang="fr-FR" sz="1200" dirty="0" err="1"/>
              <a:t>sufficient</a:t>
            </a:r>
            <a:endParaRPr lang="fr-FR" sz="1200" dirty="0"/>
          </a:p>
        </p:txBody>
      </p:sp>
      <p:sp>
        <p:nvSpPr>
          <p:cNvPr id="26" name="ZoneTexte 25"/>
          <p:cNvSpPr txBox="1"/>
          <p:nvPr/>
        </p:nvSpPr>
        <p:spPr>
          <a:xfrm>
            <a:off x="3620876" y="2292653"/>
            <a:ext cx="2241383" cy="1046440"/>
          </a:xfrm>
          <a:prstGeom prst="rect">
            <a:avLst/>
          </a:prstGeom>
          <a:noFill/>
        </p:spPr>
        <p:txBody>
          <a:bodyPr wrap="square" rtlCol="0">
            <a:spAutoFit/>
          </a:bodyPr>
          <a:lstStyle/>
          <a:p>
            <a:pPr algn="ctr"/>
            <a:r>
              <a:rPr lang="fr-FR" sz="1400" b="1" dirty="0"/>
              <a:t>Question Marks</a:t>
            </a:r>
            <a:endParaRPr lang="fr-FR" sz="1200" b="1" dirty="0"/>
          </a:p>
          <a:p>
            <a:br>
              <a:rPr lang="fr-FR" sz="1200" dirty="0"/>
            </a:br>
            <a:r>
              <a:rPr lang="fr-FR" sz="1200" dirty="0" err="1"/>
              <a:t>Making</a:t>
            </a:r>
            <a:r>
              <a:rPr lang="fr-FR" sz="1200" dirty="0"/>
              <a:t> </a:t>
            </a:r>
            <a:r>
              <a:rPr lang="fr-FR" sz="1200" dirty="0" err="1"/>
              <a:t>it</a:t>
            </a:r>
            <a:r>
              <a:rPr lang="fr-FR" sz="1200" dirty="0"/>
              <a:t> </a:t>
            </a:r>
            <a:r>
              <a:rPr lang="fr-FR" sz="1200" dirty="0" err="1"/>
              <a:t>into</a:t>
            </a:r>
            <a:r>
              <a:rPr lang="fr-FR" sz="1200" dirty="0"/>
              <a:t> a future « star » </a:t>
            </a:r>
            <a:r>
              <a:rPr lang="fr-FR" sz="1200" dirty="0" err="1"/>
              <a:t>requires</a:t>
            </a:r>
            <a:r>
              <a:rPr lang="fr-FR" sz="1200" dirty="0"/>
              <a:t> </a:t>
            </a:r>
            <a:r>
              <a:rPr lang="fr-FR" sz="1200" dirty="0" err="1"/>
              <a:t>investment</a:t>
            </a:r>
            <a:r>
              <a:rPr lang="fr-FR" sz="1200" dirty="0"/>
              <a:t>. </a:t>
            </a:r>
            <a:r>
              <a:rPr lang="fr-FR" sz="1200" dirty="0" err="1"/>
              <a:t>Some</a:t>
            </a:r>
            <a:r>
              <a:rPr lang="fr-FR" sz="1200" dirty="0"/>
              <a:t> </a:t>
            </a:r>
            <a:r>
              <a:rPr lang="fr-FR" sz="1200" dirty="0" err="1"/>
              <a:t>fail</a:t>
            </a:r>
            <a:r>
              <a:rPr lang="fr-FR" sz="1200" dirty="0"/>
              <a:t> to </a:t>
            </a:r>
            <a:r>
              <a:rPr lang="fr-FR" sz="1200" dirty="0" err="1"/>
              <a:t>become</a:t>
            </a:r>
            <a:r>
              <a:rPr lang="fr-FR" sz="1200" dirty="0"/>
              <a:t> stars – </a:t>
            </a:r>
            <a:r>
              <a:rPr lang="fr-FR" sz="1200" dirty="0" err="1"/>
              <a:t>so</a:t>
            </a:r>
            <a:r>
              <a:rPr lang="fr-FR" sz="1200" dirty="0"/>
              <a:t> </a:t>
            </a:r>
            <a:r>
              <a:rPr lang="fr-FR" sz="1200" dirty="0" err="1"/>
              <a:t>nurture</a:t>
            </a:r>
            <a:r>
              <a:rPr lang="fr-FR" sz="1200" dirty="0"/>
              <a:t> </a:t>
            </a:r>
            <a:r>
              <a:rPr lang="fr-FR" sz="1200" dirty="0" err="1"/>
              <a:t>many</a:t>
            </a:r>
            <a:r>
              <a:rPr lang="fr-FR" sz="1200" dirty="0"/>
              <a:t>! </a:t>
            </a:r>
          </a:p>
        </p:txBody>
      </p:sp>
      <p:sp>
        <p:nvSpPr>
          <p:cNvPr id="27" name="ZoneTexte 26"/>
          <p:cNvSpPr txBox="1"/>
          <p:nvPr/>
        </p:nvSpPr>
        <p:spPr>
          <a:xfrm>
            <a:off x="1191004" y="3377368"/>
            <a:ext cx="2241383" cy="1046440"/>
          </a:xfrm>
          <a:prstGeom prst="rect">
            <a:avLst/>
          </a:prstGeom>
          <a:noFill/>
        </p:spPr>
        <p:txBody>
          <a:bodyPr wrap="square" rtlCol="0">
            <a:spAutoFit/>
          </a:bodyPr>
          <a:lstStyle/>
          <a:p>
            <a:pPr algn="ctr"/>
            <a:r>
              <a:rPr lang="fr-FR" sz="1400" b="1" dirty="0"/>
              <a:t>Cash </a:t>
            </a:r>
            <a:r>
              <a:rPr lang="fr-FR" sz="1400" b="1" dirty="0" err="1"/>
              <a:t>Cows</a:t>
            </a:r>
            <a:endParaRPr lang="fr-FR" sz="1200" b="1" dirty="0"/>
          </a:p>
          <a:p>
            <a:br>
              <a:rPr lang="fr-FR" sz="1200" dirty="0"/>
            </a:br>
            <a:r>
              <a:rPr lang="fr-FR" sz="1200" dirty="0" err="1"/>
              <a:t>Maybe</a:t>
            </a:r>
            <a:r>
              <a:rPr lang="fr-FR" sz="1200" dirty="0"/>
              <a:t> </a:t>
            </a:r>
            <a:r>
              <a:rPr lang="fr-FR" sz="1200" dirty="0" err="1"/>
              <a:t>was</a:t>
            </a:r>
            <a:r>
              <a:rPr lang="fr-FR" sz="1200" dirty="0"/>
              <a:t> a </a:t>
            </a:r>
            <a:r>
              <a:rPr lang="fr-FR" sz="1200" dirty="0" err="1"/>
              <a:t>past</a:t>
            </a:r>
            <a:r>
              <a:rPr lang="fr-FR" sz="1200" dirty="0"/>
              <a:t> Star. </a:t>
            </a:r>
            <a:r>
              <a:rPr lang="fr-FR" sz="1200" dirty="0" err="1"/>
              <a:t>Now</a:t>
            </a:r>
            <a:r>
              <a:rPr lang="fr-FR" sz="1200" dirty="0"/>
              <a:t> </a:t>
            </a:r>
            <a:r>
              <a:rPr lang="fr-FR" sz="1200" dirty="0" err="1"/>
              <a:t>market</a:t>
            </a:r>
            <a:r>
              <a:rPr lang="fr-FR" sz="1200" dirty="0"/>
              <a:t> </a:t>
            </a:r>
            <a:r>
              <a:rPr lang="fr-FR" sz="1200" dirty="0" err="1"/>
              <a:t>is</a:t>
            </a:r>
            <a:r>
              <a:rPr lang="fr-FR" sz="1200" dirty="0"/>
              <a:t> mature. </a:t>
            </a:r>
            <a:r>
              <a:rPr lang="fr-FR" sz="1200" u="sng" dirty="0" err="1"/>
              <a:t>Low</a:t>
            </a:r>
            <a:r>
              <a:rPr lang="fr-FR" sz="1200" u="sng" dirty="0"/>
              <a:t> </a:t>
            </a:r>
            <a:r>
              <a:rPr lang="fr-FR" sz="1200" u="sng" dirty="0" err="1"/>
              <a:t>investment</a:t>
            </a:r>
            <a:r>
              <a:rPr lang="fr-FR" sz="1200" u="sng" dirty="0"/>
              <a:t> </a:t>
            </a:r>
            <a:r>
              <a:rPr lang="fr-FR" sz="1200" u="sng" dirty="0" err="1"/>
              <a:t>needs</a:t>
            </a:r>
            <a:r>
              <a:rPr lang="fr-FR" sz="1200" dirty="0"/>
              <a:t>. High profits.</a:t>
            </a:r>
          </a:p>
        </p:txBody>
      </p:sp>
      <p:sp>
        <p:nvSpPr>
          <p:cNvPr id="28" name="ZoneTexte 27"/>
          <p:cNvSpPr txBox="1"/>
          <p:nvPr/>
        </p:nvSpPr>
        <p:spPr>
          <a:xfrm>
            <a:off x="3593647" y="3377368"/>
            <a:ext cx="2241383" cy="677108"/>
          </a:xfrm>
          <a:prstGeom prst="rect">
            <a:avLst/>
          </a:prstGeom>
          <a:noFill/>
        </p:spPr>
        <p:txBody>
          <a:bodyPr wrap="square" rtlCol="0">
            <a:spAutoFit/>
          </a:bodyPr>
          <a:lstStyle/>
          <a:p>
            <a:pPr algn="ctr"/>
            <a:r>
              <a:rPr lang="fr-FR" sz="1400" b="1" dirty="0" err="1"/>
              <a:t>Dogs</a:t>
            </a:r>
            <a:endParaRPr lang="fr-FR" sz="1200" b="1" dirty="0"/>
          </a:p>
          <a:p>
            <a:br>
              <a:rPr lang="fr-FR" sz="1200" dirty="0"/>
            </a:br>
            <a:r>
              <a:rPr lang="fr-FR" sz="1200" dirty="0"/>
              <a:t>Cash drain. </a:t>
            </a:r>
            <a:r>
              <a:rPr lang="fr-FR" sz="1200" dirty="0" err="1"/>
              <a:t>Divest</a:t>
            </a:r>
            <a:r>
              <a:rPr lang="fr-FR" sz="1200" dirty="0"/>
              <a:t>? Close?</a:t>
            </a:r>
          </a:p>
        </p:txBody>
      </p:sp>
      <p:sp>
        <p:nvSpPr>
          <p:cNvPr id="29" name="ZoneTexte 28"/>
          <p:cNvSpPr txBox="1"/>
          <p:nvPr/>
        </p:nvSpPr>
        <p:spPr>
          <a:xfrm>
            <a:off x="6050750" y="1653819"/>
            <a:ext cx="3024187" cy="2769989"/>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fr-FR" sz="1400" dirty="0"/>
              <a:t>Cash </a:t>
            </a:r>
            <a:r>
              <a:rPr lang="fr-FR" sz="1400" dirty="0" err="1"/>
              <a:t>cows</a:t>
            </a:r>
            <a:r>
              <a:rPr lang="fr-FR" sz="1400" dirty="0"/>
              <a:t> </a:t>
            </a:r>
            <a:r>
              <a:rPr lang="fr-FR" sz="1400" dirty="0" err="1"/>
              <a:t>should</a:t>
            </a:r>
            <a:r>
              <a:rPr lang="fr-FR" sz="1400" dirty="0"/>
              <a:t> not </a:t>
            </a:r>
            <a:r>
              <a:rPr lang="fr-FR" sz="1400" dirty="0" err="1"/>
              <a:t>hoard</a:t>
            </a:r>
            <a:r>
              <a:rPr lang="fr-FR" sz="1400" dirty="0"/>
              <a:t> </a:t>
            </a:r>
            <a:r>
              <a:rPr lang="fr-FR" sz="1400" dirty="0" err="1"/>
              <a:t>their</a:t>
            </a:r>
            <a:r>
              <a:rPr lang="fr-FR" sz="1400" dirty="0"/>
              <a:t> profits</a:t>
            </a:r>
          </a:p>
          <a:p>
            <a:pPr marL="285750" indent="-285750">
              <a:spcBef>
                <a:spcPts val="600"/>
              </a:spcBef>
              <a:buFont typeface="Arial" panose="020B0604020202020204" pitchFamily="34" charset="0"/>
              <a:buChar char="•"/>
            </a:pPr>
            <a:r>
              <a:rPr lang="fr-FR" sz="1400" dirty="0"/>
              <a:t>« </a:t>
            </a:r>
            <a:r>
              <a:rPr lang="fr-FR" sz="1400" dirty="0" err="1"/>
              <a:t>Market</a:t>
            </a:r>
            <a:r>
              <a:rPr lang="fr-FR" sz="1400" dirty="0"/>
              <a:t> </a:t>
            </a:r>
            <a:r>
              <a:rPr lang="fr-FR" sz="1400" dirty="0" err="1"/>
              <a:t>share</a:t>
            </a:r>
            <a:r>
              <a:rPr lang="fr-FR" sz="1400" dirty="0"/>
              <a:t> » </a:t>
            </a:r>
            <a:r>
              <a:rPr lang="fr-FR" sz="1400" dirty="0" err="1"/>
              <a:t>depends</a:t>
            </a:r>
            <a:r>
              <a:rPr lang="fr-FR" sz="1400" dirty="0"/>
              <a:t> on how </a:t>
            </a:r>
            <a:r>
              <a:rPr lang="fr-FR" sz="1400" dirty="0" err="1"/>
              <a:t>you</a:t>
            </a:r>
            <a:r>
              <a:rPr lang="fr-FR" sz="1400" dirty="0"/>
              <a:t> </a:t>
            </a:r>
            <a:r>
              <a:rPr lang="fr-FR" sz="1400" dirty="0" err="1"/>
              <a:t>define</a:t>
            </a:r>
            <a:r>
              <a:rPr lang="fr-FR" sz="1400" dirty="0"/>
              <a:t> the </a:t>
            </a:r>
            <a:r>
              <a:rPr lang="fr-FR" sz="1400" dirty="0" err="1"/>
              <a:t>market</a:t>
            </a:r>
            <a:r>
              <a:rPr lang="fr-FR" sz="1400" dirty="0"/>
              <a:t>.</a:t>
            </a:r>
          </a:p>
          <a:p>
            <a:pPr marL="285750" indent="-285750">
              <a:spcBef>
                <a:spcPts val="600"/>
              </a:spcBef>
              <a:buFont typeface="Arial" panose="020B0604020202020204" pitchFamily="34" charset="0"/>
              <a:buChar char="•"/>
            </a:pPr>
            <a:r>
              <a:rPr lang="fr-FR" sz="1400" dirty="0" err="1"/>
              <a:t>What</a:t>
            </a:r>
            <a:r>
              <a:rPr lang="fr-FR" sz="1400" dirty="0"/>
              <a:t> about </a:t>
            </a:r>
            <a:r>
              <a:rPr lang="fr-FR" sz="1400" dirty="0" err="1"/>
              <a:t>external</a:t>
            </a:r>
            <a:r>
              <a:rPr lang="fr-FR" sz="1400" dirty="0"/>
              <a:t> capital vs </a:t>
            </a:r>
            <a:r>
              <a:rPr lang="fr-FR" sz="1400" dirty="0" err="1"/>
              <a:t>from</a:t>
            </a:r>
            <a:r>
              <a:rPr lang="fr-FR" sz="1400" dirty="0"/>
              <a:t> </a:t>
            </a:r>
            <a:r>
              <a:rPr lang="fr-FR" sz="1400" dirty="0" err="1"/>
              <a:t>inside</a:t>
            </a:r>
            <a:r>
              <a:rPr lang="fr-FR" sz="1400" dirty="0"/>
              <a:t>?</a:t>
            </a:r>
          </a:p>
          <a:p>
            <a:pPr marL="285750" indent="-285750">
              <a:spcBef>
                <a:spcPts val="600"/>
              </a:spcBef>
              <a:buFont typeface="Arial" panose="020B0604020202020204" pitchFamily="34" charset="0"/>
              <a:buChar char="•"/>
            </a:pPr>
            <a:r>
              <a:rPr lang="fr-FR" sz="1400" dirty="0"/>
              <a:t>Motivation for </a:t>
            </a:r>
            <a:r>
              <a:rPr lang="fr-FR" sz="1400" dirty="0" err="1"/>
              <a:t>employees</a:t>
            </a:r>
            <a:r>
              <a:rPr lang="fr-FR" sz="1400" dirty="0"/>
              <a:t> of </a:t>
            </a:r>
            <a:r>
              <a:rPr lang="fr-FR" sz="1400" dirty="0" err="1"/>
              <a:t>Cows</a:t>
            </a:r>
            <a:r>
              <a:rPr lang="fr-FR" sz="1400" dirty="0"/>
              <a:t> and </a:t>
            </a:r>
            <a:r>
              <a:rPr lang="fr-FR" sz="1400" dirty="0" err="1"/>
              <a:t>Dogs</a:t>
            </a:r>
            <a:r>
              <a:rPr lang="fr-FR" sz="1400" dirty="0"/>
              <a:t> </a:t>
            </a:r>
            <a:r>
              <a:rPr lang="fr-FR" sz="1400" dirty="0" err="1"/>
              <a:t>my</a:t>
            </a:r>
            <a:r>
              <a:rPr lang="fr-FR" sz="1400" dirty="0"/>
              <a:t> </a:t>
            </a:r>
            <a:r>
              <a:rPr lang="fr-FR" sz="1400" dirty="0" err="1"/>
              <a:t>be</a:t>
            </a:r>
            <a:r>
              <a:rPr lang="fr-FR" sz="1400" dirty="0"/>
              <a:t> </a:t>
            </a:r>
            <a:r>
              <a:rPr lang="fr-FR" sz="1400" dirty="0" err="1"/>
              <a:t>low</a:t>
            </a:r>
            <a:r>
              <a:rPr lang="fr-FR" sz="1400" dirty="0"/>
              <a:t>. </a:t>
            </a:r>
            <a:r>
              <a:rPr lang="fr-FR" sz="1400" dirty="0" err="1"/>
              <a:t>Cows</a:t>
            </a:r>
            <a:r>
              <a:rPr lang="fr-FR" sz="1400" dirty="0"/>
              <a:t> </a:t>
            </a:r>
            <a:r>
              <a:rPr lang="fr-FR" sz="1400" dirty="0" err="1"/>
              <a:t>may</a:t>
            </a:r>
            <a:r>
              <a:rPr lang="fr-FR" sz="1400" dirty="0"/>
              <a:t> </a:t>
            </a:r>
            <a:r>
              <a:rPr lang="fr-FR" sz="1400" dirty="0" err="1"/>
              <a:t>become</a:t>
            </a:r>
            <a:r>
              <a:rPr lang="fr-FR" sz="1400" dirty="0"/>
              <a:t> </a:t>
            </a:r>
            <a:r>
              <a:rPr lang="fr-FR" sz="1400" dirty="0" err="1"/>
              <a:t>Dogs</a:t>
            </a:r>
            <a:r>
              <a:rPr lang="fr-FR" sz="1400" dirty="0"/>
              <a:t> !</a:t>
            </a:r>
          </a:p>
          <a:p>
            <a:pPr marL="285750" indent="-285750">
              <a:spcBef>
                <a:spcPts val="600"/>
              </a:spcBef>
              <a:buFont typeface="Arial" panose="020B0604020202020204" pitchFamily="34" charset="0"/>
              <a:buChar char="•"/>
            </a:pPr>
            <a:r>
              <a:rPr lang="fr-FR" sz="1400" dirty="0"/>
              <a:t>Commercial links </a:t>
            </a:r>
            <a:r>
              <a:rPr lang="fr-FR" sz="1400" dirty="0" err="1"/>
              <a:t>may</a:t>
            </a:r>
            <a:r>
              <a:rPr lang="fr-FR" sz="1400" dirty="0"/>
              <a:t> </a:t>
            </a:r>
            <a:r>
              <a:rPr lang="fr-FR" sz="1400" dirty="0" err="1"/>
              <a:t>require</a:t>
            </a:r>
            <a:r>
              <a:rPr lang="fr-FR" sz="1400" dirty="0"/>
              <a:t> </a:t>
            </a:r>
            <a:r>
              <a:rPr lang="fr-FR" sz="1400" dirty="0" err="1"/>
              <a:t>keeping</a:t>
            </a:r>
            <a:r>
              <a:rPr lang="fr-FR" sz="1400" dirty="0"/>
              <a:t> a Dog alive.</a:t>
            </a:r>
          </a:p>
        </p:txBody>
      </p:sp>
    </p:spTree>
    <p:extLst>
      <p:ext uri="{BB962C8B-B14F-4D97-AF65-F5344CB8AC3E}">
        <p14:creationId xmlns:p14="http://schemas.microsoft.com/office/powerpoint/2010/main" val="54068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GE-McKinsey Matrix</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115</a:t>
            </a:fld>
            <a:endParaRPr lang="fr-FR"/>
          </a:p>
        </p:txBody>
      </p:sp>
      <p:sp>
        <p:nvSpPr>
          <p:cNvPr id="6" name="ZoneTexte 5"/>
          <p:cNvSpPr txBox="1"/>
          <p:nvPr/>
        </p:nvSpPr>
        <p:spPr>
          <a:xfrm>
            <a:off x="343401" y="1159919"/>
            <a:ext cx="8457197" cy="3416320"/>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The </a:t>
            </a:r>
            <a:r>
              <a:rPr lang="fr-FR" b="1" dirty="0">
                <a:latin typeface="Arial" panose="020B0604020202020204" pitchFamily="34" charset="0"/>
                <a:cs typeface="Arial" panose="020B0604020202020204" pitchFamily="34" charset="0"/>
              </a:rPr>
              <a:t>GE McKinsey matrix </a:t>
            </a:r>
            <a:r>
              <a:rPr lang="fr-FR" dirty="0" err="1">
                <a:latin typeface="Arial" panose="020B0604020202020204" pitchFamily="34" charset="0"/>
                <a:cs typeface="Arial" panose="020B0604020202020204" pitchFamily="34" charset="0"/>
              </a:rPr>
              <a:t>helps</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evaluate</a:t>
            </a:r>
            <a:r>
              <a:rPr lang="fr-FR" dirty="0">
                <a:latin typeface="Arial" panose="020B0604020202020204" pitchFamily="34" charset="0"/>
                <a:cs typeface="Arial" panose="020B0604020202020204" pitchFamily="34" charset="0"/>
              </a:rPr>
              <a:t> the business </a:t>
            </a:r>
            <a:r>
              <a:rPr lang="fr-FR" dirty="0" err="1">
                <a:latin typeface="Arial" panose="020B0604020202020204" pitchFamily="34" charset="0"/>
                <a:cs typeface="Arial" panose="020B0604020202020204" pitchFamily="34" charset="0"/>
              </a:rPr>
              <a:t>potential</a:t>
            </a:r>
            <a:r>
              <a:rPr lang="fr-FR" dirty="0">
                <a:latin typeface="Arial" panose="020B0604020202020204" pitchFamily="34" charset="0"/>
                <a:cs typeface="Arial" panose="020B0604020202020204" pitchFamily="34" charset="0"/>
              </a:rPr>
              <a:t> for </a:t>
            </a:r>
            <a:r>
              <a:rPr lang="fr-FR" dirty="0" err="1">
                <a:latin typeface="Arial" panose="020B0604020202020204" pitchFamily="34" charset="0"/>
                <a:cs typeface="Arial" panose="020B0604020202020204" pitchFamily="34" charset="0"/>
              </a:rPr>
              <a:t>each</a:t>
            </a:r>
            <a:r>
              <a:rPr lang="fr-FR" dirty="0">
                <a:latin typeface="Arial" panose="020B0604020202020204" pitchFamily="34" charset="0"/>
                <a:cs typeface="Arial" panose="020B0604020202020204" pitchFamily="34" charset="0"/>
              </a:rPr>
              <a:t> component of the portfolio, </a:t>
            </a:r>
            <a:r>
              <a:rPr lang="fr-FR" dirty="0" err="1">
                <a:latin typeface="Arial" panose="020B0604020202020204" pitchFamily="34" charset="0"/>
                <a:cs typeface="Arial" panose="020B0604020202020204" pitchFamily="34" charset="0"/>
              </a:rPr>
              <a:t>helping</a:t>
            </a:r>
            <a:r>
              <a:rPr lang="fr-FR" dirty="0">
                <a:latin typeface="Arial" panose="020B0604020202020204" pitchFamily="34" charset="0"/>
                <a:cs typeface="Arial" panose="020B0604020202020204" pitchFamily="34" charset="0"/>
              </a:rPr>
              <a:t> direct </a:t>
            </a:r>
            <a:r>
              <a:rPr lang="fr-FR" dirty="0" err="1">
                <a:latin typeface="Arial" panose="020B0604020202020204" pitchFamily="34" charset="0"/>
                <a:cs typeface="Arial" panose="020B0604020202020204" pitchFamily="34" charset="0"/>
              </a:rPr>
              <a:t>investments</a:t>
            </a:r>
            <a:r>
              <a:rPr lang="fr-FR" dirty="0">
                <a:latin typeface="Arial" panose="020B0604020202020204" pitchFamily="34" charset="0"/>
                <a:cs typeface="Arial" panose="020B0604020202020204" pitchFamily="34" charset="0"/>
              </a:rPr>
              <a:t>.</a:t>
            </a:r>
          </a:p>
          <a:p>
            <a:endParaRPr lang="fr-FR" dirty="0">
              <a:latin typeface="Arial" panose="020B0604020202020204" pitchFamily="34" charset="0"/>
              <a:cs typeface="Arial" panose="020B0604020202020204" pitchFamily="34" charset="0"/>
            </a:endParaRPr>
          </a:p>
          <a:p>
            <a:r>
              <a:rPr lang="fr-FR" dirty="0" err="1">
                <a:latin typeface="Arial" panose="020B0604020202020204" pitchFamily="34" charset="0"/>
                <a:cs typeface="Arial" panose="020B0604020202020204" pitchFamily="34" charset="0"/>
              </a:rPr>
              <a:t>Developed</a:t>
            </a:r>
            <a:r>
              <a:rPr lang="fr-FR" dirty="0">
                <a:latin typeface="Arial" panose="020B0604020202020204" pitchFamily="34" charset="0"/>
                <a:cs typeface="Arial" panose="020B0604020202020204" pitchFamily="34" charset="0"/>
              </a:rPr>
              <a:t> in 1970s for GE.</a:t>
            </a:r>
          </a:p>
          <a:p>
            <a:br>
              <a:rPr lang="fr-FR" dirty="0">
                <a:latin typeface="Arial" panose="020B0604020202020204" pitchFamily="34" charset="0"/>
                <a:cs typeface="Arial" panose="020B0604020202020204" pitchFamily="34" charset="0"/>
              </a:rPr>
            </a:br>
            <a:r>
              <a:rPr lang="fr-FR" dirty="0" err="1">
                <a:latin typeface="Arial" panose="020B0604020202020204" pitchFamily="34" charset="0"/>
                <a:cs typeface="Arial" panose="020B0604020202020204" pitchFamily="34" charset="0"/>
              </a:rPr>
              <a:t>Companies</a:t>
            </a:r>
            <a:r>
              <a:rPr lang="fr-FR" dirty="0">
                <a:latin typeface="Arial" panose="020B0604020202020204" pitchFamily="34" charset="0"/>
                <a:cs typeface="Arial" panose="020B0604020202020204" pitchFamily="34" charset="0"/>
              </a:rPr>
              <a:t> have a </a:t>
            </a:r>
            <a:r>
              <a:rPr lang="fr-FR" b="1" dirty="0">
                <a:latin typeface="Arial" panose="020B0604020202020204" pitchFamily="34" charset="0"/>
                <a:cs typeface="Arial" panose="020B0604020202020204" pitchFamily="34" charset="0"/>
              </a:rPr>
              <a:t>rare</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amount</a:t>
            </a:r>
            <a:r>
              <a:rPr lang="fr-FR" dirty="0">
                <a:latin typeface="Arial" panose="020B0604020202020204" pitchFamily="34" charset="0"/>
                <a:cs typeface="Arial" panose="020B0604020202020204" pitchFamily="34" charset="0"/>
              </a:rPr>
              <a:t> of money to </a:t>
            </a:r>
            <a:r>
              <a:rPr lang="fr-FR" dirty="0" err="1">
                <a:latin typeface="Arial" panose="020B0604020202020204" pitchFamily="34" charset="0"/>
                <a:cs typeface="Arial" panose="020B0604020202020204" pitchFamily="34" charset="0"/>
              </a:rPr>
              <a:t>invest</a:t>
            </a:r>
            <a:r>
              <a:rPr lang="fr-FR" dirty="0">
                <a:latin typeface="Arial" panose="020B0604020202020204" pitchFamily="34" charset="0"/>
                <a:cs typeface="Arial" panose="020B0604020202020204" pitchFamily="34" charset="0"/>
              </a:rPr>
              <a:t> – </a:t>
            </a:r>
            <a:r>
              <a:rPr lang="fr-FR" dirty="0" err="1">
                <a:latin typeface="Arial" panose="020B0604020202020204" pitchFamily="34" charset="0"/>
                <a:cs typeface="Arial" panose="020B0604020202020204" pitchFamily="34" charset="0"/>
              </a:rPr>
              <a:t>so</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where</a:t>
            </a:r>
            <a:r>
              <a:rPr lang="fr-FR" dirty="0">
                <a:latin typeface="Arial" panose="020B0604020202020204" pitchFamily="34" charset="0"/>
                <a:cs typeface="Arial" panose="020B0604020202020204" pitchFamily="34" charset="0"/>
              </a:rPr>
              <a:t> do </a:t>
            </a:r>
            <a:r>
              <a:rPr lang="fr-FR" dirty="0" err="1">
                <a:latin typeface="Arial" panose="020B0604020202020204" pitchFamily="34" charset="0"/>
                <a:cs typeface="Arial" panose="020B0604020202020204" pitchFamily="34" charset="0"/>
              </a:rPr>
              <a:t>we</a:t>
            </a:r>
            <a:r>
              <a:rPr lang="fr-FR" dirty="0">
                <a:latin typeface="Arial" panose="020B0604020202020204" pitchFamily="34" charset="0"/>
                <a:cs typeface="Arial" panose="020B0604020202020204" pitchFamily="34" charset="0"/>
              </a:rPr>
              <a:t> put </a:t>
            </a:r>
            <a:r>
              <a:rPr lang="fr-FR" dirty="0" err="1">
                <a:latin typeface="Arial" panose="020B0604020202020204" pitchFamily="34" charset="0"/>
                <a:cs typeface="Arial" panose="020B0604020202020204" pitchFamily="34" charset="0"/>
              </a:rPr>
              <a:t>our</a:t>
            </a:r>
            <a:r>
              <a:rPr lang="fr-FR" dirty="0">
                <a:latin typeface="Arial" panose="020B0604020202020204" pitchFamily="34" charset="0"/>
                <a:cs typeface="Arial" panose="020B0604020202020204" pitchFamily="34" charset="0"/>
              </a:rPr>
              <a:t> efforts?</a:t>
            </a:r>
          </a:p>
          <a:p>
            <a:endParaRPr lang="fr-FR" dirty="0">
              <a:latin typeface="Arial" panose="020B0604020202020204" pitchFamily="34" charset="0"/>
              <a:cs typeface="Arial" panose="020B0604020202020204" pitchFamily="34" charset="0"/>
            </a:endParaRPr>
          </a:p>
          <a:p>
            <a:pPr marL="742950" lvl="1" indent="-285750">
              <a:buFontTx/>
              <a:buChar char="-"/>
            </a:pPr>
            <a:r>
              <a:rPr lang="fr-FR" dirty="0">
                <a:latin typeface="Arial" panose="020B0604020202020204" pitchFamily="34" charset="0"/>
                <a:cs typeface="Arial" panose="020B0604020202020204" pitchFamily="34" charset="0"/>
              </a:rPr>
              <a:t>In </a:t>
            </a:r>
            <a:r>
              <a:rPr lang="fr-FR" dirty="0" err="1">
                <a:latin typeface="Arial" panose="020B0604020202020204" pitchFamily="34" charset="0"/>
                <a:cs typeface="Arial" panose="020B0604020202020204" pitchFamily="34" charset="0"/>
              </a:rPr>
              <a:t>which</a:t>
            </a:r>
            <a:r>
              <a:rPr lang="fr-FR" dirty="0">
                <a:latin typeface="Arial" panose="020B0604020202020204" pitchFamily="34" charset="0"/>
                <a:cs typeface="Arial" panose="020B0604020202020204" pitchFamily="34" charset="0"/>
              </a:rPr>
              <a:t> SBU </a:t>
            </a:r>
            <a:r>
              <a:rPr lang="fr-FR" dirty="0" err="1">
                <a:latin typeface="Arial" panose="020B0604020202020204" pitchFamily="34" charset="0"/>
                <a:cs typeface="Arial" panose="020B0604020202020204" pitchFamily="34" charset="0"/>
              </a:rPr>
              <a:t>should</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we</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invest</a:t>
            </a:r>
            <a:r>
              <a:rPr lang="fr-FR" dirty="0">
                <a:latin typeface="Arial" panose="020B0604020202020204" pitchFamily="34" charset="0"/>
                <a:cs typeface="Arial" panose="020B0604020202020204" pitchFamily="34" charset="0"/>
              </a:rPr>
              <a:t> ?</a:t>
            </a:r>
          </a:p>
          <a:p>
            <a:pPr marL="742950" lvl="1" indent="-285750">
              <a:buFontTx/>
              <a:buChar char="-"/>
            </a:pPr>
            <a:r>
              <a:rPr lang="fr-FR" dirty="0" err="1">
                <a:latin typeface="Arial" panose="020B0604020202020204" pitchFamily="34" charset="0"/>
                <a:cs typeface="Arial" panose="020B0604020202020204" pitchFamily="34" charset="0"/>
              </a:rPr>
              <a:t>What</a:t>
            </a:r>
            <a:r>
              <a:rPr lang="fr-FR" dirty="0">
                <a:latin typeface="Arial" panose="020B0604020202020204" pitchFamily="34" charset="0"/>
                <a:cs typeface="Arial" panose="020B0604020202020204" pitchFamily="34" charset="0"/>
              </a:rPr>
              <a:t> new </a:t>
            </a:r>
            <a:r>
              <a:rPr lang="fr-FR" dirty="0" err="1">
                <a:latin typeface="Arial" panose="020B0604020202020204" pitchFamily="34" charset="0"/>
                <a:cs typeface="Arial" panose="020B0604020202020204" pitchFamily="34" charset="0"/>
              </a:rPr>
              <a:t>SBUs</a:t>
            </a:r>
            <a:r>
              <a:rPr lang="fr-FR" dirty="0">
                <a:latin typeface="Arial" panose="020B0604020202020204" pitchFamily="34" charset="0"/>
                <a:cs typeface="Arial" panose="020B0604020202020204" pitchFamily="34" charset="0"/>
              </a:rPr>
              <a:t> / </a:t>
            </a:r>
            <a:r>
              <a:rPr lang="fr-FR" dirty="0" err="1">
                <a:latin typeface="Arial" panose="020B0604020202020204" pitchFamily="34" charset="0"/>
                <a:cs typeface="Arial" panose="020B0604020202020204" pitchFamily="34" charset="0"/>
              </a:rPr>
              <a:t>products</a:t>
            </a:r>
            <a:r>
              <a:rPr lang="fr-FR" dirty="0">
                <a:latin typeface="Arial" panose="020B0604020202020204" pitchFamily="34" charset="0"/>
                <a:cs typeface="Arial" panose="020B0604020202020204" pitchFamily="34" charset="0"/>
              </a:rPr>
              <a:t> are </a:t>
            </a:r>
            <a:r>
              <a:rPr lang="fr-FR" dirty="0" err="1">
                <a:latin typeface="Arial" panose="020B0604020202020204" pitchFamily="34" charset="0"/>
                <a:cs typeface="Arial" panose="020B0604020202020204" pitchFamily="34" charset="0"/>
              </a:rPr>
              <a:t>needed</a:t>
            </a:r>
            <a:r>
              <a:rPr lang="fr-FR" dirty="0">
                <a:latin typeface="Arial" panose="020B0604020202020204" pitchFamily="34" charset="0"/>
                <a:cs typeface="Arial" panose="020B0604020202020204" pitchFamily="34" charset="0"/>
              </a:rPr>
              <a:t> in the portfolio ?</a:t>
            </a:r>
          </a:p>
          <a:p>
            <a:pPr marL="742950" lvl="1" indent="-285750">
              <a:buFontTx/>
              <a:buChar char="-"/>
            </a:pPr>
            <a:r>
              <a:rPr lang="fr-FR" dirty="0" err="1">
                <a:latin typeface="Arial" panose="020B0604020202020204" pitchFamily="34" charset="0"/>
                <a:cs typeface="Arial" panose="020B0604020202020204" pitchFamily="34" charset="0"/>
              </a:rPr>
              <a:t>What</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should</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be</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divested</a:t>
            </a:r>
            <a:r>
              <a:rPr lang="fr-FR" dirty="0">
                <a:latin typeface="Arial" panose="020B0604020202020204" pitchFamily="34" charset="0"/>
                <a:cs typeface="Arial" panose="020B0604020202020204" pitchFamily="34" charset="0"/>
              </a:rPr>
              <a:t> ?</a:t>
            </a:r>
          </a:p>
          <a:p>
            <a:pPr marL="285750" indent="-285750">
              <a:buFontTx/>
              <a:buChar char="-"/>
            </a:pP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220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1992573" y="1610436"/>
            <a:ext cx="5360679" cy="27998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HOLD</a:t>
            </a:r>
            <a:br>
              <a:rPr lang="fr-FR" dirty="0"/>
            </a:br>
            <a:r>
              <a:rPr lang="fr-FR" sz="1400" dirty="0"/>
              <a:t>(Invest </a:t>
            </a:r>
            <a:r>
              <a:rPr lang="fr-FR" sz="1400" u="sng" dirty="0"/>
              <a:t>AFTER</a:t>
            </a:r>
            <a:r>
              <a:rPr lang="fr-FR" sz="1400" dirty="0"/>
              <a:t> </a:t>
            </a:r>
            <a:r>
              <a:rPr lang="fr-FR" sz="1400" dirty="0" err="1"/>
              <a:t>investing</a:t>
            </a:r>
            <a:br>
              <a:rPr lang="fr-FR" sz="1400" dirty="0"/>
            </a:br>
            <a:r>
              <a:rPr lang="fr-FR" sz="1400" dirty="0"/>
              <a:t>in GROW areas)</a:t>
            </a:r>
          </a:p>
        </p:txBody>
      </p:sp>
      <p:sp>
        <p:nvSpPr>
          <p:cNvPr id="3" name="Titre 2"/>
          <p:cNvSpPr>
            <a:spLocks noGrp="1"/>
          </p:cNvSpPr>
          <p:nvPr>
            <p:ph type="title"/>
          </p:nvPr>
        </p:nvSpPr>
        <p:spPr/>
        <p:txBody>
          <a:bodyPr/>
          <a:lstStyle/>
          <a:p>
            <a:r>
              <a:rPr lang="fr-FR" dirty="0"/>
              <a:t>GE-McKinsey Matrix</a:t>
            </a:r>
          </a:p>
        </p:txBody>
      </p:sp>
      <p:sp>
        <p:nvSpPr>
          <p:cNvPr id="4" name="Sous-titre 3"/>
          <p:cNvSpPr>
            <a:spLocks noGrp="1"/>
          </p:cNvSpPr>
          <p:nvPr>
            <p:ph type="subTitle" idx="13"/>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116</a:t>
            </a:fld>
            <a:endParaRPr lang="fr-FR"/>
          </a:p>
        </p:txBody>
      </p:sp>
      <p:grpSp>
        <p:nvGrpSpPr>
          <p:cNvPr id="45" name="Groupe 44"/>
          <p:cNvGrpSpPr/>
          <p:nvPr/>
        </p:nvGrpSpPr>
        <p:grpSpPr>
          <a:xfrm>
            <a:off x="2188913" y="1184183"/>
            <a:ext cx="4730202" cy="307777"/>
            <a:chOff x="2188913" y="1184183"/>
            <a:chExt cx="4730202" cy="307777"/>
          </a:xfrm>
        </p:grpSpPr>
        <p:sp>
          <p:nvSpPr>
            <p:cNvPr id="12" name="ZoneTexte 11"/>
            <p:cNvSpPr txBox="1"/>
            <p:nvPr/>
          </p:nvSpPr>
          <p:spPr>
            <a:xfrm>
              <a:off x="6436995" y="1184183"/>
              <a:ext cx="482120" cy="307777"/>
            </a:xfrm>
            <a:prstGeom prst="rect">
              <a:avLst/>
            </a:prstGeom>
            <a:noFill/>
          </p:spPr>
          <p:txBody>
            <a:bodyPr wrap="none" rtlCol="0">
              <a:spAutoFit/>
            </a:bodyPr>
            <a:lstStyle/>
            <a:p>
              <a:r>
                <a:rPr lang="fr-FR" sz="1400" dirty="0" err="1"/>
                <a:t>Low</a:t>
              </a:r>
              <a:endParaRPr lang="fr-FR" sz="1400" dirty="0"/>
            </a:p>
          </p:txBody>
        </p:sp>
        <p:sp>
          <p:nvSpPr>
            <p:cNvPr id="13" name="ZoneTexte 12"/>
            <p:cNvSpPr txBox="1"/>
            <p:nvPr/>
          </p:nvSpPr>
          <p:spPr>
            <a:xfrm>
              <a:off x="2188913" y="1184183"/>
              <a:ext cx="518091" cy="307777"/>
            </a:xfrm>
            <a:prstGeom prst="rect">
              <a:avLst/>
            </a:prstGeom>
            <a:noFill/>
          </p:spPr>
          <p:txBody>
            <a:bodyPr wrap="none" rtlCol="0">
              <a:spAutoFit/>
            </a:bodyPr>
            <a:lstStyle/>
            <a:p>
              <a:r>
                <a:rPr lang="fr-FR" sz="1400" dirty="0"/>
                <a:t>High</a:t>
              </a:r>
            </a:p>
          </p:txBody>
        </p:sp>
        <p:cxnSp>
          <p:nvCxnSpPr>
            <p:cNvPr id="14" name="Connecteur droit avec flèche 13"/>
            <p:cNvCxnSpPr>
              <a:stCxn id="13" idx="3"/>
              <a:endCxn id="12" idx="1"/>
            </p:cNvCxnSpPr>
            <p:nvPr/>
          </p:nvCxnSpPr>
          <p:spPr>
            <a:xfrm>
              <a:off x="2707004" y="1338072"/>
              <a:ext cx="372999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2937545" y="1184183"/>
              <a:ext cx="3311356" cy="307777"/>
            </a:xfrm>
            <a:prstGeom prst="rect">
              <a:avLst/>
            </a:prstGeom>
            <a:solidFill>
              <a:schemeClr val="bg1"/>
            </a:solidFill>
          </p:spPr>
          <p:txBody>
            <a:bodyPr wrap="none" rtlCol="0">
              <a:spAutoFit/>
            </a:bodyPr>
            <a:lstStyle/>
            <a:p>
              <a:r>
                <a:rPr lang="fr-FR" sz="1400" dirty="0" err="1"/>
                <a:t>Competitive</a:t>
              </a:r>
              <a:r>
                <a:rPr lang="fr-FR" sz="1400" dirty="0"/>
                <a:t> </a:t>
              </a:r>
              <a:r>
                <a:rPr lang="fr-FR" sz="1400" dirty="0" err="1"/>
                <a:t>Strength</a:t>
              </a:r>
              <a:r>
                <a:rPr lang="fr-FR" sz="1400" dirty="0"/>
                <a:t> of SBU vis-à-vis </a:t>
              </a:r>
              <a:r>
                <a:rPr lang="fr-FR" sz="1400" dirty="0" err="1"/>
                <a:t>rivals</a:t>
              </a:r>
              <a:endParaRPr lang="fr-FR" sz="1400" dirty="0"/>
            </a:p>
          </p:txBody>
        </p:sp>
      </p:grpSp>
      <p:grpSp>
        <p:nvGrpSpPr>
          <p:cNvPr id="44" name="Groupe 43"/>
          <p:cNvGrpSpPr/>
          <p:nvPr/>
        </p:nvGrpSpPr>
        <p:grpSpPr>
          <a:xfrm>
            <a:off x="694279" y="1572372"/>
            <a:ext cx="1222129" cy="2875252"/>
            <a:chOff x="694279" y="1572372"/>
            <a:chExt cx="1222129" cy="2875252"/>
          </a:xfrm>
        </p:grpSpPr>
        <p:sp>
          <p:nvSpPr>
            <p:cNvPr id="16" name="ZoneTexte 15"/>
            <p:cNvSpPr txBox="1"/>
            <p:nvPr/>
          </p:nvSpPr>
          <p:spPr>
            <a:xfrm>
              <a:off x="1306484" y="1572372"/>
              <a:ext cx="518091" cy="307777"/>
            </a:xfrm>
            <a:prstGeom prst="rect">
              <a:avLst/>
            </a:prstGeom>
            <a:noFill/>
          </p:spPr>
          <p:txBody>
            <a:bodyPr wrap="none" rtlCol="0">
              <a:spAutoFit/>
            </a:bodyPr>
            <a:lstStyle/>
            <a:p>
              <a:r>
                <a:rPr lang="fr-FR" sz="1400" dirty="0"/>
                <a:t>High</a:t>
              </a:r>
            </a:p>
          </p:txBody>
        </p:sp>
        <p:sp>
          <p:nvSpPr>
            <p:cNvPr id="17" name="ZoneTexte 16"/>
            <p:cNvSpPr txBox="1"/>
            <p:nvPr/>
          </p:nvSpPr>
          <p:spPr>
            <a:xfrm>
              <a:off x="1342455" y="4139847"/>
              <a:ext cx="482120" cy="307777"/>
            </a:xfrm>
            <a:prstGeom prst="rect">
              <a:avLst/>
            </a:prstGeom>
            <a:noFill/>
          </p:spPr>
          <p:txBody>
            <a:bodyPr wrap="none" rtlCol="0">
              <a:spAutoFit/>
            </a:bodyPr>
            <a:lstStyle/>
            <a:p>
              <a:r>
                <a:rPr lang="fr-FR" sz="1400" dirty="0" err="1"/>
                <a:t>Low</a:t>
              </a:r>
              <a:endParaRPr lang="fr-FR" sz="1400" dirty="0"/>
            </a:p>
          </p:txBody>
        </p:sp>
        <p:cxnSp>
          <p:nvCxnSpPr>
            <p:cNvPr id="18" name="Connecteur droit avec flèche 17"/>
            <p:cNvCxnSpPr>
              <a:stCxn id="16" idx="2"/>
              <a:endCxn id="17" idx="0"/>
            </p:cNvCxnSpPr>
            <p:nvPr/>
          </p:nvCxnSpPr>
          <p:spPr>
            <a:xfrm>
              <a:off x="1565530" y="1880149"/>
              <a:ext cx="17985" cy="22596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694279" y="2601032"/>
              <a:ext cx="1222129" cy="738664"/>
            </a:xfrm>
            <a:prstGeom prst="rect">
              <a:avLst/>
            </a:prstGeom>
            <a:solidFill>
              <a:schemeClr val="bg1"/>
            </a:solidFill>
          </p:spPr>
          <p:txBody>
            <a:bodyPr wrap="none" rtlCol="0">
              <a:spAutoFit/>
            </a:bodyPr>
            <a:lstStyle/>
            <a:p>
              <a:r>
                <a:rPr lang="fr-FR" sz="1400" dirty="0" err="1"/>
                <a:t>Market</a:t>
              </a:r>
              <a:br>
                <a:rPr lang="fr-FR" sz="1400" dirty="0"/>
              </a:br>
              <a:r>
                <a:rPr lang="fr-FR" sz="1400" dirty="0"/>
                <a:t>Long-</a:t>
              </a:r>
              <a:r>
                <a:rPr lang="fr-FR" sz="1400" dirty="0" err="1"/>
                <a:t>term</a:t>
              </a:r>
              <a:br>
                <a:rPr lang="fr-FR" sz="1400" dirty="0"/>
              </a:br>
              <a:r>
                <a:rPr lang="fr-FR" sz="1400" dirty="0" err="1"/>
                <a:t>Attractiveness</a:t>
              </a:r>
              <a:endParaRPr lang="fr-FR" sz="1400" dirty="0"/>
            </a:p>
          </p:txBody>
        </p:sp>
      </p:grpSp>
      <p:grpSp>
        <p:nvGrpSpPr>
          <p:cNvPr id="41" name="Groupe 40"/>
          <p:cNvGrpSpPr/>
          <p:nvPr/>
        </p:nvGrpSpPr>
        <p:grpSpPr>
          <a:xfrm>
            <a:off x="3796286" y="2581535"/>
            <a:ext cx="3548418" cy="1828800"/>
            <a:chOff x="3245250" y="2468900"/>
            <a:chExt cx="3548418" cy="1828800"/>
          </a:xfrm>
        </p:grpSpPr>
        <p:sp>
          <p:nvSpPr>
            <p:cNvPr id="36" name="Forme libre 35"/>
            <p:cNvSpPr/>
            <p:nvPr/>
          </p:nvSpPr>
          <p:spPr>
            <a:xfrm flipH="1" flipV="1">
              <a:off x="3245250" y="2468900"/>
              <a:ext cx="3548418" cy="1828800"/>
            </a:xfrm>
            <a:custGeom>
              <a:avLst/>
              <a:gdLst>
                <a:gd name="connsiteX0" fmla="*/ 3548418 w 3548418"/>
                <a:gd name="connsiteY0" fmla="*/ 0 h 1828800"/>
                <a:gd name="connsiteX1" fmla="*/ 0 w 3548418"/>
                <a:gd name="connsiteY1" fmla="*/ 0 h 1828800"/>
                <a:gd name="connsiteX2" fmla="*/ 0 w 3548418"/>
                <a:gd name="connsiteY2" fmla="*/ 1828800 h 1828800"/>
                <a:gd name="connsiteX3" fmla="*/ 1719618 w 3548418"/>
                <a:gd name="connsiteY3" fmla="*/ 1828800 h 1828800"/>
                <a:gd name="connsiteX4" fmla="*/ 1719618 w 3548418"/>
                <a:gd name="connsiteY4" fmla="*/ 873457 h 1828800"/>
                <a:gd name="connsiteX5" fmla="*/ 3548418 w 3548418"/>
                <a:gd name="connsiteY5" fmla="*/ 873457 h 1828800"/>
                <a:gd name="connsiteX6" fmla="*/ 3548418 w 3548418"/>
                <a:gd name="connsiteY6" fmla="*/ 0 h 1828800"/>
                <a:gd name="connsiteX0" fmla="*/ 3548418 w 3548418"/>
                <a:gd name="connsiteY0" fmla="*/ 0 h 1828800"/>
                <a:gd name="connsiteX1" fmla="*/ 0 w 3548418"/>
                <a:gd name="connsiteY1" fmla="*/ 0 h 1828800"/>
                <a:gd name="connsiteX2" fmla="*/ 0 w 3548418"/>
                <a:gd name="connsiteY2" fmla="*/ 1828800 h 1828800"/>
                <a:gd name="connsiteX3" fmla="*/ 1719618 w 3548418"/>
                <a:gd name="connsiteY3" fmla="*/ 1828800 h 1828800"/>
                <a:gd name="connsiteX4" fmla="*/ 1746913 w 3548418"/>
                <a:gd name="connsiteY4" fmla="*/ 873457 h 1828800"/>
                <a:gd name="connsiteX5" fmla="*/ 3548418 w 3548418"/>
                <a:gd name="connsiteY5" fmla="*/ 873457 h 1828800"/>
                <a:gd name="connsiteX6" fmla="*/ 3548418 w 3548418"/>
                <a:gd name="connsiteY6" fmla="*/ 0 h 1828800"/>
                <a:gd name="connsiteX0" fmla="*/ 3548418 w 3548418"/>
                <a:gd name="connsiteY0" fmla="*/ 0 h 1828800"/>
                <a:gd name="connsiteX1" fmla="*/ 0 w 3548418"/>
                <a:gd name="connsiteY1" fmla="*/ 0 h 1828800"/>
                <a:gd name="connsiteX2" fmla="*/ 0 w 3548418"/>
                <a:gd name="connsiteY2" fmla="*/ 1828800 h 1828800"/>
                <a:gd name="connsiteX3" fmla="*/ 1760561 w 3548418"/>
                <a:gd name="connsiteY3" fmla="*/ 1828800 h 1828800"/>
                <a:gd name="connsiteX4" fmla="*/ 1746913 w 3548418"/>
                <a:gd name="connsiteY4" fmla="*/ 873457 h 1828800"/>
                <a:gd name="connsiteX5" fmla="*/ 3548418 w 3548418"/>
                <a:gd name="connsiteY5" fmla="*/ 873457 h 1828800"/>
                <a:gd name="connsiteX6" fmla="*/ 3548418 w 3548418"/>
                <a:gd name="connsiteY6" fmla="*/ 0 h 1828800"/>
                <a:gd name="connsiteX0" fmla="*/ 3548418 w 3548418"/>
                <a:gd name="connsiteY0" fmla="*/ 0 h 1828800"/>
                <a:gd name="connsiteX1" fmla="*/ 0 w 3548418"/>
                <a:gd name="connsiteY1" fmla="*/ 0 h 1828800"/>
                <a:gd name="connsiteX2" fmla="*/ 0 w 3548418"/>
                <a:gd name="connsiteY2" fmla="*/ 1828800 h 1828800"/>
                <a:gd name="connsiteX3" fmla="*/ 1751508 w 3548418"/>
                <a:gd name="connsiteY3" fmla="*/ 1828800 h 1828800"/>
                <a:gd name="connsiteX4" fmla="*/ 1746913 w 3548418"/>
                <a:gd name="connsiteY4" fmla="*/ 873457 h 1828800"/>
                <a:gd name="connsiteX5" fmla="*/ 3548418 w 3548418"/>
                <a:gd name="connsiteY5" fmla="*/ 873457 h 1828800"/>
                <a:gd name="connsiteX6" fmla="*/ 3548418 w 3548418"/>
                <a:gd name="connsiteY6"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8418" h="1828800">
                  <a:moveTo>
                    <a:pt x="3548418" y="0"/>
                  </a:moveTo>
                  <a:lnTo>
                    <a:pt x="0" y="0"/>
                  </a:lnTo>
                  <a:lnTo>
                    <a:pt x="0" y="1828800"/>
                  </a:lnTo>
                  <a:lnTo>
                    <a:pt x="1751508" y="1828800"/>
                  </a:lnTo>
                  <a:cubicBezTo>
                    <a:pt x="1749976" y="1510352"/>
                    <a:pt x="1748445" y="1191905"/>
                    <a:pt x="1746913" y="873457"/>
                  </a:cubicBezTo>
                  <a:lnTo>
                    <a:pt x="3548418" y="873457"/>
                  </a:lnTo>
                  <a:lnTo>
                    <a:pt x="3548418"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9" name="ZoneTexte 38"/>
            <p:cNvSpPr txBox="1"/>
            <p:nvPr/>
          </p:nvSpPr>
          <p:spPr>
            <a:xfrm>
              <a:off x="5019459" y="3165437"/>
              <a:ext cx="1662991" cy="1015663"/>
            </a:xfrm>
            <a:prstGeom prst="rect">
              <a:avLst/>
            </a:prstGeom>
            <a:noFill/>
          </p:spPr>
          <p:txBody>
            <a:bodyPr wrap="square" rtlCol="0">
              <a:spAutoFit/>
            </a:bodyPr>
            <a:lstStyle/>
            <a:p>
              <a:pPr algn="ctr"/>
              <a:r>
                <a:rPr lang="fr-FR" dirty="0">
                  <a:solidFill>
                    <a:schemeClr val="bg1"/>
                  </a:solidFill>
                </a:rPr>
                <a:t>HARVEST</a:t>
              </a:r>
              <a:br>
                <a:rPr lang="fr-FR" dirty="0">
                  <a:solidFill>
                    <a:schemeClr val="bg1"/>
                  </a:solidFill>
                </a:rPr>
              </a:br>
              <a:r>
                <a:rPr lang="fr-FR" sz="1400" dirty="0">
                  <a:solidFill>
                    <a:schemeClr val="bg1"/>
                  </a:solidFill>
                </a:rPr>
                <a:t>(Invest </a:t>
              </a:r>
              <a:r>
                <a:rPr lang="fr-FR" sz="1400" dirty="0" err="1">
                  <a:solidFill>
                    <a:schemeClr val="bg1"/>
                  </a:solidFill>
                </a:rPr>
                <a:t>just</a:t>
              </a:r>
              <a:r>
                <a:rPr lang="fr-FR" sz="1400" dirty="0">
                  <a:solidFill>
                    <a:schemeClr val="bg1"/>
                  </a:solidFill>
                </a:rPr>
                <a:t> </a:t>
              </a:r>
              <a:r>
                <a:rPr lang="fr-FR" sz="1400" dirty="0" err="1">
                  <a:solidFill>
                    <a:schemeClr val="bg1"/>
                  </a:solidFill>
                </a:rPr>
                <a:t>enough</a:t>
              </a:r>
              <a:r>
                <a:rPr lang="fr-FR" sz="1400" dirty="0">
                  <a:solidFill>
                    <a:schemeClr val="bg1"/>
                  </a:solidFill>
                </a:rPr>
                <a:t> to </a:t>
              </a:r>
              <a:r>
                <a:rPr lang="fr-FR" sz="1400" dirty="0" err="1">
                  <a:solidFill>
                    <a:schemeClr val="bg1"/>
                  </a:solidFill>
                </a:rPr>
                <a:t>keep</a:t>
              </a:r>
              <a:r>
                <a:rPr lang="fr-FR" sz="1400" dirty="0">
                  <a:solidFill>
                    <a:schemeClr val="bg1"/>
                  </a:solidFill>
                </a:rPr>
                <a:t> </a:t>
              </a:r>
              <a:r>
                <a:rPr lang="fr-FR" sz="1400" dirty="0" err="1">
                  <a:solidFill>
                    <a:schemeClr val="bg1"/>
                  </a:solidFill>
                </a:rPr>
                <a:t>it</a:t>
              </a:r>
              <a:r>
                <a:rPr lang="fr-FR" sz="1400" dirty="0">
                  <a:solidFill>
                    <a:schemeClr val="bg1"/>
                  </a:solidFill>
                </a:rPr>
                <a:t> operating or </a:t>
              </a:r>
              <a:r>
                <a:rPr lang="fr-FR" sz="1400" dirty="0" err="1">
                  <a:solidFill>
                    <a:schemeClr val="bg1"/>
                  </a:solidFill>
                </a:rPr>
                <a:t>get</a:t>
              </a:r>
              <a:r>
                <a:rPr lang="fr-FR" sz="1400" dirty="0">
                  <a:solidFill>
                    <a:schemeClr val="bg1"/>
                  </a:solidFill>
                </a:rPr>
                <a:t> </a:t>
              </a:r>
              <a:r>
                <a:rPr lang="fr-FR" sz="1400" dirty="0" err="1">
                  <a:solidFill>
                    <a:schemeClr val="bg1"/>
                  </a:solidFill>
                </a:rPr>
                <a:t>rid</a:t>
              </a:r>
              <a:r>
                <a:rPr lang="fr-FR" sz="1400" dirty="0">
                  <a:solidFill>
                    <a:schemeClr val="bg1"/>
                  </a:solidFill>
                </a:rPr>
                <a:t> of </a:t>
              </a:r>
              <a:r>
                <a:rPr lang="fr-FR" sz="1400" dirty="0" err="1">
                  <a:solidFill>
                    <a:schemeClr val="bg1"/>
                  </a:solidFill>
                </a:rPr>
                <a:t>it</a:t>
              </a:r>
              <a:r>
                <a:rPr lang="fr-FR" sz="1400" dirty="0">
                  <a:solidFill>
                    <a:schemeClr val="bg1"/>
                  </a:solidFill>
                </a:rPr>
                <a:t>)</a:t>
              </a:r>
            </a:p>
          </p:txBody>
        </p:sp>
      </p:grpSp>
      <p:grpSp>
        <p:nvGrpSpPr>
          <p:cNvPr id="43" name="Groupe 42"/>
          <p:cNvGrpSpPr/>
          <p:nvPr/>
        </p:nvGrpSpPr>
        <p:grpSpPr>
          <a:xfrm>
            <a:off x="1992573" y="1619961"/>
            <a:ext cx="3548418" cy="1828800"/>
            <a:chOff x="1992573" y="1619961"/>
            <a:chExt cx="3548418" cy="1828800"/>
          </a:xfrm>
        </p:grpSpPr>
        <p:sp>
          <p:nvSpPr>
            <p:cNvPr id="35" name="Forme libre 34"/>
            <p:cNvSpPr/>
            <p:nvPr/>
          </p:nvSpPr>
          <p:spPr>
            <a:xfrm>
              <a:off x="1992573" y="1619961"/>
              <a:ext cx="3548418" cy="1828800"/>
            </a:xfrm>
            <a:custGeom>
              <a:avLst/>
              <a:gdLst>
                <a:gd name="connsiteX0" fmla="*/ 3548418 w 3548418"/>
                <a:gd name="connsiteY0" fmla="*/ 0 h 1828800"/>
                <a:gd name="connsiteX1" fmla="*/ 0 w 3548418"/>
                <a:gd name="connsiteY1" fmla="*/ 0 h 1828800"/>
                <a:gd name="connsiteX2" fmla="*/ 0 w 3548418"/>
                <a:gd name="connsiteY2" fmla="*/ 1828800 h 1828800"/>
                <a:gd name="connsiteX3" fmla="*/ 1719618 w 3548418"/>
                <a:gd name="connsiteY3" fmla="*/ 1828800 h 1828800"/>
                <a:gd name="connsiteX4" fmla="*/ 1719618 w 3548418"/>
                <a:gd name="connsiteY4" fmla="*/ 873457 h 1828800"/>
                <a:gd name="connsiteX5" fmla="*/ 3548418 w 3548418"/>
                <a:gd name="connsiteY5" fmla="*/ 873457 h 1828800"/>
                <a:gd name="connsiteX6" fmla="*/ 3548418 w 3548418"/>
                <a:gd name="connsiteY6" fmla="*/ 0 h 1828800"/>
                <a:gd name="connsiteX0" fmla="*/ 3548418 w 3548418"/>
                <a:gd name="connsiteY0" fmla="*/ 0 h 1828800"/>
                <a:gd name="connsiteX1" fmla="*/ 0 w 3548418"/>
                <a:gd name="connsiteY1" fmla="*/ 0 h 1828800"/>
                <a:gd name="connsiteX2" fmla="*/ 0 w 3548418"/>
                <a:gd name="connsiteY2" fmla="*/ 1828800 h 1828800"/>
                <a:gd name="connsiteX3" fmla="*/ 1719618 w 3548418"/>
                <a:gd name="connsiteY3" fmla="*/ 1828800 h 1828800"/>
                <a:gd name="connsiteX4" fmla="*/ 1746913 w 3548418"/>
                <a:gd name="connsiteY4" fmla="*/ 873457 h 1828800"/>
                <a:gd name="connsiteX5" fmla="*/ 3548418 w 3548418"/>
                <a:gd name="connsiteY5" fmla="*/ 873457 h 1828800"/>
                <a:gd name="connsiteX6" fmla="*/ 3548418 w 3548418"/>
                <a:gd name="connsiteY6" fmla="*/ 0 h 1828800"/>
                <a:gd name="connsiteX0" fmla="*/ 3548418 w 3548418"/>
                <a:gd name="connsiteY0" fmla="*/ 0 h 1828800"/>
                <a:gd name="connsiteX1" fmla="*/ 0 w 3548418"/>
                <a:gd name="connsiteY1" fmla="*/ 0 h 1828800"/>
                <a:gd name="connsiteX2" fmla="*/ 0 w 3548418"/>
                <a:gd name="connsiteY2" fmla="*/ 1828800 h 1828800"/>
                <a:gd name="connsiteX3" fmla="*/ 1760561 w 3548418"/>
                <a:gd name="connsiteY3" fmla="*/ 1828800 h 1828800"/>
                <a:gd name="connsiteX4" fmla="*/ 1746913 w 3548418"/>
                <a:gd name="connsiteY4" fmla="*/ 873457 h 1828800"/>
                <a:gd name="connsiteX5" fmla="*/ 3548418 w 3548418"/>
                <a:gd name="connsiteY5" fmla="*/ 873457 h 1828800"/>
                <a:gd name="connsiteX6" fmla="*/ 3548418 w 3548418"/>
                <a:gd name="connsiteY6" fmla="*/ 0 h 1828800"/>
                <a:gd name="connsiteX0" fmla="*/ 3548418 w 3548418"/>
                <a:gd name="connsiteY0" fmla="*/ 0 h 1828800"/>
                <a:gd name="connsiteX1" fmla="*/ 0 w 3548418"/>
                <a:gd name="connsiteY1" fmla="*/ 0 h 1828800"/>
                <a:gd name="connsiteX2" fmla="*/ 0 w 3548418"/>
                <a:gd name="connsiteY2" fmla="*/ 1828800 h 1828800"/>
                <a:gd name="connsiteX3" fmla="*/ 1751508 w 3548418"/>
                <a:gd name="connsiteY3" fmla="*/ 1828800 h 1828800"/>
                <a:gd name="connsiteX4" fmla="*/ 1746913 w 3548418"/>
                <a:gd name="connsiteY4" fmla="*/ 873457 h 1828800"/>
                <a:gd name="connsiteX5" fmla="*/ 3548418 w 3548418"/>
                <a:gd name="connsiteY5" fmla="*/ 873457 h 1828800"/>
                <a:gd name="connsiteX6" fmla="*/ 3548418 w 3548418"/>
                <a:gd name="connsiteY6"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8418" h="1828800">
                  <a:moveTo>
                    <a:pt x="3548418" y="0"/>
                  </a:moveTo>
                  <a:lnTo>
                    <a:pt x="0" y="0"/>
                  </a:lnTo>
                  <a:lnTo>
                    <a:pt x="0" y="1828800"/>
                  </a:lnTo>
                  <a:lnTo>
                    <a:pt x="1751508" y="1828800"/>
                  </a:lnTo>
                  <a:cubicBezTo>
                    <a:pt x="1749976" y="1510352"/>
                    <a:pt x="1748445" y="1191905"/>
                    <a:pt x="1746913" y="873457"/>
                  </a:cubicBezTo>
                  <a:lnTo>
                    <a:pt x="3548418" y="873457"/>
                  </a:lnTo>
                  <a:lnTo>
                    <a:pt x="3548418" y="0"/>
                  </a:ln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42" name="ZoneTexte 41"/>
            <p:cNvSpPr txBox="1"/>
            <p:nvPr/>
          </p:nvSpPr>
          <p:spPr>
            <a:xfrm>
              <a:off x="2325466" y="1984114"/>
              <a:ext cx="1314000" cy="800219"/>
            </a:xfrm>
            <a:prstGeom prst="rect">
              <a:avLst/>
            </a:prstGeom>
            <a:noFill/>
          </p:spPr>
          <p:txBody>
            <a:bodyPr wrap="square" rtlCol="0">
              <a:spAutoFit/>
            </a:bodyPr>
            <a:lstStyle/>
            <a:p>
              <a:pPr algn="ctr"/>
              <a:r>
                <a:rPr lang="fr-FR" dirty="0">
                  <a:solidFill>
                    <a:schemeClr val="bg1"/>
                  </a:solidFill>
                </a:rPr>
                <a:t>GROW</a:t>
              </a:r>
              <a:br>
                <a:rPr lang="fr-FR" dirty="0">
                  <a:solidFill>
                    <a:schemeClr val="bg1"/>
                  </a:solidFill>
                </a:rPr>
              </a:br>
              <a:r>
                <a:rPr lang="fr-FR" sz="1400" dirty="0">
                  <a:solidFill>
                    <a:schemeClr val="bg1"/>
                  </a:solidFill>
                </a:rPr>
                <a:t>(</a:t>
              </a:r>
              <a:r>
                <a:rPr lang="fr-FR" sz="1400" dirty="0" err="1">
                  <a:solidFill>
                    <a:schemeClr val="bg1"/>
                  </a:solidFill>
                </a:rPr>
                <a:t>Priorty</a:t>
              </a:r>
              <a:r>
                <a:rPr lang="fr-FR" sz="1400" dirty="0">
                  <a:solidFill>
                    <a:schemeClr val="bg1"/>
                  </a:solidFill>
                </a:rPr>
                <a:t> areas to </a:t>
              </a:r>
              <a:r>
                <a:rPr lang="fr-FR" sz="1400" dirty="0" err="1">
                  <a:solidFill>
                    <a:schemeClr val="bg1"/>
                  </a:solidFill>
                </a:rPr>
                <a:t>invest</a:t>
              </a:r>
              <a:r>
                <a:rPr lang="fr-FR" sz="1400" dirty="0">
                  <a:solidFill>
                    <a:schemeClr val="bg1"/>
                  </a:solidFill>
                </a:rPr>
                <a:t>)</a:t>
              </a:r>
            </a:p>
          </p:txBody>
        </p:sp>
      </p:grpSp>
      <p:grpSp>
        <p:nvGrpSpPr>
          <p:cNvPr id="38" name="Groupe 37"/>
          <p:cNvGrpSpPr/>
          <p:nvPr/>
        </p:nvGrpSpPr>
        <p:grpSpPr>
          <a:xfrm>
            <a:off x="1992573" y="1642694"/>
            <a:ext cx="5346474" cy="2777166"/>
            <a:chOff x="1998230" y="1617584"/>
            <a:chExt cx="5346474" cy="2777166"/>
          </a:xfrm>
        </p:grpSpPr>
        <p:sp>
          <p:nvSpPr>
            <p:cNvPr id="32" name="Rectangle 31"/>
            <p:cNvSpPr/>
            <p:nvPr/>
          </p:nvSpPr>
          <p:spPr>
            <a:xfrm>
              <a:off x="5617094" y="1617584"/>
              <a:ext cx="1727610" cy="864114"/>
            </a:xfrm>
            <a:prstGeom prst="rect">
              <a:avLst/>
            </a:prstGeom>
            <a:solidFill>
              <a:srgbClr val="FFC00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5617094" y="2574110"/>
              <a:ext cx="1727610" cy="864114"/>
            </a:xfrm>
            <a:prstGeom prst="rect">
              <a:avLst/>
            </a:prstGeom>
            <a:solidFill>
              <a:srgbClr val="C0000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p:cNvSpPr/>
            <p:nvPr/>
          </p:nvSpPr>
          <p:spPr>
            <a:xfrm>
              <a:off x="5617094" y="3530636"/>
              <a:ext cx="1727610" cy="864114"/>
            </a:xfrm>
            <a:prstGeom prst="rect">
              <a:avLst/>
            </a:prstGeom>
            <a:solidFill>
              <a:srgbClr val="C0000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3807662" y="1617584"/>
              <a:ext cx="1727610" cy="864114"/>
            </a:xfrm>
            <a:prstGeom prst="rect">
              <a:avLst/>
            </a:prstGeom>
            <a:solidFill>
              <a:srgbClr val="00B05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3807662" y="2574110"/>
              <a:ext cx="1727610" cy="864114"/>
            </a:xfrm>
            <a:prstGeom prst="rect">
              <a:avLst/>
            </a:prstGeom>
            <a:solidFill>
              <a:srgbClr val="FFC00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3807662" y="3530636"/>
              <a:ext cx="1727610" cy="864114"/>
            </a:xfrm>
            <a:prstGeom prst="rect">
              <a:avLst/>
            </a:prstGeom>
            <a:solidFill>
              <a:srgbClr val="C0000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1998230" y="1617584"/>
              <a:ext cx="1727610" cy="864114"/>
            </a:xfrm>
            <a:prstGeom prst="rect">
              <a:avLst/>
            </a:prstGeom>
            <a:solidFill>
              <a:srgbClr val="00B05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Rectangle 26"/>
            <p:cNvSpPr/>
            <p:nvPr/>
          </p:nvSpPr>
          <p:spPr>
            <a:xfrm>
              <a:off x="1998230" y="2574110"/>
              <a:ext cx="1727610" cy="864114"/>
            </a:xfrm>
            <a:prstGeom prst="rect">
              <a:avLst/>
            </a:prstGeom>
            <a:solidFill>
              <a:srgbClr val="00B05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p:cNvSpPr/>
            <p:nvPr/>
          </p:nvSpPr>
          <p:spPr>
            <a:xfrm>
              <a:off x="1998230" y="3530636"/>
              <a:ext cx="1727610" cy="864114"/>
            </a:xfrm>
            <a:prstGeom prst="rect">
              <a:avLst/>
            </a:prstGeom>
            <a:solidFill>
              <a:srgbClr val="FFC00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ZoneTexte 45"/>
          <p:cNvSpPr txBox="1"/>
          <p:nvPr/>
        </p:nvSpPr>
        <p:spPr>
          <a:xfrm>
            <a:off x="7240019" y="649313"/>
            <a:ext cx="1845975" cy="1015663"/>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Market</a:t>
            </a:r>
            <a:r>
              <a:rPr lang="fr-FR" sz="1200" dirty="0"/>
              <a:t> </a:t>
            </a:r>
            <a:r>
              <a:rPr lang="fr-FR" sz="1200" dirty="0" err="1"/>
              <a:t>share</a:t>
            </a:r>
            <a:endParaRPr lang="fr-FR" sz="1200" dirty="0"/>
          </a:p>
          <a:p>
            <a:pPr marL="171450" indent="-171450">
              <a:buFont typeface="Arial" panose="020B0604020202020204" pitchFamily="34" charset="0"/>
              <a:buChar char="•"/>
            </a:pPr>
            <a:r>
              <a:rPr lang="fr-FR" sz="1200" dirty="0" err="1"/>
              <a:t>Growth</a:t>
            </a:r>
            <a:r>
              <a:rPr lang="fr-FR" sz="1200" dirty="0"/>
              <a:t> in </a:t>
            </a:r>
            <a:r>
              <a:rPr lang="fr-FR" sz="1200" dirty="0" err="1"/>
              <a:t>Market</a:t>
            </a:r>
            <a:r>
              <a:rPr lang="fr-FR" sz="1200" dirty="0"/>
              <a:t> Share</a:t>
            </a:r>
          </a:p>
          <a:p>
            <a:pPr marL="171450" indent="-171450">
              <a:buFont typeface="Arial" panose="020B0604020202020204" pitchFamily="34" charset="0"/>
              <a:buChar char="•"/>
            </a:pPr>
            <a:r>
              <a:rPr lang="fr-FR" sz="1200" dirty="0" err="1"/>
              <a:t>Loyalty</a:t>
            </a:r>
            <a:endParaRPr lang="fr-FR" sz="1200" dirty="0"/>
          </a:p>
          <a:p>
            <a:pPr marL="171450" indent="-171450">
              <a:buFont typeface="Arial" panose="020B0604020202020204" pitchFamily="34" charset="0"/>
              <a:buChar char="•"/>
            </a:pPr>
            <a:r>
              <a:rPr lang="fr-FR" sz="1200" dirty="0"/>
              <a:t>Brand</a:t>
            </a:r>
          </a:p>
          <a:p>
            <a:pPr marL="171450" indent="-171450">
              <a:buFont typeface="Arial" panose="020B0604020202020204" pitchFamily="34" charset="0"/>
              <a:buChar char="•"/>
            </a:pPr>
            <a:r>
              <a:rPr lang="fr-FR" sz="1200" dirty="0" err="1"/>
              <a:t>CSFs</a:t>
            </a:r>
            <a:endParaRPr lang="fr-FR" sz="1200" dirty="0"/>
          </a:p>
        </p:txBody>
      </p:sp>
      <p:sp>
        <p:nvSpPr>
          <p:cNvPr id="47" name="ZoneTexte 46"/>
          <p:cNvSpPr txBox="1"/>
          <p:nvPr/>
        </p:nvSpPr>
        <p:spPr>
          <a:xfrm>
            <a:off x="20567" y="3463334"/>
            <a:ext cx="1845975" cy="830997"/>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Market</a:t>
            </a:r>
            <a:r>
              <a:rPr lang="fr-FR" sz="1200" dirty="0"/>
              <a:t> size</a:t>
            </a:r>
          </a:p>
          <a:p>
            <a:pPr marL="171450" indent="-171450">
              <a:buFont typeface="Arial" panose="020B0604020202020204" pitchFamily="34" charset="0"/>
              <a:buChar char="•"/>
            </a:pPr>
            <a:r>
              <a:rPr lang="fr-FR" sz="1200" dirty="0" err="1"/>
              <a:t>Exepected</a:t>
            </a:r>
            <a:r>
              <a:rPr lang="fr-FR" sz="1200" dirty="0"/>
              <a:t> </a:t>
            </a:r>
            <a:r>
              <a:rPr lang="fr-FR" sz="1200" dirty="0" err="1"/>
              <a:t>growth</a:t>
            </a:r>
            <a:endParaRPr lang="fr-FR" sz="1200" dirty="0"/>
          </a:p>
          <a:p>
            <a:pPr marL="171450" indent="-171450">
              <a:buFont typeface="Arial" panose="020B0604020202020204" pitchFamily="34" charset="0"/>
              <a:buChar char="•"/>
            </a:pPr>
            <a:r>
              <a:rPr lang="fr-FR" sz="1200" dirty="0" err="1"/>
              <a:t>Profitability</a:t>
            </a:r>
            <a:r>
              <a:rPr lang="fr-FR" sz="1200" dirty="0"/>
              <a:t> trends</a:t>
            </a:r>
          </a:p>
          <a:p>
            <a:pPr marL="171450" indent="-171450">
              <a:buFont typeface="Arial" panose="020B0604020202020204" pitchFamily="34" charset="0"/>
              <a:buChar char="•"/>
            </a:pPr>
            <a:r>
              <a:rPr lang="fr-FR" sz="1200" dirty="0"/>
              <a:t>5 Forces trends</a:t>
            </a:r>
          </a:p>
        </p:txBody>
      </p:sp>
    </p:spTree>
    <p:extLst>
      <p:ext uri="{BB962C8B-B14F-4D97-AF65-F5344CB8AC3E}">
        <p14:creationId xmlns:p14="http://schemas.microsoft.com/office/powerpoint/2010/main" val="93869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xit" presetSubtype="0" fill="hold" nodeType="withEffect">
                                  <p:stCondLst>
                                    <p:cond delay="0"/>
                                  </p:stCondLst>
                                  <p:childTnLst>
                                    <p:animEffect transition="out" filter="fade">
                                      <p:cBhvr>
                                        <p:cTn id="40" dur="500"/>
                                        <p:tgtEl>
                                          <p:spTgt spid="43"/>
                                        </p:tgtEl>
                                      </p:cBhvr>
                                    </p:animEffect>
                                    <p:set>
                                      <p:cBhvr>
                                        <p:cTn id="41" dur="1" fill="hold">
                                          <p:stCondLst>
                                            <p:cond delay="499"/>
                                          </p:stCondLst>
                                        </p:cTn>
                                        <p:tgtEl>
                                          <p:spTgt spid="43"/>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1"/>
                                        </p:tgtEl>
                                      </p:cBhvr>
                                    </p:animEffect>
                                    <p:set>
                                      <p:cBhvr>
                                        <p:cTn id="44" dur="1" fill="hold">
                                          <p:stCondLst>
                                            <p:cond delay="499"/>
                                          </p:stCondLst>
                                        </p:cTn>
                                        <p:tgtEl>
                                          <p:spTgt spid="41"/>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37"/>
                                        </p:tgtEl>
                                      </p:cBhvr>
                                    </p:animEffect>
                                    <p:set>
                                      <p:cBhvr>
                                        <p:cTn id="47"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46" grpId="0"/>
      <p:bldP spid="4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GE-McKinsey Matrix</a:t>
            </a:r>
          </a:p>
        </p:txBody>
      </p:sp>
      <p:sp>
        <p:nvSpPr>
          <p:cNvPr id="4" name="Sous-titre 3"/>
          <p:cNvSpPr>
            <a:spLocks noGrp="1"/>
          </p:cNvSpPr>
          <p:nvPr>
            <p:ph type="subTitle" idx="13"/>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117</a:t>
            </a:fld>
            <a:endParaRPr lang="fr-FR"/>
          </a:p>
        </p:txBody>
      </p:sp>
      <p:sp>
        <p:nvSpPr>
          <p:cNvPr id="12" name="ZoneTexte 11"/>
          <p:cNvSpPr txBox="1"/>
          <p:nvPr/>
        </p:nvSpPr>
        <p:spPr>
          <a:xfrm>
            <a:off x="6436995" y="1184183"/>
            <a:ext cx="482120" cy="307777"/>
          </a:xfrm>
          <a:prstGeom prst="rect">
            <a:avLst/>
          </a:prstGeom>
          <a:noFill/>
        </p:spPr>
        <p:txBody>
          <a:bodyPr wrap="none" rtlCol="0">
            <a:spAutoFit/>
          </a:bodyPr>
          <a:lstStyle/>
          <a:p>
            <a:r>
              <a:rPr lang="fr-FR" sz="1400" dirty="0" err="1"/>
              <a:t>Low</a:t>
            </a:r>
            <a:endParaRPr lang="fr-FR" sz="1400" dirty="0"/>
          </a:p>
        </p:txBody>
      </p:sp>
      <p:sp>
        <p:nvSpPr>
          <p:cNvPr id="13" name="ZoneTexte 12"/>
          <p:cNvSpPr txBox="1"/>
          <p:nvPr/>
        </p:nvSpPr>
        <p:spPr>
          <a:xfrm>
            <a:off x="2188913" y="1184183"/>
            <a:ext cx="518091" cy="307777"/>
          </a:xfrm>
          <a:prstGeom prst="rect">
            <a:avLst/>
          </a:prstGeom>
          <a:noFill/>
        </p:spPr>
        <p:txBody>
          <a:bodyPr wrap="none" rtlCol="0">
            <a:spAutoFit/>
          </a:bodyPr>
          <a:lstStyle/>
          <a:p>
            <a:r>
              <a:rPr lang="fr-FR" sz="1400" dirty="0"/>
              <a:t>High</a:t>
            </a:r>
          </a:p>
        </p:txBody>
      </p:sp>
      <p:cxnSp>
        <p:nvCxnSpPr>
          <p:cNvPr id="14" name="Connecteur droit avec flèche 13"/>
          <p:cNvCxnSpPr>
            <a:stCxn id="13" idx="3"/>
            <a:endCxn id="12" idx="1"/>
          </p:cNvCxnSpPr>
          <p:nvPr/>
        </p:nvCxnSpPr>
        <p:spPr>
          <a:xfrm>
            <a:off x="2707004" y="1338072"/>
            <a:ext cx="372999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2937545" y="1184183"/>
            <a:ext cx="3311356" cy="307777"/>
          </a:xfrm>
          <a:prstGeom prst="rect">
            <a:avLst/>
          </a:prstGeom>
          <a:solidFill>
            <a:schemeClr val="bg1"/>
          </a:solidFill>
        </p:spPr>
        <p:txBody>
          <a:bodyPr wrap="none" rtlCol="0">
            <a:spAutoFit/>
          </a:bodyPr>
          <a:lstStyle/>
          <a:p>
            <a:r>
              <a:rPr lang="fr-FR" sz="1400" dirty="0" err="1"/>
              <a:t>Competitive</a:t>
            </a:r>
            <a:r>
              <a:rPr lang="fr-FR" sz="1400" dirty="0"/>
              <a:t> </a:t>
            </a:r>
            <a:r>
              <a:rPr lang="fr-FR" sz="1400" dirty="0" err="1"/>
              <a:t>Strength</a:t>
            </a:r>
            <a:r>
              <a:rPr lang="fr-FR" sz="1400" dirty="0"/>
              <a:t> of SBU vis-à-vis </a:t>
            </a:r>
            <a:r>
              <a:rPr lang="fr-FR" sz="1400" dirty="0" err="1"/>
              <a:t>rivals</a:t>
            </a:r>
            <a:endParaRPr lang="fr-FR" sz="1400" dirty="0"/>
          </a:p>
        </p:txBody>
      </p:sp>
      <p:sp>
        <p:nvSpPr>
          <p:cNvPr id="16" name="ZoneTexte 15"/>
          <p:cNvSpPr txBox="1"/>
          <p:nvPr/>
        </p:nvSpPr>
        <p:spPr>
          <a:xfrm>
            <a:off x="1306484" y="1572372"/>
            <a:ext cx="518091" cy="307777"/>
          </a:xfrm>
          <a:prstGeom prst="rect">
            <a:avLst/>
          </a:prstGeom>
          <a:noFill/>
        </p:spPr>
        <p:txBody>
          <a:bodyPr wrap="none" rtlCol="0">
            <a:spAutoFit/>
          </a:bodyPr>
          <a:lstStyle/>
          <a:p>
            <a:r>
              <a:rPr lang="fr-FR" sz="1400" dirty="0"/>
              <a:t>High</a:t>
            </a:r>
          </a:p>
        </p:txBody>
      </p:sp>
      <p:sp>
        <p:nvSpPr>
          <p:cNvPr id="17" name="ZoneTexte 16"/>
          <p:cNvSpPr txBox="1"/>
          <p:nvPr/>
        </p:nvSpPr>
        <p:spPr>
          <a:xfrm>
            <a:off x="1342455" y="4139847"/>
            <a:ext cx="482120" cy="307777"/>
          </a:xfrm>
          <a:prstGeom prst="rect">
            <a:avLst/>
          </a:prstGeom>
          <a:noFill/>
        </p:spPr>
        <p:txBody>
          <a:bodyPr wrap="none" rtlCol="0">
            <a:spAutoFit/>
          </a:bodyPr>
          <a:lstStyle/>
          <a:p>
            <a:r>
              <a:rPr lang="fr-FR" sz="1400" dirty="0" err="1"/>
              <a:t>Low</a:t>
            </a:r>
            <a:endParaRPr lang="fr-FR" sz="1400" dirty="0"/>
          </a:p>
        </p:txBody>
      </p:sp>
      <p:cxnSp>
        <p:nvCxnSpPr>
          <p:cNvPr id="18" name="Connecteur droit avec flèche 17"/>
          <p:cNvCxnSpPr>
            <a:stCxn id="16" idx="2"/>
            <a:endCxn id="17" idx="0"/>
          </p:cNvCxnSpPr>
          <p:nvPr/>
        </p:nvCxnSpPr>
        <p:spPr>
          <a:xfrm>
            <a:off x="1565530" y="1880149"/>
            <a:ext cx="17985" cy="22596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694279" y="2601032"/>
            <a:ext cx="1222129" cy="738664"/>
          </a:xfrm>
          <a:prstGeom prst="rect">
            <a:avLst/>
          </a:prstGeom>
          <a:solidFill>
            <a:schemeClr val="bg1"/>
          </a:solidFill>
        </p:spPr>
        <p:txBody>
          <a:bodyPr wrap="none" rtlCol="0">
            <a:spAutoFit/>
          </a:bodyPr>
          <a:lstStyle/>
          <a:p>
            <a:r>
              <a:rPr lang="fr-FR" sz="1400" dirty="0" err="1"/>
              <a:t>Market</a:t>
            </a:r>
            <a:br>
              <a:rPr lang="fr-FR" sz="1400" dirty="0"/>
            </a:br>
            <a:r>
              <a:rPr lang="fr-FR" sz="1400" dirty="0"/>
              <a:t>Long-</a:t>
            </a:r>
            <a:r>
              <a:rPr lang="fr-FR" sz="1400" dirty="0" err="1"/>
              <a:t>term</a:t>
            </a:r>
            <a:br>
              <a:rPr lang="fr-FR" sz="1400" dirty="0"/>
            </a:br>
            <a:r>
              <a:rPr lang="fr-FR" sz="1400" dirty="0" err="1"/>
              <a:t>Attractiveness</a:t>
            </a:r>
            <a:endParaRPr lang="fr-FR" sz="1400" dirty="0"/>
          </a:p>
        </p:txBody>
      </p:sp>
      <p:grpSp>
        <p:nvGrpSpPr>
          <p:cNvPr id="38" name="Groupe 37"/>
          <p:cNvGrpSpPr/>
          <p:nvPr/>
        </p:nvGrpSpPr>
        <p:grpSpPr>
          <a:xfrm>
            <a:off x="1999675" y="1633169"/>
            <a:ext cx="5346474" cy="2777166"/>
            <a:chOff x="1998230" y="1617584"/>
            <a:chExt cx="5346474" cy="2777166"/>
          </a:xfrm>
        </p:grpSpPr>
        <p:sp>
          <p:nvSpPr>
            <p:cNvPr id="32" name="Rectangle 31"/>
            <p:cNvSpPr/>
            <p:nvPr/>
          </p:nvSpPr>
          <p:spPr>
            <a:xfrm>
              <a:off x="5617094" y="1617584"/>
              <a:ext cx="1727610" cy="864114"/>
            </a:xfrm>
            <a:prstGeom prst="rect">
              <a:avLst/>
            </a:prstGeom>
            <a:solidFill>
              <a:srgbClr val="FFC00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5617094" y="2574110"/>
              <a:ext cx="1727610" cy="864114"/>
            </a:xfrm>
            <a:prstGeom prst="rect">
              <a:avLst/>
            </a:prstGeom>
            <a:solidFill>
              <a:srgbClr val="C0000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p:cNvSpPr/>
            <p:nvPr/>
          </p:nvSpPr>
          <p:spPr>
            <a:xfrm>
              <a:off x="5617094" y="3530636"/>
              <a:ext cx="1727610" cy="864114"/>
            </a:xfrm>
            <a:prstGeom prst="rect">
              <a:avLst/>
            </a:prstGeom>
            <a:solidFill>
              <a:srgbClr val="C0000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3807662" y="1617584"/>
              <a:ext cx="1727610" cy="864114"/>
            </a:xfrm>
            <a:prstGeom prst="rect">
              <a:avLst/>
            </a:prstGeom>
            <a:solidFill>
              <a:srgbClr val="00B05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3807662" y="2574110"/>
              <a:ext cx="1727610" cy="864114"/>
            </a:xfrm>
            <a:prstGeom prst="rect">
              <a:avLst/>
            </a:prstGeom>
            <a:solidFill>
              <a:srgbClr val="FFC00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3807662" y="3530636"/>
              <a:ext cx="1727610" cy="864114"/>
            </a:xfrm>
            <a:prstGeom prst="rect">
              <a:avLst/>
            </a:prstGeom>
            <a:solidFill>
              <a:srgbClr val="C0000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1998230" y="1617584"/>
              <a:ext cx="1727610" cy="864114"/>
            </a:xfrm>
            <a:prstGeom prst="rect">
              <a:avLst/>
            </a:prstGeom>
            <a:solidFill>
              <a:srgbClr val="00B05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Rectangle 26"/>
            <p:cNvSpPr/>
            <p:nvPr/>
          </p:nvSpPr>
          <p:spPr>
            <a:xfrm>
              <a:off x="1998230" y="2574110"/>
              <a:ext cx="1727610" cy="864114"/>
            </a:xfrm>
            <a:prstGeom prst="rect">
              <a:avLst/>
            </a:prstGeom>
            <a:solidFill>
              <a:srgbClr val="00B05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p:cNvSpPr/>
            <p:nvPr/>
          </p:nvSpPr>
          <p:spPr>
            <a:xfrm>
              <a:off x="1998230" y="3530636"/>
              <a:ext cx="1727610" cy="864114"/>
            </a:xfrm>
            <a:prstGeom prst="rect">
              <a:avLst/>
            </a:prstGeom>
            <a:solidFill>
              <a:srgbClr val="FFC00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 name="Groupe 8"/>
          <p:cNvGrpSpPr/>
          <p:nvPr/>
        </p:nvGrpSpPr>
        <p:grpSpPr>
          <a:xfrm>
            <a:off x="5248490" y="1726260"/>
            <a:ext cx="740098" cy="710227"/>
            <a:chOff x="5197921" y="1736334"/>
            <a:chExt cx="740098" cy="710227"/>
          </a:xfrm>
        </p:grpSpPr>
        <p:sp>
          <p:nvSpPr>
            <p:cNvPr id="6" name="Ellipse 5"/>
            <p:cNvSpPr/>
            <p:nvPr/>
          </p:nvSpPr>
          <p:spPr>
            <a:xfrm>
              <a:off x="5217238" y="1736334"/>
              <a:ext cx="720781" cy="71022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Arc 6"/>
            <p:cNvSpPr/>
            <p:nvPr/>
          </p:nvSpPr>
          <p:spPr>
            <a:xfrm>
              <a:off x="5197921" y="1742772"/>
              <a:ext cx="727220" cy="703789"/>
            </a:xfrm>
            <a:prstGeom prst="arc">
              <a:avLst>
                <a:gd name="adj1" fmla="val 16166111"/>
                <a:gd name="adj2" fmla="val 21237283"/>
              </a:avLst>
            </a:prstGeom>
            <a:solidFill>
              <a:schemeClr val="accent1"/>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5" name="Groupe 34"/>
          <p:cNvGrpSpPr/>
          <p:nvPr/>
        </p:nvGrpSpPr>
        <p:grpSpPr>
          <a:xfrm>
            <a:off x="2219392" y="1745847"/>
            <a:ext cx="700132" cy="638757"/>
            <a:chOff x="5197921" y="1736334"/>
            <a:chExt cx="740098" cy="710227"/>
          </a:xfrm>
        </p:grpSpPr>
        <p:sp>
          <p:nvSpPr>
            <p:cNvPr id="36" name="Ellipse 35"/>
            <p:cNvSpPr/>
            <p:nvPr/>
          </p:nvSpPr>
          <p:spPr>
            <a:xfrm>
              <a:off x="5217238" y="1736334"/>
              <a:ext cx="720781" cy="71022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Arc 36"/>
            <p:cNvSpPr/>
            <p:nvPr/>
          </p:nvSpPr>
          <p:spPr>
            <a:xfrm>
              <a:off x="5197921" y="1742771"/>
              <a:ext cx="727220" cy="703790"/>
            </a:xfrm>
            <a:prstGeom prst="arc">
              <a:avLst>
                <a:gd name="adj1" fmla="val 16166111"/>
                <a:gd name="adj2" fmla="val 1746208"/>
              </a:avLst>
            </a:prstGeom>
            <a:solidFill>
              <a:schemeClr val="accent1"/>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9" name="Groupe 38"/>
          <p:cNvGrpSpPr/>
          <p:nvPr/>
        </p:nvGrpSpPr>
        <p:grpSpPr>
          <a:xfrm>
            <a:off x="3911980" y="3116036"/>
            <a:ext cx="529909" cy="508521"/>
            <a:chOff x="5197921" y="1736334"/>
            <a:chExt cx="740098" cy="710227"/>
          </a:xfrm>
        </p:grpSpPr>
        <p:sp>
          <p:nvSpPr>
            <p:cNvPr id="41" name="Ellipse 40"/>
            <p:cNvSpPr/>
            <p:nvPr/>
          </p:nvSpPr>
          <p:spPr>
            <a:xfrm>
              <a:off x="5217238" y="1736334"/>
              <a:ext cx="720781" cy="71022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Arc 41"/>
            <p:cNvSpPr/>
            <p:nvPr/>
          </p:nvSpPr>
          <p:spPr>
            <a:xfrm>
              <a:off x="5197921" y="1742772"/>
              <a:ext cx="727220" cy="703789"/>
            </a:xfrm>
            <a:prstGeom prst="arc">
              <a:avLst>
                <a:gd name="adj1" fmla="val 16166111"/>
                <a:gd name="adj2" fmla="val 3655729"/>
              </a:avLst>
            </a:prstGeom>
            <a:solidFill>
              <a:schemeClr val="accent1"/>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51" name="Groupe 50"/>
          <p:cNvGrpSpPr/>
          <p:nvPr/>
        </p:nvGrpSpPr>
        <p:grpSpPr>
          <a:xfrm>
            <a:off x="5927694" y="3698714"/>
            <a:ext cx="384238" cy="368730"/>
            <a:chOff x="5197921" y="1736334"/>
            <a:chExt cx="740098" cy="710227"/>
          </a:xfrm>
        </p:grpSpPr>
        <p:sp>
          <p:nvSpPr>
            <p:cNvPr id="52" name="Ellipse 51"/>
            <p:cNvSpPr/>
            <p:nvPr/>
          </p:nvSpPr>
          <p:spPr>
            <a:xfrm>
              <a:off x="5217238" y="1736334"/>
              <a:ext cx="720781" cy="71022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Arc 52"/>
            <p:cNvSpPr/>
            <p:nvPr/>
          </p:nvSpPr>
          <p:spPr>
            <a:xfrm>
              <a:off x="5197921" y="1742771"/>
              <a:ext cx="727220" cy="703790"/>
            </a:xfrm>
            <a:prstGeom prst="arc">
              <a:avLst>
                <a:gd name="adj1" fmla="val 16166111"/>
                <a:gd name="adj2" fmla="val 20037343"/>
              </a:avLst>
            </a:prstGeom>
            <a:solidFill>
              <a:schemeClr val="accent1"/>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4" name="Forme libre 23"/>
          <p:cNvSpPr/>
          <p:nvPr/>
        </p:nvSpPr>
        <p:spPr>
          <a:xfrm>
            <a:off x="2937545" y="2076670"/>
            <a:ext cx="3110830" cy="1695230"/>
          </a:xfrm>
          <a:custGeom>
            <a:avLst/>
            <a:gdLst>
              <a:gd name="connsiteX0" fmla="*/ 0 w 3190875"/>
              <a:gd name="connsiteY0" fmla="*/ 18830 h 1695230"/>
              <a:gd name="connsiteX1" fmla="*/ 1400175 w 3190875"/>
              <a:gd name="connsiteY1" fmla="*/ 237905 h 1695230"/>
              <a:gd name="connsiteX2" fmla="*/ 3190875 w 3190875"/>
              <a:gd name="connsiteY2" fmla="*/ 1695230 h 1695230"/>
            </a:gdLst>
            <a:ahLst/>
            <a:cxnLst>
              <a:cxn ang="0">
                <a:pos x="connsiteX0" y="connsiteY0"/>
              </a:cxn>
              <a:cxn ang="0">
                <a:pos x="connsiteX1" y="connsiteY1"/>
              </a:cxn>
              <a:cxn ang="0">
                <a:pos x="connsiteX2" y="connsiteY2"/>
              </a:cxn>
            </a:cxnLst>
            <a:rect l="l" t="t" r="r" b="b"/>
            <a:pathLst>
              <a:path w="3190875" h="1695230">
                <a:moveTo>
                  <a:pt x="0" y="18830"/>
                </a:moveTo>
                <a:cubicBezTo>
                  <a:pt x="434181" y="-11333"/>
                  <a:pt x="868363" y="-41495"/>
                  <a:pt x="1400175" y="237905"/>
                </a:cubicBezTo>
                <a:cubicBezTo>
                  <a:pt x="1931988" y="517305"/>
                  <a:pt x="2561431" y="1106267"/>
                  <a:pt x="3190875" y="1695230"/>
                </a:cubicBezTo>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ZoneTexte 53"/>
          <p:cNvSpPr txBox="1"/>
          <p:nvPr/>
        </p:nvSpPr>
        <p:spPr>
          <a:xfrm>
            <a:off x="7240019" y="649313"/>
            <a:ext cx="1845975" cy="1015663"/>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Market</a:t>
            </a:r>
            <a:r>
              <a:rPr lang="fr-FR" sz="1200" dirty="0"/>
              <a:t> </a:t>
            </a:r>
            <a:r>
              <a:rPr lang="fr-FR" sz="1200" dirty="0" err="1"/>
              <a:t>share</a:t>
            </a:r>
            <a:endParaRPr lang="fr-FR" sz="1200" dirty="0"/>
          </a:p>
          <a:p>
            <a:pPr marL="171450" indent="-171450">
              <a:buFont typeface="Arial" panose="020B0604020202020204" pitchFamily="34" charset="0"/>
              <a:buChar char="•"/>
            </a:pPr>
            <a:r>
              <a:rPr lang="fr-FR" sz="1200" dirty="0" err="1"/>
              <a:t>Growth</a:t>
            </a:r>
            <a:r>
              <a:rPr lang="fr-FR" sz="1200" dirty="0"/>
              <a:t> in </a:t>
            </a:r>
            <a:r>
              <a:rPr lang="fr-FR" sz="1200" dirty="0" err="1"/>
              <a:t>Market</a:t>
            </a:r>
            <a:r>
              <a:rPr lang="fr-FR" sz="1200" dirty="0"/>
              <a:t> Share</a:t>
            </a:r>
          </a:p>
          <a:p>
            <a:pPr marL="171450" indent="-171450">
              <a:buFont typeface="Arial" panose="020B0604020202020204" pitchFamily="34" charset="0"/>
              <a:buChar char="•"/>
            </a:pPr>
            <a:r>
              <a:rPr lang="fr-FR" sz="1200" dirty="0" err="1"/>
              <a:t>Loyalty</a:t>
            </a:r>
            <a:endParaRPr lang="fr-FR" sz="1200" dirty="0"/>
          </a:p>
          <a:p>
            <a:pPr marL="171450" indent="-171450">
              <a:buFont typeface="Arial" panose="020B0604020202020204" pitchFamily="34" charset="0"/>
              <a:buChar char="•"/>
            </a:pPr>
            <a:r>
              <a:rPr lang="fr-FR" sz="1200" dirty="0"/>
              <a:t>Brand</a:t>
            </a:r>
          </a:p>
          <a:p>
            <a:pPr marL="171450" indent="-171450">
              <a:buFont typeface="Arial" panose="020B0604020202020204" pitchFamily="34" charset="0"/>
              <a:buChar char="•"/>
            </a:pPr>
            <a:r>
              <a:rPr lang="fr-FR" sz="1200" dirty="0" err="1"/>
              <a:t>CSFs</a:t>
            </a:r>
            <a:endParaRPr lang="fr-FR" sz="1200" dirty="0"/>
          </a:p>
        </p:txBody>
      </p:sp>
      <p:sp>
        <p:nvSpPr>
          <p:cNvPr id="55" name="ZoneTexte 54"/>
          <p:cNvSpPr txBox="1"/>
          <p:nvPr/>
        </p:nvSpPr>
        <p:spPr>
          <a:xfrm>
            <a:off x="20567" y="3463334"/>
            <a:ext cx="1845975" cy="830997"/>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Market</a:t>
            </a:r>
            <a:r>
              <a:rPr lang="fr-FR" sz="1200" dirty="0"/>
              <a:t> size</a:t>
            </a:r>
          </a:p>
          <a:p>
            <a:pPr marL="171450" indent="-171450">
              <a:buFont typeface="Arial" panose="020B0604020202020204" pitchFamily="34" charset="0"/>
              <a:buChar char="•"/>
            </a:pPr>
            <a:r>
              <a:rPr lang="fr-FR" sz="1200" dirty="0" err="1"/>
              <a:t>Exepected</a:t>
            </a:r>
            <a:r>
              <a:rPr lang="fr-FR" sz="1200" dirty="0"/>
              <a:t> </a:t>
            </a:r>
            <a:r>
              <a:rPr lang="fr-FR" sz="1200" dirty="0" err="1"/>
              <a:t>growth</a:t>
            </a:r>
            <a:endParaRPr lang="fr-FR" sz="1200" dirty="0"/>
          </a:p>
          <a:p>
            <a:pPr marL="171450" indent="-171450">
              <a:buFont typeface="Arial" panose="020B0604020202020204" pitchFamily="34" charset="0"/>
              <a:buChar char="•"/>
            </a:pPr>
            <a:r>
              <a:rPr lang="fr-FR" sz="1200" dirty="0" err="1"/>
              <a:t>Profitability</a:t>
            </a:r>
            <a:r>
              <a:rPr lang="fr-FR" sz="1200" dirty="0"/>
              <a:t> trends</a:t>
            </a:r>
          </a:p>
          <a:p>
            <a:pPr marL="171450" indent="-171450">
              <a:buFont typeface="Arial" panose="020B0604020202020204" pitchFamily="34" charset="0"/>
              <a:buChar char="•"/>
            </a:pPr>
            <a:r>
              <a:rPr lang="fr-FR" sz="1200" dirty="0"/>
              <a:t>5 Forces trends</a:t>
            </a:r>
          </a:p>
        </p:txBody>
      </p:sp>
    </p:spTree>
    <p:extLst>
      <p:ext uri="{BB962C8B-B14F-4D97-AF65-F5344CB8AC3E}">
        <p14:creationId xmlns:p14="http://schemas.microsoft.com/office/powerpoint/2010/main" val="216244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GE-McKinsey Matrix</a:t>
            </a:r>
          </a:p>
        </p:txBody>
      </p:sp>
      <p:sp>
        <p:nvSpPr>
          <p:cNvPr id="4" name="Sous-titre 3"/>
          <p:cNvSpPr>
            <a:spLocks noGrp="1"/>
          </p:cNvSpPr>
          <p:nvPr>
            <p:ph type="subTitle" idx="13"/>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118</a:t>
            </a:fld>
            <a:endParaRPr lang="fr-FR"/>
          </a:p>
        </p:txBody>
      </p:sp>
      <p:sp>
        <p:nvSpPr>
          <p:cNvPr id="12" name="ZoneTexte 11"/>
          <p:cNvSpPr txBox="1"/>
          <p:nvPr/>
        </p:nvSpPr>
        <p:spPr>
          <a:xfrm>
            <a:off x="6436995" y="1184183"/>
            <a:ext cx="482120" cy="307777"/>
          </a:xfrm>
          <a:prstGeom prst="rect">
            <a:avLst/>
          </a:prstGeom>
          <a:noFill/>
        </p:spPr>
        <p:txBody>
          <a:bodyPr wrap="none" rtlCol="0">
            <a:spAutoFit/>
          </a:bodyPr>
          <a:lstStyle/>
          <a:p>
            <a:r>
              <a:rPr lang="fr-FR" sz="1400" dirty="0" err="1"/>
              <a:t>Low</a:t>
            </a:r>
            <a:endParaRPr lang="fr-FR" sz="1400" dirty="0"/>
          </a:p>
        </p:txBody>
      </p:sp>
      <p:sp>
        <p:nvSpPr>
          <p:cNvPr id="13" name="ZoneTexte 12"/>
          <p:cNvSpPr txBox="1"/>
          <p:nvPr/>
        </p:nvSpPr>
        <p:spPr>
          <a:xfrm>
            <a:off x="2188913" y="1184183"/>
            <a:ext cx="518091" cy="307777"/>
          </a:xfrm>
          <a:prstGeom prst="rect">
            <a:avLst/>
          </a:prstGeom>
          <a:noFill/>
        </p:spPr>
        <p:txBody>
          <a:bodyPr wrap="none" rtlCol="0">
            <a:spAutoFit/>
          </a:bodyPr>
          <a:lstStyle/>
          <a:p>
            <a:r>
              <a:rPr lang="fr-FR" sz="1400" dirty="0"/>
              <a:t>High</a:t>
            </a:r>
          </a:p>
        </p:txBody>
      </p:sp>
      <p:cxnSp>
        <p:nvCxnSpPr>
          <p:cNvPr id="14" name="Connecteur droit avec flèche 13"/>
          <p:cNvCxnSpPr>
            <a:stCxn id="13" idx="3"/>
            <a:endCxn id="12" idx="1"/>
          </p:cNvCxnSpPr>
          <p:nvPr/>
        </p:nvCxnSpPr>
        <p:spPr>
          <a:xfrm>
            <a:off x="2707004" y="1338072"/>
            <a:ext cx="372999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2937545" y="1184183"/>
            <a:ext cx="3311356" cy="307777"/>
          </a:xfrm>
          <a:prstGeom prst="rect">
            <a:avLst/>
          </a:prstGeom>
          <a:solidFill>
            <a:schemeClr val="bg1"/>
          </a:solidFill>
        </p:spPr>
        <p:txBody>
          <a:bodyPr wrap="none" rtlCol="0">
            <a:spAutoFit/>
          </a:bodyPr>
          <a:lstStyle/>
          <a:p>
            <a:r>
              <a:rPr lang="fr-FR" sz="1400" dirty="0" err="1"/>
              <a:t>Competitive</a:t>
            </a:r>
            <a:r>
              <a:rPr lang="fr-FR" sz="1400" dirty="0"/>
              <a:t> </a:t>
            </a:r>
            <a:r>
              <a:rPr lang="fr-FR" sz="1400" dirty="0" err="1"/>
              <a:t>Strength</a:t>
            </a:r>
            <a:r>
              <a:rPr lang="fr-FR" sz="1400" dirty="0"/>
              <a:t> of SBU vis-à-vis </a:t>
            </a:r>
            <a:r>
              <a:rPr lang="fr-FR" sz="1400" dirty="0" err="1"/>
              <a:t>rivals</a:t>
            </a:r>
            <a:endParaRPr lang="fr-FR" sz="1400" dirty="0"/>
          </a:p>
        </p:txBody>
      </p:sp>
      <p:sp>
        <p:nvSpPr>
          <p:cNvPr id="16" name="ZoneTexte 15"/>
          <p:cNvSpPr txBox="1"/>
          <p:nvPr/>
        </p:nvSpPr>
        <p:spPr>
          <a:xfrm>
            <a:off x="1306484" y="1572372"/>
            <a:ext cx="518091" cy="307777"/>
          </a:xfrm>
          <a:prstGeom prst="rect">
            <a:avLst/>
          </a:prstGeom>
          <a:noFill/>
        </p:spPr>
        <p:txBody>
          <a:bodyPr wrap="none" rtlCol="0">
            <a:spAutoFit/>
          </a:bodyPr>
          <a:lstStyle/>
          <a:p>
            <a:r>
              <a:rPr lang="fr-FR" sz="1400" dirty="0"/>
              <a:t>High</a:t>
            </a:r>
          </a:p>
        </p:txBody>
      </p:sp>
      <p:sp>
        <p:nvSpPr>
          <p:cNvPr id="17" name="ZoneTexte 16"/>
          <p:cNvSpPr txBox="1"/>
          <p:nvPr/>
        </p:nvSpPr>
        <p:spPr>
          <a:xfrm>
            <a:off x="1342455" y="4139847"/>
            <a:ext cx="482120" cy="307777"/>
          </a:xfrm>
          <a:prstGeom prst="rect">
            <a:avLst/>
          </a:prstGeom>
          <a:noFill/>
        </p:spPr>
        <p:txBody>
          <a:bodyPr wrap="none" rtlCol="0">
            <a:spAutoFit/>
          </a:bodyPr>
          <a:lstStyle/>
          <a:p>
            <a:r>
              <a:rPr lang="fr-FR" sz="1400" dirty="0" err="1"/>
              <a:t>Low</a:t>
            </a:r>
            <a:endParaRPr lang="fr-FR" sz="1400" dirty="0"/>
          </a:p>
        </p:txBody>
      </p:sp>
      <p:cxnSp>
        <p:nvCxnSpPr>
          <p:cNvPr id="18" name="Connecteur droit avec flèche 17"/>
          <p:cNvCxnSpPr>
            <a:stCxn id="16" idx="2"/>
            <a:endCxn id="17" idx="0"/>
          </p:cNvCxnSpPr>
          <p:nvPr/>
        </p:nvCxnSpPr>
        <p:spPr>
          <a:xfrm>
            <a:off x="1565530" y="1880149"/>
            <a:ext cx="17985" cy="22596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694279" y="2601032"/>
            <a:ext cx="1222129" cy="738664"/>
          </a:xfrm>
          <a:prstGeom prst="rect">
            <a:avLst/>
          </a:prstGeom>
          <a:solidFill>
            <a:schemeClr val="bg1"/>
          </a:solidFill>
        </p:spPr>
        <p:txBody>
          <a:bodyPr wrap="none" rtlCol="0">
            <a:spAutoFit/>
          </a:bodyPr>
          <a:lstStyle/>
          <a:p>
            <a:r>
              <a:rPr lang="fr-FR" sz="1400" dirty="0" err="1"/>
              <a:t>Market</a:t>
            </a:r>
            <a:br>
              <a:rPr lang="fr-FR" sz="1400" dirty="0"/>
            </a:br>
            <a:r>
              <a:rPr lang="fr-FR" sz="1400" dirty="0"/>
              <a:t>Long-</a:t>
            </a:r>
            <a:r>
              <a:rPr lang="fr-FR" sz="1400" dirty="0" err="1"/>
              <a:t>term</a:t>
            </a:r>
            <a:br>
              <a:rPr lang="fr-FR" sz="1400" dirty="0"/>
            </a:br>
            <a:r>
              <a:rPr lang="fr-FR" sz="1400" dirty="0" err="1"/>
              <a:t>Attractiveness</a:t>
            </a:r>
            <a:endParaRPr lang="fr-FR" sz="1400" dirty="0"/>
          </a:p>
        </p:txBody>
      </p:sp>
      <p:grpSp>
        <p:nvGrpSpPr>
          <p:cNvPr id="38" name="Groupe 37"/>
          <p:cNvGrpSpPr/>
          <p:nvPr/>
        </p:nvGrpSpPr>
        <p:grpSpPr>
          <a:xfrm>
            <a:off x="1999675" y="1633169"/>
            <a:ext cx="5346474" cy="2777166"/>
            <a:chOff x="1998230" y="1617584"/>
            <a:chExt cx="5346474" cy="2777166"/>
          </a:xfrm>
        </p:grpSpPr>
        <p:sp>
          <p:nvSpPr>
            <p:cNvPr id="32" name="Rectangle 31"/>
            <p:cNvSpPr/>
            <p:nvPr/>
          </p:nvSpPr>
          <p:spPr>
            <a:xfrm>
              <a:off x="5617094" y="1617584"/>
              <a:ext cx="1727610" cy="864114"/>
            </a:xfrm>
            <a:prstGeom prst="rect">
              <a:avLst/>
            </a:prstGeom>
            <a:solidFill>
              <a:srgbClr val="FFC00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5617094" y="2574110"/>
              <a:ext cx="1727610" cy="864114"/>
            </a:xfrm>
            <a:prstGeom prst="rect">
              <a:avLst/>
            </a:prstGeom>
            <a:solidFill>
              <a:srgbClr val="C0000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p:cNvSpPr/>
            <p:nvPr/>
          </p:nvSpPr>
          <p:spPr>
            <a:xfrm>
              <a:off x="5617094" y="3530636"/>
              <a:ext cx="1727610" cy="864114"/>
            </a:xfrm>
            <a:prstGeom prst="rect">
              <a:avLst/>
            </a:prstGeom>
            <a:solidFill>
              <a:srgbClr val="C0000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3807662" y="1617584"/>
              <a:ext cx="1727610" cy="864114"/>
            </a:xfrm>
            <a:prstGeom prst="rect">
              <a:avLst/>
            </a:prstGeom>
            <a:solidFill>
              <a:srgbClr val="00B05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3807662" y="2574110"/>
              <a:ext cx="1727610" cy="864114"/>
            </a:xfrm>
            <a:prstGeom prst="rect">
              <a:avLst/>
            </a:prstGeom>
            <a:solidFill>
              <a:srgbClr val="FFC00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3807662" y="3530636"/>
              <a:ext cx="1727610" cy="864114"/>
            </a:xfrm>
            <a:prstGeom prst="rect">
              <a:avLst/>
            </a:prstGeom>
            <a:solidFill>
              <a:srgbClr val="C0000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1998230" y="1617584"/>
              <a:ext cx="1727610" cy="864114"/>
            </a:xfrm>
            <a:prstGeom prst="rect">
              <a:avLst/>
            </a:prstGeom>
            <a:solidFill>
              <a:srgbClr val="00B05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Rectangle 26"/>
            <p:cNvSpPr/>
            <p:nvPr/>
          </p:nvSpPr>
          <p:spPr>
            <a:xfrm>
              <a:off x="1998230" y="2574110"/>
              <a:ext cx="1727610" cy="864114"/>
            </a:xfrm>
            <a:prstGeom prst="rect">
              <a:avLst/>
            </a:prstGeom>
            <a:solidFill>
              <a:srgbClr val="00B05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p:cNvSpPr/>
            <p:nvPr/>
          </p:nvSpPr>
          <p:spPr>
            <a:xfrm>
              <a:off x="1998230" y="3530636"/>
              <a:ext cx="1727610" cy="864114"/>
            </a:xfrm>
            <a:prstGeom prst="rect">
              <a:avLst/>
            </a:prstGeom>
            <a:solidFill>
              <a:srgbClr val="FFC00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ZoneTexte 1"/>
          <p:cNvSpPr txBox="1"/>
          <p:nvPr/>
        </p:nvSpPr>
        <p:spPr>
          <a:xfrm>
            <a:off x="2082691" y="1797080"/>
            <a:ext cx="1550188" cy="646331"/>
          </a:xfrm>
          <a:prstGeom prst="rect">
            <a:avLst/>
          </a:prstGeom>
          <a:noFill/>
        </p:spPr>
        <p:txBody>
          <a:bodyPr wrap="square" rtlCol="0">
            <a:spAutoFit/>
          </a:bodyPr>
          <a:lstStyle/>
          <a:p>
            <a:pPr algn="ctr"/>
            <a:r>
              <a:rPr lang="fr-FR" dirty="0" err="1"/>
              <a:t>Protect</a:t>
            </a:r>
            <a:r>
              <a:rPr lang="fr-FR" dirty="0"/>
              <a:t> </a:t>
            </a:r>
            <a:r>
              <a:rPr lang="fr-FR" dirty="0" err="1"/>
              <a:t>your</a:t>
            </a:r>
            <a:r>
              <a:rPr lang="fr-FR" dirty="0"/>
              <a:t> </a:t>
            </a:r>
            <a:br>
              <a:rPr lang="fr-FR" dirty="0"/>
            </a:br>
            <a:r>
              <a:rPr lang="fr-FR" dirty="0"/>
              <a:t>Position</a:t>
            </a:r>
          </a:p>
        </p:txBody>
      </p:sp>
      <p:sp>
        <p:nvSpPr>
          <p:cNvPr id="40" name="ZoneTexte 39"/>
          <p:cNvSpPr txBox="1"/>
          <p:nvPr/>
        </p:nvSpPr>
        <p:spPr>
          <a:xfrm>
            <a:off x="3865684" y="1797080"/>
            <a:ext cx="1550188" cy="646331"/>
          </a:xfrm>
          <a:prstGeom prst="rect">
            <a:avLst/>
          </a:prstGeom>
          <a:noFill/>
        </p:spPr>
        <p:txBody>
          <a:bodyPr wrap="square" rtlCol="0">
            <a:spAutoFit/>
          </a:bodyPr>
          <a:lstStyle/>
          <a:p>
            <a:pPr algn="ctr"/>
            <a:r>
              <a:rPr lang="fr-FR" dirty="0"/>
              <a:t>Invest to</a:t>
            </a:r>
            <a:br>
              <a:rPr lang="fr-FR" dirty="0"/>
            </a:br>
            <a:r>
              <a:rPr lang="fr-FR" dirty="0" err="1"/>
              <a:t>Build</a:t>
            </a:r>
            <a:endParaRPr lang="fr-FR" dirty="0"/>
          </a:p>
        </p:txBody>
      </p:sp>
      <p:sp>
        <p:nvSpPr>
          <p:cNvPr id="44" name="ZoneTexte 43"/>
          <p:cNvSpPr txBox="1"/>
          <p:nvPr/>
        </p:nvSpPr>
        <p:spPr>
          <a:xfrm>
            <a:off x="2082691" y="2698586"/>
            <a:ext cx="1550188" cy="646331"/>
          </a:xfrm>
          <a:prstGeom prst="rect">
            <a:avLst/>
          </a:prstGeom>
          <a:noFill/>
        </p:spPr>
        <p:txBody>
          <a:bodyPr wrap="square" rtlCol="0">
            <a:spAutoFit/>
          </a:bodyPr>
          <a:lstStyle/>
          <a:p>
            <a:pPr algn="ctr"/>
            <a:r>
              <a:rPr lang="fr-FR" dirty="0" err="1"/>
              <a:t>Build</a:t>
            </a:r>
            <a:br>
              <a:rPr lang="fr-FR" dirty="0"/>
            </a:br>
            <a:r>
              <a:rPr lang="fr-FR" dirty="0" err="1"/>
              <a:t>Selectively</a:t>
            </a:r>
            <a:endParaRPr lang="fr-FR" dirty="0"/>
          </a:p>
        </p:txBody>
      </p:sp>
      <p:sp>
        <p:nvSpPr>
          <p:cNvPr id="45" name="ZoneTexte 44"/>
          <p:cNvSpPr txBox="1"/>
          <p:nvPr/>
        </p:nvSpPr>
        <p:spPr>
          <a:xfrm>
            <a:off x="5707250" y="3647284"/>
            <a:ext cx="1550188" cy="646331"/>
          </a:xfrm>
          <a:prstGeom prst="rect">
            <a:avLst/>
          </a:prstGeom>
          <a:noFill/>
        </p:spPr>
        <p:txBody>
          <a:bodyPr wrap="square" rtlCol="0">
            <a:spAutoFit/>
          </a:bodyPr>
          <a:lstStyle/>
          <a:p>
            <a:pPr algn="ctr"/>
            <a:r>
              <a:rPr lang="fr-FR" dirty="0" err="1"/>
              <a:t>Potential</a:t>
            </a:r>
            <a:r>
              <a:rPr lang="fr-FR" dirty="0"/>
              <a:t> for</a:t>
            </a:r>
            <a:br>
              <a:rPr lang="fr-FR" dirty="0"/>
            </a:br>
            <a:r>
              <a:rPr lang="fr-FR" dirty="0" err="1"/>
              <a:t>Divestment</a:t>
            </a:r>
            <a:endParaRPr lang="fr-FR" dirty="0"/>
          </a:p>
        </p:txBody>
      </p:sp>
      <p:sp>
        <p:nvSpPr>
          <p:cNvPr id="46" name="ZoneTexte 45"/>
          <p:cNvSpPr txBox="1"/>
          <p:nvPr/>
        </p:nvSpPr>
        <p:spPr>
          <a:xfrm>
            <a:off x="5700126" y="2686832"/>
            <a:ext cx="1550188" cy="646331"/>
          </a:xfrm>
          <a:prstGeom prst="rect">
            <a:avLst/>
          </a:prstGeom>
          <a:noFill/>
        </p:spPr>
        <p:txBody>
          <a:bodyPr wrap="square" rtlCol="0">
            <a:spAutoFit/>
          </a:bodyPr>
          <a:lstStyle/>
          <a:p>
            <a:pPr algn="ctr"/>
            <a:r>
              <a:rPr lang="fr-FR" dirty="0" err="1"/>
              <a:t>Expand</a:t>
            </a:r>
            <a:r>
              <a:rPr lang="fr-FR" dirty="0"/>
              <a:t> or</a:t>
            </a:r>
            <a:br>
              <a:rPr lang="fr-FR" dirty="0"/>
            </a:br>
            <a:r>
              <a:rPr lang="fr-FR" dirty="0" err="1"/>
              <a:t>Harvest</a:t>
            </a:r>
            <a:endParaRPr lang="fr-FR" dirty="0"/>
          </a:p>
        </p:txBody>
      </p:sp>
      <p:sp>
        <p:nvSpPr>
          <p:cNvPr id="47" name="ZoneTexte 46"/>
          <p:cNvSpPr txBox="1"/>
          <p:nvPr/>
        </p:nvSpPr>
        <p:spPr>
          <a:xfrm>
            <a:off x="3917990" y="3655112"/>
            <a:ext cx="1550188" cy="646331"/>
          </a:xfrm>
          <a:prstGeom prst="rect">
            <a:avLst/>
          </a:prstGeom>
          <a:noFill/>
        </p:spPr>
        <p:txBody>
          <a:bodyPr wrap="square" rtlCol="0">
            <a:spAutoFit/>
          </a:bodyPr>
          <a:lstStyle/>
          <a:p>
            <a:pPr algn="ctr"/>
            <a:r>
              <a:rPr lang="fr-FR" dirty="0"/>
              <a:t>Manage for</a:t>
            </a:r>
            <a:br>
              <a:rPr lang="fr-FR" dirty="0"/>
            </a:br>
            <a:r>
              <a:rPr lang="fr-FR" dirty="0" err="1"/>
              <a:t>Earnings</a:t>
            </a:r>
            <a:endParaRPr lang="fr-FR" dirty="0"/>
          </a:p>
        </p:txBody>
      </p:sp>
      <p:sp>
        <p:nvSpPr>
          <p:cNvPr id="48" name="ZoneTexte 47"/>
          <p:cNvSpPr txBox="1"/>
          <p:nvPr/>
        </p:nvSpPr>
        <p:spPr>
          <a:xfrm>
            <a:off x="5700126" y="1757983"/>
            <a:ext cx="1550188" cy="646331"/>
          </a:xfrm>
          <a:prstGeom prst="rect">
            <a:avLst/>
          </a:prstGeom>
          <a:noFill/>
        </p:spPr>
        <p:txBody>
          <a:bodyPr wrap="square" rtlCol="0">
            <a:spAutoFit/>
          </a:bodyPr>
          <a:lstStyle/>
          <a:p>
            <a:pPr algn="ctr"/>
            <a:r>
              <a:rPr lang="fr-FR" dirty="0" err="1"/>
              <a:t>Build</a:t>
            </a:r>
            <a:r>
              <a:rPr lang="fr-FR" dirty="0"/>
              <a:t> </a:t>
            </a:r>
            <a:r>
              <a:rPr lang="fr-FR" dirty="0" err="1"/>
              <a:t>Selectively</a:t>
            </a:r>
            <a:endParaRPr lang="fr-FR" dirty="0"/>
          </a:p>
        </p:txBody>
      </p:sp>
      <p:sp>
        <p:nvSpPr>
          <p:cNvPr id="49" name="ZoneTexte 48"/>
          <p:cNvSpPr txBox="1"/>
          <p:nvPr/>
        </p:nvSpPr>
        <p:spPr>
          <a:xfrm>
            <a:off x="3897818" y="2676836"/>
            <a:ext cx="1550188" cy="646331"/>
          </a:xfrm>
          <a:prstGeom prst="rect">
            <a:avLst/>
          </a:prstGeom>
          <a:noFill/>
        </p:spPr>
        <p:txBody>
          <a:bodyPr wrap="square" rtlCol="0">
            <a:spAutoFit/>
          </a:bodyPr>
          <a:lstStyle/>
          <a:p>
            <a:pPr algn="ctr"/>
            <a:r>
              <a:rPr lang="fr-FR" dirty="0"/>
              <a:t>Manage for</a:t>
            </a:r>
            <a:br>
              <a:rPr lang="fr-FR" dirty="0"/>
            </a:br>
            <a:r>
              <a:rPr lang="fr-FR" dirty="0" err="1"/>
              <a:t>Earnings</a:t>
            </a:r>
            <a:endParaRPr lang="fr-FR" dirty="0"/>
          </a:p>
        </p:txBody>
      </p:sp>
      <p:sp>
        <p:nvSpPr>
          <p:cNvPr id="50" name="ZoneTexte 49"/>
          <p:cNvSpPr txBox="1"/>
          <p:nvPr/>
        </p:nvSpPr>
        <p:spPr>
          <a:xfrm>
            <a:off x="2082691" y="3647285"/>
            <a:ext cx="1550188" cy="646331"/>
          </a:xfrm>
          <a:prstGeom prst="rect">
            <a:avLst/>
          </a:prstGeom>
          <a:noFill/>
        </p:spPr>
        <p:txBody>
          <a:bodyPr wrap="square" rtlCol="0">
            <a:spAutoFit/>
          </a:bodyPr>
          <a:lstStyle/>
          <a:p>
            <a:pPr algn="ctr"/>
            <a:r>
              <a:rPr lang="fr-FR" dirty="0" err="1"/>
              <a:t>Protect</a:t>
            </a:r>
            <a:r>
              <a:rPr lang="fr-FR" dirty="0"/>
              <a:t> and</a:t>
            </a:r>
            <a:br>
              <a:rPr lang="fr-FR" dirty="0"/>
            </a:br>
            <a:r>
              <a:rPr lang="fr-FR" dirty="0" err="1"/>
              <a:t>Refocus</a:t>
            </a:r>
            <a:endParaRPr lang="fr-FR" dirty="0"/>
          </a:p>
        </p:txBody>
      </p:sp>
    </p:spTree>
    <p:extLst>
      <p:ext uri="{BB962C8B-B14F-4D97-AF65-F5344CB8AC3E}">
        <p14:creationId xmlns:p14="http://schemas.microsoft.com/office/powerpoint/2010/main" val="6695685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8744" y="2204917"/>
            <a:ext cx="9131870" cy="469106"/>
          </a:xfrm>
        </p:spPr>
        <p:txBody>
          <a:bodyPr/>
          <a:lstStyle/>
          <a:p>
            <a:pPr>
              <a:buNone/>
            </a:pPr>
            <a:r>
              <a:rPr lang="fr-FR" dirty="0"/>
              <a:t>QUESTIONS ?</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119</a:t>
            </a:fld>
            <a:endParaRPr lang="fr-FR"/>
          </a:p>
        </p:txBody>
      </p:sp>
    </p:spTree>
    <p:extLst>
      <p:ext uri="{BB962C8B-B14F-4D97-AF65-F5344CB8AC3E}">
        <p14:creationId xmlns:p14="http://schemas.microsoft.com/office/powerpoint/2010/main" val="658813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3" y="1324470"/>
            <a:ext cx="6254262" cy="3119488"/>
          </a:xfrm>
        </p:spPr>
        <p:txBody>
          <a:bodyPr/>
          <a:lstStyle/>
          <a:p>
            <a:r>
              <a:rPr lang="en-US" sz="1800" dirty="0"/>
              <a:t>Catered to </a:t>
            </a:r>
            <a:r>
              <a:rPr lang="en-US" sz="1800" b="1" dirty="0"/>
              <a:t>high income families </a:t>
            </a:r>
            <a:r>
              <a:rPr lang="en-US" sz="1800" dirty="0"/>
              <a:t>in local area</a:t>
            </a:r>
          </a:p>
          <a:p>
            <a:r>
              <a:rPr lang="en-US" sz="1800" dirty="0"/>
              <a:t>VERY HIGH service quality (personalized)</a:t>
            </a:r>
          </a:p>
          <a:p>
            <a:r>
              <a:rPr lang="en-US" sz="1800" dirty="0"/>
              <a:t>International products, wines, etc.</a:t>
            </a:r>
          </a:p>
          <a:p>
            <a:r>
              <a:rPr lang="en-US" sz="1800" dirty="0"/>
              <a:t>“We are a Specialty Foods Store with house made chef's case items, bakery, wine, imported chocolates and specialty foods”.</a:t>
            </a:r>
          </a:p>
          <a:p>
            <a:r>
              <a:rPr lang="en-US" sz="1800" dirty="0"/>
              <a:t>West Point wine director Bill Krauss said the store couldn’t remain viable as a single-store operation amid increased </a:t>
            </a:r>
            <a:r>
              <a:rPr lang="en-US" sz="1800" b="1" dirty="0"/>
              <a:t>competition in the larger specialty/gourmet </a:t>
            </a:r>
            <a:r>
              <a:rPr lang="en-US" sz="1800" dirty="0"/>
              <a:t>food retailing business.</a:t>
            </a:r>
            <a:endParaRPr lang="fr-FR" sz="1800" dirty="0"/>
          </a:p>
        </p:txBody>
      </p:sp>
      <p:sp>
        <p:nvSpPr>
          <p:cNvPr id="3" name="Titre 2"/>
          <p:cNvSpPr>
            <a:spLocks noGrp="1"/>
          </p:cNvSpPr>
          <p:nvPr>
            <p:ph type="title"/>
          </p:nvPr>
        </p:nvSpPr>
        <p:spPr/>
        <p:txBody>
          <a:bodyPr/>
          <a:lstStyle/>
          <a:p>
            <a:r>
              <a:rPr lang="fr-FR" dirty="0"/>
              <a:t>West Point</a:t>
            </a:r>
          </a:p>
        </p:txBody>
      </p:sp>
      <p:sp>
        <p:nvSpPr>
          <p:cNvPr id="4" name="Sous-titre 3"/>
          <p:cNvSpPr>
            <a:spLocks noGrp="1"/>
          </p:cNvSpPr>
          <p:nvPr>
            <p:ph type="subTitle" idx="13"/>
          </p:nvPr>
        </p:nvSpPr>
        <p:spPr/>
        <p:txBody>
          <a:bodyPr/>
          <a:lstStyle/>
          <a:p>
            <a:r>
              <a:rPr lang="fr-FR" dirty="0"/>
              <a:t>Specialty </a:t>
            </a:r>
            <a:r>
              <a:rPr lang="fr-FR" dirty="0" err="1"/>
              <a:t>foods</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12</a:t>
            </a:fld>
            <a:endParaRPr lang="fr-FR"/>
          </a:p>
        </p:txBody>
      </p:sp>
      <p:pic>
        <p:nvPicPr>
          <p:cNvPr id="6" name="Image 5"/>
          <p:cNvPicPr>
            <a:picLocks noChangeAspect="1"/>
          </p:cNvPicPr>
          <p:nvPr/>
        </p:nvPicPr>
        <p:blipFill>
          <a:blip r:embed="rId2"/>
          <a:stretch>
            <a:fillRect/>
          </a:stretch>
        </p:blipFill>
        <p:spPr>
          <a:xfrm>
            <a:off x="6993957" y="1166813"/>
            <a:ext cx="1826458" cy="1368080"/>
          </a:xfrm>
          <a:prstGeom prst="rect">
            <a:avLst/>
          </a:prstGeom>
        </p:spPr>
      </p:pic>
      <p:pic>
        <p:nvPicPr>
          <p:cNvPr id="7" name="Image 6"/>
          <p:cNvPicPr>
            <a:picLocks noChangeAspect="1"/>
          </p:cNvPicPr>
          <p:nvPr/>
        </p:nvPicPr>
        <p:blipFill>
          <a:blip r:embed="rId3"/>
          <a:stretch>
            <a:fillRect/>
          </a:stretch>
        </p:blipFill>
        <p:spPr>
          <a:xfrm>
            <a:off x="6977079" y="2672693"/>
            <a:ext cx="1843336" cy="960194"/>
          </a:xfrm>
          <a:prstGeom prst="rect">
            <a:avLst/>
          </a:prstGeom>
        </p:spPr>
      </p:pic>
    </p:spTree>
    <p:extLst>
      <p:ext uri="{BB962C8B-B14F-4D97-AF65-F5344CB8AC3E}">
        <p14:creationId xmlns:p14="http://schemas.microsoft.com/office/powerpoint/2010/main" val="34691301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err="1"/>
              <a:t>Strategy</a:t>
            </a:r>
            <a:endParaRPr lang="fr-FR" dirty="0"/>
          </a:p>
        </p:txBody>
      </p:sp>
      <p:sp>
        <p:nvSpPr>
          <p:cNvPr id="3" name="Sous-titre 2"/>
          <p:cNvSpPr>
            <a:spLocks noGrp="1"/>
          </p:cNvSpPr>
          <p:nvPr>
            <p:ph type="subTitle" idx="1"/>
          </p:nvPr>
        </p:nvSpPr>
        <p:spPr>
          <a:xfrm>
            <a:off x="355239" y="1131590"/>
            <a:ext cx="8491306" cy="465856"/>
          </a:xfrm>
        </p:spPr>
        <p:txBody>
          <a:bodyPr/>
          <a:lstStyle/>
          <a:p>
            <a:r>
              <a:rPr lang="fr-FR" sz="2800" dirty="0"/>
              <a:t>M&amp;A and Strategic Alliances</a:t>
            </a:r>
          </a:p>
        </p:txBody>
      </p:sp>
    </p:spTree>
    <p:extLst>
      <p:ext uri="{BB962C8B-B14F-4D97-AF65-F5344CB8AC3E}">
        <p14:creationId xmlns:p14="http://schemas.microsoft.com/office/powerpoint/2010/main" val="1587495803"/>
      </p:ext>
    </p:extLst>
  </p:cSld>
  <p:clrMapOvr>
    <a:masterClrMapping/>
  </p:clrMapOvr>
  <mc:AlternateContent xmlns:mc="http://schemas.openxmlformats.org/markup-compatibility/2006" xmlns:p14="http://schemas.microsoft.com/office/powerpoint/2010/main">
    <mc:Choice Requires="p14">
      <p:transition spd="slow" p14:dur="2000" advTm="10513"/>
    </mc:Choice>
    <mc:Fallback xmlns="">
      <p:transition spd="slow" advTm="10513"/>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Strategic options &amp; </a:t>
            </a:r>
            <a:r>
              <a:rPr lang="fr-FR" dirty="0" err="1"/>
              <a:t>methods</a:t>
            </a:r>
            <a:endParaRPr lang="fr-FR" dirty="0"/>
          </a:p>
        </p:txBody>
      </p:sp>
      <p:sp>
        <p:nvSpPr>
          <p:cNvPr id="7" name="Sous-titre 6"/>
          <p:cNvSpPr>
            <a:spLocks noGrp="1"/>
          </p:cNvSpPr>
          <p:nvPr>
            <p:ph type="subTitle" idx="13"/>
          </p:nvPr>
        </p:nvSpPr>
        <p:spPr/>
        <p:txBody>
          <a:bodyPr/>
          <a:lstStyle/>
          <a:p>
            <a:r>
              <a:rPr lang="fr-FR" dirty="0" err="1"/>
              <a:t>Making</a:t>
            </a:r>
            <a:r>
              <a:rPr lang="fr-FR" dirty="0"/>
              <a:t> the </a:t>
            </a:r>
            <a:r>
              <a:rPr lang="fr-FR" dirty="0" err="1"/>
              <a:t>choice</a:t>
            </a:r>
            <a:endParaRPr lang="fr-FR" dirty="0"/>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121</a:t>
            </a:fld>
            <a:endParaRPr lang="fr-FR"/>
          </a:p>
        </p:txBody>
      </p:sp>
      <p:sp>
        <p:nvSpPr>
          <p:cNvPr id="2" name="Rectangle 1"/>
          <p:cNvSpPr/>
          <p:nvPr/>
        </p:nvSpPr>
        <p:spPr>
          <a:xfrm>
            <a:off x="1674564" y="1652530"/>
            <a:ext cx="2159306" cy="2214390"/>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i="1" dirty="0"/>
              <a:t>For </a:t>
            </a:r>
            <a:r>
              <a:rPr lang="fr-FR" i="1" dirty="0" err="1"/>
              <a:t>example</a:t>
            </a:r>
            <a:r>
              <a:rPr lang="fr-FR" i="1" dirty="0"/>
              <a:t>:</a:t>
            </a:r>
            <a:br>
              <a:rPr lang="fr-FR" dirty="0"/>
            </a:br>
            <a:br>
              <a:rPr lang="fr-FR" dirty="0"/>
            </a:br>
            <a:r>
              <a:rPr lang="fr-FR" dirty="0"/>
              <a:t>Diversification</a:t>
            </a:r>
            <a:br>
              <a:rPr lang="fr-FR" dirty="0"/>
            </a:br>
            <a:br>
              <a:rPr lang="fr-FR" dirty="0"/>
            </a:br>
            <a:r>
              <a:rPr lang="fr-FR" dirty="0"/>
              <a:t>Internationalisation</a:t>
            </a:r>
            <a:br>
              <a:rPr lang="fr-FR" dirty="0"/>
            </a:br>
            <a:br>
              <a:rPr lang="fr-FR" dirty="0"/>
            </a:br>
            <a:r>
              <a:rPr lang="fr-FR" dirty="0"/>
              <a:t>Innovation</a:t>
            </a:r>
          </a:p>
        </p:txBody>
      </p:sp>
      <p:grpSp>
        <p:nvGrpSpPr>
          <p:cNvPr id="41" name="Groupe 40"/>
          <p:cNvGrpSpPr/>
          <p:nvPr/>
        </p:nvGrpSpPr>
        <p:grpSpPr>
          <a:xfrm>
            <a:off x="3833870" y="1130758"/>
            <a:ext cx="3591498" cy="1628967"/>
            <a:chOff x="3833870" y="1130758"/>
            <a:chExt cx="3591498" cy="1628967"/>
          </a:xfrm>
        </p:grpSpPr>
        <p:sp>
          <p:nvSpPr>
            <p:cNvPr id="3" name="Ellipse 2"/>
            <p:cNvSpPr/>
            <p:nvPr/>
          </p:nvSpPr>
          <p:spPr>
            <a:xfrm>
              <a:off x="5381682" y="1130758"/>
              <a:ext cx="2043686" cy="941943"/>
            </a:xfrm>
            <a:prstGeom prst="ellipse">
              <a:avLst/>
            </a:prstGeom>
            <a:solidFill>
              <a:schemeClr val="accent6">
                <a:lumMod val="7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rPr>
                <a:t>Organic</a:t>
              </a:r>
              <a:br>
                <a:rPr lang="fr-FR" dirty="0">
                  <a:solidFill>
                    <a:schemeClr val="tx1"/>
                  </a:solidFill>
                </a:rPr>
              </a:br>
              <a:r>
                <a:rPr lang="fr-FR" dirty="0" err="1">
                  <a:solidFill>
                    <a:schemeClr val="tx1"/>
                  </a:solidFill>
                </a:rPr>
                <a:t>Development</a:t>
              </a:r>
              <a:endParaRPr lang="fr-FR" dirty="0">
                <a:solidFill>
                  <a:schemeClr val="tx1"/>
                </a:solidFill>
              </a:endParaRPr>
            </a:p>
          </p:txBody>
        </p:sp>
        <p:cxnSp>
          <p:nvCxnSpPr>
            <p:cNvPr id="10" name="Connecteur droit avec flèche 9"/>
            <p:cNvCxnSpPr>
              <a:stCxn id="2" idx="3"/>
              <a:endCxn id="3" idx="2"/>
            </p:cNvCxnSpPr>
            <p:nvPr/>
          </p:nvCxnSpPr>
          <p:spPr>
            <a:xfrm flipV="1">
              <a:off x="3833870" y="1601730"/>
              <a:ext cx="1547812" cy="1157995"/>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e 41"/>
          <p:cNvGrpSpPr/>
          <p:nvPr/>
        </p:nvGrpSpPr>
        <p:grpSpPr>
          <a:xfrm>
            <a:off x="3833870" y="2291468"/>
            <a:ext cx="3591498" cy="941943"/>
            <a:chOff x="3833870" y="2291468"/>
            <a:chExt cx="3591498" cy="941943"/>
          </a:xfrm>
        </p:grpSpPr>
        <p:sp>
          <p:nvSpPr>
            <p:cNvPr id="34" name="Ellipse 33"/>
            <p:cNvSpPr/>
            <p:nvPr/>
          </p:nvSpPr>
          <p:spPr>
            <a:xfrm>
              <a:off x="5381682" y="2291468"/>
              <a:ext cx="2043686" cy="941943"/>
            </a:xfrm>
            <a:prstGeom prst="ellipse">
              <a:avLst/>
            </a:prstGeom>
            <a:solidFill>
              <a:schemeClr val="accent6">
                <a:lumMod val="7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rPr>
                <a:t>Mergers</a:t>
              </a:r>
              <a:r>
                <a:rPr lang="fr-FR" dirty="0">
                  <a:solidFill>
                    <a:schemeClr val="tx1"/>
                  </a:solidFill>
                </a:rPr>
                <a:t> &amp;</a:t>
              </a:r>
              <a:br>
                <a:rPr lang="fr-FR" dirty="0">
                  <a:solidFill>
                    <a:schemeClr val="tx1"/>
                  </a:solidFill>
                </a:rPr>
              </a:br>
              <a:r>
                <a:rPr lang="fr-FR" dirty="0">
                  <a:solidFill>
                    <a:schemeClr val="tx1"/>
                  </a:solidFill>
                </a:rPr>
                <a:t>Acquisitions</a:t>
              </a:r>
            </a:p>
          </p:txBody>
        </p:sp>
        <p:cxnSp>
          <p:nvCxnSpPr>
            <p:cNvPr id="36" name="Connecteur droit avec flèche 35"/>
            <p:cNvCxnSpPr>
              <a:stCxn id="2" idx="3"/>
              <a:endCxn id="34" idx="2"/>
            </p:cNvCxnSpPr>
            <p:nvPr/>
          </p:nvCxnSpPr>
          <p:spPr>
            <a:xfrm>
              <a:off x="3833870" y="2759725"/>
              <a:ext cx="1547812" cy="2715"/>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e 42"/>
          <p:cNvGrpSpPr/>
          <p:nvPr/>
        </p:nvGrpSpPr>
        <p:grpSpPr>
          <a:xfrm>
            <a:off x="3833870" y="2759725"/>
            <a:ext cx="3591498" cy="1634396"/>
            <a:chOff x="3833870" y="2759725"/>
            <a:chExt cx="3591498" cy="1634396"/>
          </a:xfrm>
        </p:grpSpPr>
        <p:sp>
          <p:nvSpPr>
            <p:cNvPr id="35" name="Ellipse 34"/>
            <p:cNvSpPr/>
            <p:nvPr/>
          </p:nvSpPr>
          <p:spPr>
            <a:xfrm>
              <a:off x="5381682" y="3452178"/>
              <a:ext cx="2043686" cy="941943"/>
            </a:xfrm>
            <a:prstGeom prst="ellipse">
              <a:avLst/>
            </a:prstGeom>
            <a:solidFill>
              <a:schemeClr val="accent6">
                <a:lumMod val="7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Strategic</a:t>
              </a:r>
              <a:br>
                <a:rPr lang="fr-FR" dirty="0">
                  <a:solidFill>
                    <a:schemeClr val="tx1"/>
                  </a:solidFill>
                </a:rPr>
              </a:br>
              <a:r>
                <a:rPr lang="fr-FR" dirty="0">
                  <a:solidFill>
                    <a:schemeClr val="tx1"/>
                  </a:solidFill>
                </a:rPr>
                <a:t>Alliances</a:t>
              </a:r>
            </a:p>
          </p:txBody>
        </p:sp>
        <p:cxnSp>
          <p:nvCxnSpPr>
            <p:cNvPr id="38" name="Connecteur droit avec flèche 37"/>
            <p:cNvCxnSpPr>
              <a:stCxn id="2" idx="3"/>
              <a:endCxn id="35" idx="2"/>
            </p:cNvCxnSpPr>
            <p:nvPr/>
          </p:nvCxnSpPr>
          <p:spPr>
            <a:xfrm>
              <a:off x="3833870" y="2759725"/>
              <a:ext cx="1547812" cy="1163425"/>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304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Basics</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122</a:t>
            </a:fld>
            <a:endParaRPr lang="fr-FR"/>
          </a:p>
        </p:txBody>
      </p:sp>
      <p:grpSp>
        <p:nvGrpSpPr>
          <p:cNvPr id="62" name="Groupe 61"/>
          <p:cNvGrpSpPr/>
          <p:nvPr/>
        </p:nvGrpSpPr>
        <p:grpSpPr>
          <a:xfrm>
            <a:off x="5217166" y="2745974"/>
            <a:ext cx="3475140" cy="1783388"/>
            <a:chOff x="5217166" y="2745974"/>
            <a:chExt cx="3475140" cy="1783388"/>
          </a:xfrm>
        </p:grpSpPr>
        <p:sp>
          <p:nvSpPr>
            <p:cNvPr id="28" name="Ellipse 27"/>
            <p:cNvSpPr/>
            <p:nvPr/>
          </p:nvSpPr>
          <p:spPr>
            <a:xfrm>
              <a:off x="5217166" y="3082767"/>
              <a:ext cx="1079653" cy="649995"/>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p:cNvSpPr/>
            <p:nvPr/>
          </p:nvSpPr>
          <p:spPr>
            <a:xfrm>
              <a:off x="5217166" y="3801508"/>
              <a:ext cx="1079653" cy="649995"/>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Flèche droite 29"/>
            <p:cNvSpPr/>
            <p:nvPr/>
          </p:nvSpPr>
          <p:spPr>
            <a:xfrm>
              <a:off x="6451055" y="3407764"/>
              <a:ext cx="804231" cy="600420"/>
            </a:xfrm>
            <a:prstGeom prst="rightArrow">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p:cNvSpPr txBox="1"/>
            <p:nvPr/>
          </p:nvSpPr>
          <p:spPr>
            <a:xfrm>
              <a:off x="5936447" y="2745974"/>
              <a:ext cx="2024721" cy="369332"/>
            </a:xfrm>
            <a:prstGeom prst="rect">
              <a:avLst/>
            </a:prstGeom>
            <a:noFill/>
          </p:spPr>
          <p:txBody>
            <a:bodyPr wrap="none" rtlCol="0">
              <a:spAutoFit/>
            </a:bodyPr>
            <a:lstStyle/>
            <a:p>
              <a:r>
                <a:rPr lang="fr-FR" dirty="0"/>
                <a:t>Non-</a:t>
              </a:r>
              <a:r>
                <a:rPr lang="fr-FR" dirty="0" err="1"/>
                <a:t>Equity</a:t>
              </a:r>
              <a:r>
                <a:rPr lang="fr-FR" dirty="0"/>
                <a:t> Alliance</a:t>
              </a:r>
            </a:p>
          </p:txBody>
        </p:sp>
        <p:sp>
          <p:nvSpPr>
            <p:cNvPr id="33" name="Ellipse 32"/>
            <p:cNvSpPr/>
            <p:nvPr/>
          </p:nvSpPr>
          <p:spPr>
            <a:xfrm>
              <a:off x="7596807" y="3160961"/>
              <a:ext cx="1079653" cy="64999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p:cNvSpPr/>
            <p:nvPr/>
          </p:nvSpPr>
          <p:spPr>
            <a:xfrm>
              <a:off x="7596807" y="3683186"/>
              <a:ext cx="1095499" cy="666696"/>
            </a:xfrm>
            <a:prstGeom prst="ellipse">
              <a:avLst/>
            </a:prstGeom>
            <a:solidFill>
              <a:schemeClr val="bg1">
                <a:lumMod val="6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Forme libre 52"/>
            <p:cNvSpPr/>
            <p:nvPr/>
          </p:nvSpPr>
          <p:spPr>
            <a:xfrm>
              <a:off x="7827890" y="3681118"/>
              <a:ext cx="643397" cy="124249"/>
            </a:xfrm>
            <a:custGeom>
              <a:avLst/>
              <a:gdLst>
                <a:gd name="connsiteX0" fmla="*/ 27 w 643397"/>
                <a:gd name="connsiteY0" fmla="*/ 65337 h 124249"/>
                <a:gd name="connsiteX1" fmla="*/ 303739 w 643397"/>
                <a:gd name="connsiteY1" fmla="*/ 22 h 124249"/>
                <a:gd name="connsiteX2" fmla="*/ 643373 w 643397"/>
                <a:gd name="connsiteY2" fmla="*/ 58805 h 124249"/>
                <a:gd name="connsiteX3" fmla="*/ 320067 w 643397"/>
                <a:gd name="connsiteY3" fmla="*/ 124120 h 124249"/>
                <a:gd name="connsiteX4" fmla="*/ 27 w 643397"/>
                <a:gd name="connsiteY4" fmla="*/ 65337 h 1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97" h="124249">
                  <a:moveTo>
                    <a:pt x="27" y="65337"/>
                  </a:moveTo>
                  <a:cubicBezTo>
                    <a:pt x="-2694" y="44654"/>
                    <a:pt x="196515" y="1111"/>
                    <a:pt x="303739" y="22"/>
                  </a:cubicBezTo>
                  <a:cubicBezTo>
                    <a:pt x="410963" y="-1067"/>
                    <a:pt x="640652" y="38122"/>
                    <a:pt x="643373" y="58805"/>
                  </a:cubicBezTo>
                  <a:cubicBezTo>
                    <a:pt x="646094" y="79488"/>
                    <a:pt x="425114" y="121399"/>
                    <a:pt x="320067" y="124120"/>
                  </a:cubicBezTo>
                  <a:cubicBezTo>
                    <a:pt x="215020" y="126841"/>
                    <a:pt x="2748" y="86020"/>
                    <a:pt x="27" y="65337"/>
                  </a:cubicBezTo>
                  <a:close/>
                </a:path>
              </a:pathLst>
            </a:custGeom>
            <a:pattFill prst="lgCheck">
              <a:fgClr>
                <a:srgbClr val="558ED5"/>
              </a:fgClr>
              <a:bgClr>
                <a:srgbClr val="A6A6A6"/>
              </a:bgClr>
            </a:patt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4" name="Image 53"/>
            <p:cNvPicPr>
              <a:picLocks noChangeAspect="1"/>
            </p:cNvPicPr>
            <p:nvPr/>
          </p:nvPicPr>
          <p:blipFill>
            <a:blip r:embed="rId2"/>
            <a:stretch>
              <a:fillRect/>
            </a:stretch>
          </p:blipFill>
          <p:spPr>
            <a:xfrm>
              <a:off x="6375982" y="4069662"/>
              <a:ext cx="791483" cy="459700"/>
            </a:xfrm>
            <a:prstGeom prst="rect">
              <a:avLst/>
            </a:prstGeom>
          </p:spPr>
        </p:pic>
        <p:pic>
          <p:nvPicPr>
            <p:cNvPr id="55" name="Image 54"/>
            <p:cNvPicPr>
              <a:picLocks noChangeAspect="1"/>
            </p:cNvPicPr>
            <p:nvPr/>
          </p:nvPicPr>
          <p:blipFill>
            <a:blip r:embed="rId3"/>
            <a:stretch>
              <a:fillRect/>
            </a:stretch>
          </p:blipFill>
          <p:spPr>
            <a:xfrm>
              <a:off x="7219187" y="4069662"/>
              <a:ext cx="318254" cy="459700"/>
            </a:xfrm>
            <a:prstGeom prst="rect">
              <a:avLst/>
            </a:prstGeom>
          </p:spPr>
        </p:pic>
      </p:grpSp>
      <p:grpSp>
        <p:nvGrpSpPr>
          <p:cNvPr id="60" name="Groupe 59"/>
          <p:cNvGrpSpPr/>
          <p:nvPr/>
        </p:nvGrpSpPr>
        <p:grpSpPr>
          <a:xfrm>
            <a:off x="5249536" y="838545"/>
            <a:ext cx="3464806" cy="1599346"/>
            <a:chOff x="5249536" y="838545"/>
            <a:chExt cx="3464806" cy="1599346"/>
          </a:xfrm>
        </p:grpSpPr>
        <p:sp>
          <p:nvSpPr>
            <p:cNvPr id="20" name="Ellipse 19"/>
            <p:cNvSpPr/>
            <p:nvPr/>
          </p:nvSpPr>
          <p:spPr>
            <a:xfrm>
              <a:off x="7502484" y="1293441"/>
              <a:ext cx="1211858" cy="802564"/>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p:cNvSpPr/>
            <p:nvPr/>
          </p:nvSpPr>
          <p:spPr>
            <a:xfrm>
              <a:off x="5249536" y="1293441"/>
              <a:ext cx="1079653" cy="649995"/>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lèche droite 13"/>
            <p:cNvSpPr/>
            <p:nvPr/>
          </p:nvSpPr>
          <p:spPr>
            <a:xfrm>
              <a:off x="6488934" y="1499205"/>
              <a:ext cx="804231" cy="600420"/>
            </a:xfrm>
            <a:prstGeom prst="rightArrow">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6334698" y="838545"/>
              <a:ext cx="1228221" cy="369332"/>
            </a:xfrm>
            <a:prstGeom prst="rect">
              <a:avLst/>
            </a:prstGeom>
            <a:noFill/>
          </p:spPr>
          <p:txBody>
            <a:bodyPr wrap="none" rtlCol="0">
              <a:spAutoFit/>
            </a:bodyPr>
            <a:lstStyle/>
            <a:p>
              <a:r>
                <a:rPr lang="fr-FR" dirty="0"/>
                <a:t>Acquisition</a:t>
              </a:r>
            </a:p>
          </p:txBody>
        </p:sp>
        <p:sp>
          <p:nvSpPr>
            <p:cNvPr id="13" name="Ellipse 12"/>
            <p:cNvSpPr/>
            <p:nvPr/>
          </p:nvSpPr>
          <p:spPr>
            <a:xfrm>
              <a:off x="8152480" y="1446010"/>
              <a:ext cx="335958" cy="310424"/>
            </a:xfrm>
            <a:prstGeom prst="ellipse">
              <a:avLst/>
            </a:prstGeom>
            <a:solidFill>
              <a:srgbClr val="558ED5"/>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6040024" y="1907522"/>
              <a:ext cx="335958" cy="310424"/>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6" name="Image 55"/>
            <p:cNvPicPr>
              <a:picLocks noChangeAspect="1"/>
            </p:cNvPicPr>
            <p:nvPr/>
          </p:nvPicPr>
          <p:blipFill>
            <a:blip r:embed="rId4">
              <a:clrChange>
                <a:clrFrom>
                  <a:srgbClr val="F8F8F8"/>
                </a:clrFrom>
                <a:clrTo>
                  <a:srgbClr val="F8F8F8">
                    <a:alpha val="0"/>
                  </a:srgbClr>
                </a:clrTo>
              </a:clrChange>
            </a:blip>
            <a:stretch>
              <a:fillRect/>
            </a:stretch>
          </p:blipFill>
          <p:spPr>
            <a:xfrm>
              <a:off x="6601324" y="2066893"/>
              <a:ext cx="694968" cy="370998"/>
            </a:xfrm>
            <a:prstGeom prst="rect">
              <a:avLst/>
            </a:prstGeom>
          </p:spPr>
        </p:pic>
      </p:grpSp>
      <p:grpSp>
        <p:nvGrpSpPr>
          <p:cNvPr id="59" name="Groupe 58"/>
          <p:cNvGrpSpPr/>
          <p:nvPr/>
        </p:nvGrpSpPr>
        <p:grpSpPr>
          <a:xfrm>
            <a:off x="539827" y="827764"/>
            <a:ext cx="3429888" cy="1715180"/>
            <a:chOff x="539827" y="827764"/>
            <a:chExt cx="3429888" cy="1715180"/>
          </a:xfrm>
        </p:grpSpPr>
        <p:sp>
          <p:nvSpPr>
            <p:cNvPr id="6" name="Ellipse 5"/>
            <p:cNvSpPr/>
            <p:nvPr/>
          </p:nvSpPr>
          <p:spPr>
            <a:xfrm>
              <a:off x="539827" y="1174208"/>
              <a:ext cx="1079653" cy="649995"/>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539827" y="1892949"/>
              <a:ext cx="1079653" cy="649995"/>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droite 7"/>
            <p:cNvSpPr/>
            <p:nvPr/>
          </p:nvSpPr>
          <p:spPr>
            <a:xfrm>
              <a:off x="1773716" y="1499205"/>
              <a:ext cx="804231" cy="600420"/>
            </a:xfrm>
            <a:prstGeom prst="rightArrow">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2890062" y="1313371"/>
              <a:ext cx="1079653" cy="649995"/>
            </a:xfrm>
            <a:prstGeom prst="ellipse">
              <a:avLst/>
            </a:prstGeom>
            <a:pattFill prst="lgCheck">
              <a:fgClr>
                <a:srgbClr val="558ED5"/>
              </a:fgClr>
              <a:bgClr>
                <a:srgbClr val="A6A6A6"/>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2890062" y="1661595"/>
              <a:ext cx="1079653" cy="649995"/>
            </a:xfrm>
            <a:prstGeom prst="ellipse">
              <a:avLst/>
            </a:prstGeom>
            <a:pattFill prst="lgCheck">
              <a:fgClr>
                <a:srgbClr val="558ED5"/>
              </a:fgClr>
              <a:bgClr>
                <a:srgbClr val="A6A6A6"/>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1737377" y="827764"/>
              <a:ext cx="876907" cy="369332"/>
            </a:xfrm>
            <a:prstGeom prst="rect">
              <a:avLst/>
            </a:prstGeom>
            <a:noFill/>
          </p:spPr>
          <p:txBody>
            <a:bodyPr wrap="none" rtlCol="0">
              <a:spAutoFit/>
            </a:bodyPr>
            <a:lstStyle/>
            <a:p>
              <a:r>
                <a:rPr lang="fr-FR" dirty="0" err="1"/>
                <a:t>Merger</a:t>
              </a:r>
              <a:endParaRPr lang="fr-FR" dirty="0"/>
            </a:p>
          </p:txBody>
        </p:sp>
        <p:pic>
          <p:nvPicPr>
            <p:cNvPr id="57" name="Image 56"/>
            <p:cNvPicPr>
              <a:picLocks noChangeAspect="1"/>
            </p:cNvPicPr>
            <p:nvPr/>
          </p:nvPicPr>
          <p:blipFill>
            <a:blip r:embed="rId5"/>
            <a:stretch>
              <a:fillRect/>
            </a:stretch>
          </p:blipFill>
          <p:spPr>
            <a:xfrm>
              <a:off x="1731870" y="2216607"/>
              <a:ext cx="1067057" cy="232927"/>
            </a:xfrm>
            <a:prstGeom prst="rect">
              <a:avLst/>
            </a:prstGeom>
          </p:spPr>
        </p:pic>
      </p:grpSp>
      <p:grpSp>
        <p:nvGrpSpPr>
          <p:cNvPr id="61" name="Groupe 60"/>
          <p:cNvGrpSpPr/>
          <p:nvPr/>
        </p:nvGrpSpPr>
        <p:grpSpPr>
          <a:xfrm>
            <a:off x="539827" y="2704167"/>
            <a:ext cx="3521772" cy="1875657"/>
            <a:chOff x="539827" y="2745974"/>
            <a:chExt cx="3521772" cy="1875657"/>
          </a:xfrm>
        </p:grpSpPr>
        <p:sp>
          <p:nvSpPr>
            <p:cNvPr id="21" name="Ellipse 20"/>
            <p:cNvSpPr/>
            <p:nvPr/>
          </p:nvSpPr>
          <p:spPr>
            <a:xfrm>
              <a:off x="539827" y="3082767"/>
              <a:ext cx="1079653" cy="649995"/>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p:cNvSpPr/>
            <p:nvPr/>
          </p:nvSpPr>
          <p:spPr>
            <a:xfrm>
              <a:off x="539827" y="3801508"/>
              <a:ext cx="1079653" cy="649995"/>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droite 22"/>
            <p:cNvSpPr/>
            <p:nvPr/>
          </p:nvSpPr>
          <p:spPr>
            <a:xfrm>
              <a:off x="1773716" y="3407764"/>
              <a:ext cx="804231" cy="600420"/>
            </a:xfrm>
            <a:prstGeom prst="rightArrow">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ZoneTexte 25"/>
            <p:cNvSpPr txBox="1"/>
            <p:nvPr/>
          </p:nvSpPr>
          <p:spPr>
            <a:xfrm>
              <a:off x="1268043" y="2745974"/>
              <a:ext cx="2219390" cy="369332"/>
            </a:xfrm>
            <a:prstGeom prst="rect">
              <a:avLst/>
            </a:prstGeom>
            <a:noFill/>
          </p:spPr>
          <p:txBody>
            <a:bodyPr wrap="none" rtlCol="0">
              <a:spAutoFit/>
            </a:bodyPr>
            <a:lstStyle/>
            <a:p>
              <a:r>
                <a:rPr lang="fr-FR" dirty="0"/>
                <a:t>Joint Venture Alliance</a:t>
              </a:r>
            </a:p>
          </p:txBody>
        </p:sp>
        <p:sp>
          <p:nvSpPr>
            <p:cNvPr id="27" name="Ellipse 26"/>
            <p:cNvSpPr/>
            <p:nvPr/>
          </p:nvSpPr>
          <p:spPr>
            <a:xfrm>
              <a:off x="3471602" y="3679597"/>
              <a:ext cx="589997" cy="300209"/>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8" name="Image 57"/>
            <p:cNvPicPr>
              <a:picLocks noChangeAspect="1"/>
            </p:cNvPicPr>
            <p:nvPr/>
          </p:nvPicPr>
          <p:blipFill>
            <a:blip r:embed="rId6"/>
            <a:stretch>
              <a:fillRect/>
            </a:stretch>
          </p:blipFill>
          <p:spPr>
            <a:xfrm>
              <a:off x="1825871" y="4047562"/>
              <a:ext cx="887205" cy="516858"/>
            </a:xfrm>
            <a:prstGeom prst="rect">
              <a:avLst/>
            </a:prstGeom>
          </p:spPr>
        </p:pic>
        <p:sp>
          <p:nvSpPr>
            <p:cNvPr id="63" name="Ellipse 62"/>
            <p:cNvSpPr/>
            <p:nvPr/>
          </p:nvSpPr>
          <p:spPr>
            <a:xfrm>
              <a:off x="2900530" y="3029602"/>
              <a:ext cx="1079653" cy="649995"/>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2900530" y="3971636"/>
              <a:ext cx="1079653" cy="649995"/>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3793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Organic</a:t>
            </a:r>
            <a:r>
              <a:rPr lang="fr-FR" dirty="0"/>
              <a:t> </a:t>
            </a:r>
            <a:r>
              <a:rPr lang="fr-FR" dirty="0" err="1"/>
              <a:t>Development</a:t>
            </a:r>
            <a:endParaRPr lang="fr-FR" dirty="0"/>
          </a:p>
        </p:txBody>
      </p:sp>
      <p:sp>
        <p:nvSpPr>
          <p:cNvPr id="4" name="Sous-titre 3"/>
          <p:cNvSpPr>
            <a:spLocks noGrp="1"/>
          </p:cNvSpPr>
          <p:nvPr>
            <p:ph type="subTitle" idx="13"/>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123</a:t>
            </a:fld>
            <a:endParaRPr lang="fr-FR"/>
          </a:p>
        </p:txBody>
      </p:sp>
      <p:sp>
        <p:nvSpPr>
          <p:cNvPr id="2" name="Espace réservé du contenu 1"/>
          <p:cNvSpPr>
            <a:spLocks noGrp="1"/>
          </p:cNvSpPr>
          <p:nvPr>
            <p:ph idx="1"/>
          </p:nvPr>
        </p:nvSpPr>
        <p:spPr>
          <a:xfrm>
            <a:off x="355845" y="1998921"/>
            <a:ext cx="6297617" cy="2516644"/>
          </a:xfrm>
        </p:spPr>
        <p:txBody>
          <a:bodyPr/>
          <a:lstStyle/>
          <a:p>
            <a:r>
              <a:rPr lang="fr-FR" sz="1900" dirty="0" err="1"/>
              <a:t>Knowledge</a:t>
            </a:r>
            <a:r>
              <a:rPr lang="fr-FR" sz="1900" dirty="0"/>
              <a:t> and </a:t>
            </a:r>
            <a:r>
              <a:rPr lang="fr-FR" sz="1900" dirty="0" err="1"/>
              <a:t>learning</a:t>
            </a:r>
            <a:endParaRPr lang="fr-FR" sz="1900" dirty="0"/>
          </a:p>
          <a:p>
            <a:r>
              <a:rPr lang="fr-FR" sz="1900" dirty="0" err="1"/>
              <a:t>Spreading</a:t>
            </a:r>
            <a:r>
              <a:rPr lang="fr-FR" sz="1900" dirty="0"/>
              <a:t> </a:t>
            </a:r>
            <a:r>
              <a:rPr lang="fr-FR" sz="1900" dirty="0" err="1"/>
              <a:t>investment</a:t>
            </a:r>
            <a:r>
              <a:rPr lang="fr-FR" sz="1900" dirty="0"/>
              <a:t> over time</a:t>
            </a:r>
          </a:p>
          <a:p>
            <a:r>
              <a:rPr lang="fr-FR" sz="1900" dirty="0"/>
              <a:t>No </a:t>
            </a:r>
            <a:r>
              <a:rPr lang="fr-FR" sz="1900" dirty="0" err="1"/>
              <a:t>availability</a:t>
            </a:r>
            <a:r>
              <a:rPr lang="fr-FR" sz="1900" dirty="0"/>
              <a:t> </a:t>
            </a:r>
            <a:r>
              <a:rPr lang="fr-FR" sz="1900" dirty="0" err="1"/>
              <a:t>constraints</a:t>
            </a:r>
            <a:endParaRPr lang="fr-FR" sz="1900" dirty="0"/>
          </a:p>
          <a:p>
            <a:r>
              <a:rPr lang="fr-FR" sz="1900" dirty="0"/>
              <a:t>Strategic </a:t>
            </a:r>
            <a:r>
              <a:rPr lang="fr-FR" sz="1900" dirty="0" err="1"/>
              <a:t>independence</a:t>
            </a:r>
            <a:endParaRPr lang="fr-FR" sz="1900" dirty="0"/>
          </a:p>
          <a:p>
            <a:r>
              <a:rPr lang="fr-FR" sz="1900" dirty="0"/>
              <a:t>Culture management</a:t>
            </a:r>
          </a:p>
        </p:txBody>
      </p:sp>
      <p:sp>
        <p:nvSpPr>
          <p:cNvPr id="7" name="Espace réservé du contenu 1"/>
          <p:cNvSpPr txBox="1">
            <a:spLocks/>
          </p:cNvSpPr>
          <p:nvPr/>
        </p:nvSpPr>
        <p:spPr>
          <a:xfrm>
            <a:off x="363219" y="1110689"/>
            <a:ext cx="8397486" cy="828068"/>
          </a:xfrm>
          <a:prstGeom prst="rect">
            <a:avLst/>
          </a:prstGeom>
        </p:spPr>
        <p:txBody>
          <a:bodyPr/>
          <a:lstStyle>
            <a:lvl1pPr marL="355600" indent="-355600" algn="l" defTabSz="914400" rtl="0" eaLnBrk="1" latinLnBrk="0" hangingPunct="1">
              <a:spcBef>
                <a:spcPct val="20000"/>
              </a:spcBef>
              <a:buClr>
                <a:schemeClr val="tx1">
                  <a:lumMod val="85000"/>
                  <a:lumOff val="15000"/>
                </a:schemeClr>
              </a:buClr>
              <a:buSzPct val="70000"/>
              <a:buFont typeface="Wingdings" panose="05000000000000000000" pitchFamily="2" charset="2"/>
              <a:buChar char="§"/>
              <a:defRPr sz="2000" kern="1200">
                <a:solidFill>
                  <a:srgbClr val="17212F"/>
                </a:solidFill>
                <a:latin typeface="Arial"/>
                <a:ea typeface="+mn-ea"/>
                <a:cs typeface="Arial"/>
              </a:defRPr>
            </a:lvl1pPr>
            <a:lvl2pPr marL="742950" indent="-28575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17212F"/>
                </a:solidFill>
                <a:latin typeface="Arial"/>
                <a:ea typeface="+mn-ea"/>
                <a:cs typeface="Arial"/>
              </a:defRPr>
            </a:lvl2pPr>
            <a:lvl3pPr marL="11430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400" kern="1200">
                <a:solidFill>
                  <a:srgbClr val="17212F"/>
                </a:solidFill>
                <a:latin typeface="Arial"/>
                <a:ea typeface="+mn-ea"/>
                <a:cs typeface="Arial"/>
              </a:defRPr>
            </a:lvl3pPr>
            <a:lvl4pPr marL="16002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200" kern="1200">
                <a:solidFill>
                  <a:srgbClr val="17212F"/>
                </a:solidFill>
                <a:latin typeface="Arial"/>
                <a:ea typeface="+mn-ea"/>
                <a:cs typeface="Arial"/>
              </a:defRPr>
            </a:lvl4pPr>
            <a:lvl5pPr marL="20574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40404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fr-FR" sz="1800" b="1" dirty="0" err="1"/>
              <a:t>Organic</a:t>
            </a:r>
            <a:r>
              <a:rPr lang="fr-FR" sz="1800" b="1" dirty="0"/>
              <a:t> </a:t>
            </a:r>
            <a:r>
              <a:rPr lang="fr-FR" sz="1800" b="1" dirty="0" err="1"/>
              <a:t>development</a:t>
            </a:r>
            <a:r>
              <a:rPr lang="fr-FR" sz="1800" b="1" dirty="0"/>
              <a:t> </a:t>
            </a:r>
            <a:r>
              <a:rPr lang="fr-FR" sz="1800" dirty="0" err="1"/>
              <a:t>is</a:t>
            </a:r>
            <a:r>
              <a:rPr lang="fr-FR" sz="1800" dirty="0"/>
              <a:t> </a:t>
            </a:r>
            <a:r>
              <a:rPr lang="fr-FR" sz="1800" dirty="0" err="1"/>
              <a:t>where</a:t>
            </a:r>
            <a:r>
              <a:rPr lang="fr-FR" sz="1800" dirty="0"/>
              <a:t> a </a:t>
            </a:r>
            <a:r>
              <a:rPr lang="fr-FR" sz="1800" dirty="0" err="1"/>
              <a:t>strategy</a:t>
            </a:r>
            <a:r>
              <a:rPr lang="fr-FR" sz="1800" dirty="0"/>
              <a:t> </a:t>
            </a:r>
            <a:r>
              <a:rPr lang="fr-FR" sz="1800" dirty="0" err="1"/>
              <a:t>is</a:t>
            </a:r>
            <a:r>
              <a:rPr lang="fr-FR" sz="1800" dirty="0"/>
              <a:t> </a:t>
            </a:r>
            <a:r>
              <a:rPr lang="fr-FR" sz="1800" dirty="0" err="1"/>
              <a:t>pursued</a:t>
            </a:r>
            <a:r>
              <a:rPr lang="fr-FR" sz="1800" dirty="0"/>
              <a:t> by building on and </a:t>
            </a:r>
            <a:r>
              <a:rPr lang="fr-FR" sz="1800" dirty="0" err="1"/>
              <a:t>developing</a:t>
            </a:r>
            <a:r>
              <a:rPr lang="fr-FR" sz="1800" dirty="0"/>
              <a:t> an </a:t>
            </a:r>
            <a:r>
              <a:rPr lang="fr-FR" sz="1800" dirty="0" err="1"/>
              <a:t>organisation’s</a:t>
            </a:r>
            <a:r>
              <a:rPr lang="fr-FR" sz="1800" dirty="0"/>
              <a:t> </a:t>
            </a:r>
            <a:r>
              <a:rPr lang="fr-FR" sz="1800" dirty="0" err="1"/>
              <a:t>own</a:t>
            </a:r>
            <a:r>
              <a:rPr lang="fr-FR" sz="1800" dirty="0"/>
              <a:t> </a:t>
            </a:r>
            <a:r>
              <a:rPr lang="fr-FR" sz="1800" dirty="0" err="1"/>
              <a:t>capabilties</a:t>
            </a:r>
            <a:r>
              <a:rPr lang="fr-FR" sz="1800" dirty="0"/>
              <a:t>.</a:t>
            </a:r>
          </a:p>
        </p:txBody>
      </p:sp>
      <p:grpSp>
        <p:nvGrpSpPr>
          <p:cNvPr id="8" name="Groupe 7"/>
          <p:cNvGrpSpPr/>
          <p:nvPr/>
        </p:nvGrpSpPr>
        <p:grpSpPr>
          <a:xfrm>
            <a:off x="363217" y="912863"/>
            <a:ext cx="8780783" cy="850725"/>
            <a:chOff x="355845" y="755774"/>
            <a:chExt cx="10973961" cy="850725"/>
          </a:xfrm>
        </p:grpSpPr>
        <p:sp>
          <p:nvSpPr>
            <p:cNvPr id="9" name="Rectangle 8"/>
            <p:cNvSpPr/>
            <p:nvPr/>
          </p:nvSpPr>
          <p:spPr>
            <a:xfrm>
              <a:off x="355845" y="954903"/>
              <a:ext cx="10569553" cy="651596"/>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10850775" y="755774"/>
              <a:ext cx="479031" cy="513384"/>
            </a:xfrm>
            <a:prstGeom prst="rect">
              <a:avLst/>
            </a:prstGeom>
          </p:spPr>
        </p:pic>
      </p:grpSp>
      <p:pic>
        <p:nvPicPr>
          <p:cNvPr id="11" name="Image 10"/>
          <p:cNvPicPr>
            <a:picLocks noChangeAspect="1"/>
          </p:cNvPicPr>
          <p:nvPr/>
        </p:nvPicPr>
        <p:blipFill>
          <a:blip r:embed="rId3"/>
          <a:stretch>
            <a:fillRect/>
          </a:stretch>
        </p:blipFill>
        <p:spPr>
          <a:xfrm>
            <a:off x="6700798" y="2224557"/>
            <a:ext cx="2119616" cy="1415102"/>
          </a:xfrm>
          <a:prstGeom prst="rect">
            <a:avLst/>
          </a:prstGeom>
        </p:spPr>
      </p:pic>
      <p:sp>
        <p:nvSpPr>
          <p:cNvPr id="12" name="ZoneTexte 11"/>
          <p:cNvSpPr txBox="1"/>
          <p:nvPr/>
        </p:nvSpPr>
        <p:spPr>
          <a:xfrm>
            <a:off x="1371904" y="3929398"/>
            <a:ext cx="6953693" cy="646331"/>
          </a:xfrm>
          <a:prstGeom prst="rect">
            <a:avLst/>
          </a:prstGeom>
          <a:noFill/>
        </p:spPr>
        <p:txBody>
          <a:bodyPr wrap="square" rtlCol="0">
            <a:spAutoFit/>
          </a:bodyPr>
          <a:lstStyle/>
          <a:p>
            <a:r>
              <a:rPr lang="fr-FR" i="1" dirty="0" err="1"/>
              <a:t>However</a:t>
            </a:r>
            <a:r>
              <a:rPr lang="fr-FR" i="1" dirty="0"/>
              <a:t>, </a:t>
            </a:r>
            <a:r>
              <a:rPr lang="fr-FR" i="1" dirty="0" err="1"/>
              <a:t>often</a:t>
            </a:r>
            <a:r>
              <a:rPr lang="fr-FR" i="1" dirty="0"/>
              <a:t> organisations have to go </a:t>
            </a:r>
            <a:r>
              <a:rPr lang="fr-FR" i="1" dirty="0" err="1"/>
              <a:t>beyond</a:t>
            </a:r>
            <a:r>
              <a:rPr lang="fr-FR" i="1" dirty="0"/>
              <a:t> </a:t>
            </a:r>
            <a:r>
              <a:rPr lang="fr-FR" i="1" dirty="0" err="1"/>
              <a:t>their</a:t>
            </a:r>
            <a:r>
              <a:rPr lang="fr-FR" i="1" dirty="0"/>
              <a:t> </a:t>
            </a:r>
            <a:r>
              <a:rPr lang="fr-FR" i="1" dirty="0" err="1"/>
              <a:t>own</a:t>
            </a:r>
            <a:r>
              <a:rPr lang="fr-FR" i="1" dirty="0"/>
              <a:t> </a:t>
            </a:r>
            <a:r>
              <a:rPr lang="fr-FR" i="1" dirty="0" err="1"/>
              <a:t>internal</a:t>
            </a:r>
            <a:r>
              <a:rPr lang="fr-FR" i="1" dirty="0"/>
              <a:t> </a:t>
            </a:r>
            <a:r>
              <a:rPr lang="fr-FR" i="1" dirty="0" err="1"/>
              <a:t>capabilities</a:t>
            </a:r>
            <a:r>
              <a:rPr lang="fr-FR" i="1" dirty="0"/>
              <a:t> and look </a:t>
            </a:r>
            <a:r>
              <a:rPr lang="fr-FR" i="1" dirty="0" err="1"/>
              <a:t>externally</a:t>
            </a:r>
            <a:r>
              <a:rPr lang="fr-FR" i="1" dirty="0"/>
              <a:t> for </a:t>
            </a:r>
            <a:r>
              <a:rPr lang="fr-FR" i="1" dirty="0" err="1"/>
              <a:t>methods</a:t>
            </a:r>
            <a:r>
              <a:rPr lang="fr-FR" i="1" dirty="0"/>
              <a:t> to </a:t>
            </a:r>
            <a:r>
              <a:rPr lang="fr-FR" i="1" dirty="0" err="1"/>
              <a:t>pursue</a:t>
            </a:r>
            <a:r>
              <a:rPr lang="fr-FR" i="1" dirty="0"/>
              <a:t> </a:t>
            </a:r>
            <a:r>
              <a:rPr lang="fr-FR" i="1" dirty="0" err="1"/>
              <a:t>their</a:t>
            </a:r>
            <a:r>
              <a:rPr lang="fr-FR" i="1" dirty="0"/>
              <a:t> </a:t>
            </a:r>
            <a:r>
              <a:rPr lang="fr-FR" i="1" dirty="0" err="1"/>
              <a:t>strategies</a:t>
            </a:r>
            <a:endParaRPr lang="fr-FR" i="1" dirty="0"/>
          </a:p>
        </p:txBody>
      </p:sp>
    </p:spTree>
    <p:extLst>
      <p:ext uri="{BB962C8B-B14F-4D97-AF65-F5344CB8AC3E}">
        <p14:creationId xmlns:p14="http://schemas.microsoft.com/office/powerpoint/2010/main" val="176791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2"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307C7597-8D70-4701-8085-9524B0B5C72B}" type="slidenum">
              <a:rPr lang="fr-FR" smtClean="0"/>
              <a:pPr/>
              <a:t>124</a:t>
            </a:fld>
            <a:endParaRPr lang="fr-FR"/>
          </a:p>
        </p:txBody>
      </p:sp>
      <p:sp>
        <p:nvSpPr>
          <p:cNvPr id="5" name="Sous-titre 4"/>
          <p:cNvSpPr>
            <a:spLocks noGrp="1"/>
          </p:cNvSpPr>
          <p:nvPr>
            <p:ph type="subTitle" idx="1"/>
          </p:nvPr>
        </p:nvSpPr>
        <p:spPr/>
        <p:txBody>
          <a:bodyPr/>
          <a:lstStyle/>
          <a:p>
            <a:endParaRPr lang="fr-FR"/>
          </a:p>
        </p:txBody>
      </p:sp>
      <p:sp>
        <p:nvSpPr>
          <p:cNvPr id="6" name="Titre 5"/>
          <p:cNvSpPr>
            <a:spLocks noGrp="1"/>
          </p:cNvSpPr>
          <p:nvPr>
            <p:ph type="ctrTitle"/>
          </p:nvPr>
        </p:nvSpPr>
        <p:spPr>
          <a:xfrm>
            <a:off x="12130" y="2204917"/>
            <a:ext cx="9131870" cy="469106"/>
          </a:xfrm>
        </p:spPr>
        <p:txBody>
          <a:bodyPr/>
          <a:lstStyle/>
          <a:p>
            <a:pPr>
              <a:buNone/>
            </a:pPr>
            <a:r>
              <a:rPr lang="fr-FR" dirty="0"/>
              <a:t>MERGERS AND ACQUISITIONS</a:t>
            </a:r>
          </a:p>
        </p:txBody>
      </p:sp>
    </p:spTree>
    <p:extLst>
      <p:ext uri="{BB962C8B-B14F-4D97-AF65-F5344CB8AC3E}">
        <p14:creationId xmlns:p14="http://schemas.microsoft.com/office/powerpoint/2010/main" val="19681340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M&amp;A</a:t>
            </a:r>
          </a:p>
        </p:txBody>
      </p:sp>
      <p:sp>
        <p:nvSpPr>
          <p:cNvPr id="4" name="Sous-titre 3"/>
          <p:cNvSpPr>
            <a:spLocks noGrp="1"/>
          </p:cNvSpPr>
          <p:nvPr>
            <p:ph type="subTitle" idx="13"/>
          </p:nvPr>
        </p:nvSpPr>
        <p:spPr/>
        <p:txBody>
          <a:bodyPr/>
          <a:lstStyle/>
          <a:p>
            <a:r>
              <a:rPr lang="fr-FR" dirty="0"/>
              <a:t>Types</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125</a:t>
            </a:fld>
            <a:endParaRPr lang="fr-FR"/>
          </a:p>
        </p:txBody>
      </p:sp>
      <p:sp>
        <p:nvSpPr>
          <p:cNvPr id="7" name="Espace réservé du contenu 1"/>
          <p:cNvSpPr txBox="1">
            <a:spLocks/>
          </p:cNvSpPr>
          <p:nvPr/>
        </p:nvSpPr>
        <p:spPr>
          <a:xfrm>
            <a:off x="363219" y="1206386"/>
            <a:ext cx="8397486" cy="828068"/>
          </a:xfrm>
          <a:prstGeom prst="rect">
            <a:avLst/>
          </a:prstGeom>
        </p:spPr>
        <p:txBody>
          <a:bodyPr/>
          <a:lstStyle>
            <a:lvl1pPr marL="355600" indent="-355600" algn="l" defTabSz="914400" rtl="0" eaLnBrk="1" latinLnBrk="0" hangingPunct="1">
              <a:spcBef>
                <a:spcPct val="20000"/>
              </a:spcBef>
              <a:buClr>
                <a:schemeClr val="tx1">
                  <a:lumMod val="85000"/>
                  <a:lumOff val="15000"/>
                </a:schemeClr>
              </a:buClr>
              <a:buSzPct val="70000"/>
              <a:buFont typeface="Wingdings" panose="05000000000000000000" pitchFamily="2" charset="2"/>
              <a:buChar char="§"/>
              <a:defRPr sz="2000" kern="1200">
                <a:solidFill>
                  <a:srgbClr val="17212F"/>
                </a:solidFill>
                <a:latin typeface="Arial"/>
                <a:ea typeface="+mn-ea"/>
                <a:cs typeface="Arial"/>
              </a:defRPr>
            </a:lvl1pPr>
            <a:lvl2pPr marL="742950" indent="-28575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17212F"/>
                </a:solidFill>
                <a:latin typeface="Arial"/>
                <a:ea typeface="+mn-ea"/>
                <a:cs typeface="Arial"/>
              </a:defRPr>
            </a:lvl2pPr>
            <a:lvl3pPr marL="11430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400" kern="1200">
                <a:solidFill>
                  <a:srgbClr val="17212F"/>
                </a:solidFill>
                <a:latin typeface="Arial"/>
                <a:ea typeface="+mn-ea"/>
                <a:cs typeface="Arial"/>
              </a:defRPr>
            </a:lvl3pPr>
            <a:lvl4pPr marL="16002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200" kern="1200">
                <a:solidFill>
                  <a:srgbClr val="17212F"/>
                </a:solidFill>
                <a:latin typeface="Arial"/>
                <a:ea typeface="+mn-ea"/>
                <a:cs typeface="Arial"/>
              </a:defRPr>
            </a:lvl4pPr>
            <a:lvl5pPr marL="20574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40404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fr-FR" sz="1800" b="1" dirty="0" err="1"/>
              <a:t>Acquistion</a:t>
            </a:r>
            <a:r>
              <a:rPr lang="fr-FR" sz="1800" b="1" dirty="0"/>
              <a:t> </a:t>
            </a:r>
            <a:r>
              <a:rPr lang="fr-FR" sz="1800" dirty="0" err="1"/>
              <a:t>is</a:t>
            </a:r>
            <a:r>
              <a:rPr lang="fr-FR" sz="1800" dirty="0"/>
              <a:t> </a:t>
            </a:r>
            <a:r>
              <a:rPr lang="fr-FR" sz="1800" dirty="0" err="1"/>
              <a:t>achieved</a:t>
            </a:r>
            <a:r>
              <a:rPr lang="fr-FR" sz="1800" dirty="0"/>
              <a:t> by </a:t>
            </a:r>
            <a:r>
              <a:rPr lang="fr-FR" sz="1800" dirty="0" err="1"/>
              <a:t>purchasing</a:t>
            </a:r>
            <a:r>
              <a:rPr lang="fr-FR" sz="1800" dirty="0"/>
              <a:t> a </a:t>
            </a:r>
            <a:r>
              <a:rPr lang="fr-FR" sz="1800" dirty="0" err="1"/>
              <a:t>majority</a:t>
            </a:r>
            <a:r>
              <a:rPr lang="fr-FR" sz="1800" dirty="0"/>
              <a:t> of </a:t>
            </a:r>
            <a:r>
              <a:rPr lang="fr-FR" sz="1800" dirty="0" err="1"/>
              <a:t>shares</a:t>
            </a:r>
            <a:r>
              <a:rPr lang="fr-FR" sz="1800" dirty="0"/>
              <a:t> in a </a:t>
            </a:r>
            <a:r>
              <a:rPr lang="fr-FR" sz="1800" dirty="0" err="1"/>
              <a:t>target</a:t>
            </a:r>
            <a:r>
              <a:rPr lang="fr-FR" sz="1800" dirty="0"/>
              <a:t> </a:t>
            </a:r>
            <a:r>
              <a:rPr lang="fr-FR" sz="1800" dirty="0" err="1"/>
              <a:t>company</a:t>
            </a:r>
            <a:endParaRPr lang="fr-FR" sz="1800" dirty="0"/>
          </a:p>
        </p:txBody>
      </p:sp>
      <p:grpSp>
        <p:nvGrpSpPr>
          <p:cNvPr id="8" name="Groupe 7"/>
          <p:cNvGrpSpPr/>
          <p:nvPr/>
        </p:nvGrpSpPr>
        <p:grpSpPr>
          <a:xfrm>
            <a:off x="363217" y="1008560"/>
            <a:ext cx="8780783" cy="641963"/>
            <a:chOff x="355845" y="755774"/>
            <a:chExt cx="10973961" cy="641963"/>
          </a:xfrm>
        </p:grpSpPr>
        <p:sp>
          <p:nvSpPr>
            <p:cNvPr id="9" name="Rectangle 8"/>
            <p:cNvSpPr/>
            <p:nvPr/>
          </p:nvSpPr>
          <p:spPr>
            <a:xfrm>
              <a:off x="355845" y="954903"/>
              <a:ext cx="10569553" cy="442834"/>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10850775" y="755774"/>
              <a:ext cx="479031" cy="513384"/>
            </a:xfrm>
            <a:prstGeom prst="rect">
              <a:avLst/>
            </a:prstGeom>
          </p:spPr>
        </p:pic>
      </p:grpSp>
      <p:pic>
        <p:nvPicPr>
          <p:cNvPr id="13" name="Image 12"/>
          <p:cNvPicPr>
            <a:picLocks noChangeAspect="1"/>
          </p:cNvPicPr>
          <p:nvPr/>
        </p:nvPicPr>
        <p:blipFill>
          <a:blip r:embed="rId3"/>
          <a:stretch>
            <a:fillRect/>
          </a:stretch>
        </p:blipFill>
        <p:spPr>
          <a:xfrm>
            <a:off x="5344145" y="2202626"/>
            <a:ext cx="2219635" cy="1648055"/>
          </a:xfrm>
          <a:prstGeom prst="rect">
            <a:avLst/>
          </a:prstGeom>
        </p:spPr>
      </p:pic>
      <p:pic>
        <p:nvPicPr>
          <p:cNvPr id="14" name="Image 13"/>
          <p:cNvPicPr>
            <a:picLocks noChangeAspect="1"/>
          </p:cNvPicPr>
          <p:nvPr/>
        </p:nvPicPr>
        <p:blipFill>
          <a:blip r:embed="rId4"/>
          <a:stretch>
            <a:fillRect/>
          </a:stretch>
        </p:blipFill>
        <p:spPr>
          <a:xfrm>
            <a:off x="1452528" y="2073928"/>
            <a:ext cx="2857143" cy="1600000"/>
          </a:xfrm>
          <a:prstGeom prst="rect">
            <a:avLst/>
          </a:prstGeom>
        </p:spPr>
      </p:pic>
    </p:spTree>
    <p:extLst>
      <p:ext uri="{BB962C8B-B14F-4D97-AF65-F5344CB8AC3E}">
        <p14:creationId xmlns:p14="http://schemas.microsoft.com/office/powerpoint/2010/main" val="14586821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M&amp;A</a:t>
            </a:r>
          </a:p>
        </p:txBody>
      </p:sp>
      <p:sp>
        <p:nvSpPr>
          <p:cNvPr id="4" name="Sous-titre 3"/>
          <p:cNvSpPr>
            <a:spLocks noGrp="1"/>
          </p:cNvSpPr>
          <p:nvPr>
            <p:ph type="subTitle" idx="13"/>
          </p:nvPr>
        </p:nvSpPr>
        <p:spPr/>
        <p:txBody>
          <a:bodyPr/>
          <a:lstStyle/>
          <a:p>
            <a:r>
              <a:rPr lang="fr-FR" dirty="0"/>
              <a:t>Types</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126</a:t>
            </a:fld>
            <a:endParaRPr lang="fr-FR"/>
          </a:p>
        </p:txBody>
      </p:sp>
      <p:sp>
        <p:nvSpPr>
          <p:cNvPr id="7" name="Espace réservé du contenu 1"/>
          <p:cNvSpPr txBox="1">
            <a:spLocks/>
          </p:cNvSpPr>
          <p:nvPr/>
        </p:nvSpPr>
        <p:spPr>
          <a:xfrm>
            <a:off x="363219" y="1206386"/>
            <a:ext cx="8397486" cy="828068"/>
          </a:xfrm>
          <a:prstGeom prst="rect">
            <a:avLst/>
          </a:prstGeom>
        </p:spPr>
        <p:txBody>
          <a:bodyPr/>
          <a:lstStyle>
            <a:lvl1pPr marL="355600" indent="-355600" algn="l" defTabSz="914400" rtl="0" eaLnBrk="1" latinLnBrk="0" hangingPunct="1">
              <a:spcBef>
                <a:spcPct val="20000"/>
              </a:spcBef>
              <a:buClr>
                <a:schemeClr val="tx1">
                  <a:lumMod val="85000"/>
                  <a:lumOff val="15000"/>
                </a:schemeClr>
              </a:buClr>
              <a:buSzPct val="70000"/>
              <a:buFont typeface="Wingdings" panose="05000000000000000000" pitchFamily="2" charset="2"/>
              <a:buChar char="§"/>
              <a:defRPr sz="2000" kern="1200">
                <a:solidFill>
                  <a:srgbClr val="17212F"/>
                </a:solidFill>
                <a:latin typeface="Arial"/>
                <a:ea typeface="+mn-ea"/>
                <a:cs typeface="Arial"/>
              </a:defRPr>
            </a:lvl1pPr>
            <a:lvl2pPr marL="742950" indent="-28575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17212F"/>
                </a:solidFill>
                <a:latin typeface="Arial"/>
                <a:ea typeface="+mn-ea"/>
                <a:cs typeface="Arial"/>
              </a:defRPr>
            </a:lvl2pPr>
            <a:lvl3pPr marL="11430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400" kern="1200">
                <a:solidFill>
                  <a:srgbClr val="17212F"/>
                </a:solidFill>
                <a:latin typeface="Arial"/>
                <a:ea typeface="+mn-ea"/>
                <a:cs typeface="Arial"/>
              </a:defRPr>
            </a:lvl3pPr>
            <a:lvl4pPr marL="16002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200" kern="1200">
                <a:solidFill>
                  <a:srgbClr val="17212F"/>
                </a:solidFill>
                <a:latin typeface="Arial"/>
                <a:ea typeface="+mn-ea"/>
                <a:cs typeface="Arial"/>
              </a:defRPr>
            </a:lvl4pPr>
            <a:lvl5pPr marL="20574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40404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fr-FR" sz="1800" b="1" dirty="0"/>
              <a:t>A </a:t>
            </a:r>
            <a:r>
              <a:rPr lang="fr-FR" sz="1800" b="1" dirty="0" err="1"/>
              <a:t>merger</a:t>
            </a:r>
            <a:r>
              <a:rPr lang="fr-FR" sz="1800" b="1" dirty="0"/>
              <a:t> </a:t>
            </a:r>
            <a:r>
              <a:rPr lang="fr-FR" sz="1800" dirty="0" err="1"/>
              <a:t>is</a:t>
            </a:r>
            <a:r>
              <a:rPr lang="fr-FR" sz="1800" dirty="0"/>
              <a:t> the </a:t>
            </a:r>
            <a:r>
              <a:rPr lang="fr-FR" sz="1800" dirty="0" err="1"/>
              <a:t>combination</a:t>
            </a:r>
            <a:r>
              <a:rPr lang="fr-FR" sz="1800" dirty="0"/>
              <a:t> of </a:t>
            </a:r>
            <a:r>
              <a:rPr lang="fr-FR" sz="1800" dirty="0" err="1"/>
              <a:t>two</a:t>
            </a:r>
            <a:r>
              <a:rPr lang="fr-FR" sz="1800" dirty="0"/>
              <a:t> </a:t>
            </a:r>
            <a:r>
              <a:rPr lang="fr-FR" sz="1800" dirty="0" err="1"/>
              <a:t>previously</a:t>
            </a:r>
            <a:r>
              <a:rPr lang="fr-FR" sz="1800" dirty="0"/>
              <a:t> </a:t>
            </a:r>
            <a:r>
              <a:rPr lang="fr-FR" sz="1800" dirty="0" err="1"/>
              <a:t>separate</a:t>
            </a:r>
            <a:r>
              <a:rPr lang="fr-FR" sz="1800" dirty="0"/>
              <a:t> organisations in </a:t>
            </a:r>
            <a:r>
              <a:rPr lang="fr-FR" sz="1800" dirty="0" err="1"/>
              <a:t>order</a:t>
            </a:r>
            <a:r>
              <a:rPr lang="fr-FR" sz="1800" dirty="0"/>
              <a:t> to </a:t>
            </a:r>
            <a:r>
              <a:rPr lang="fr-FR" sz="1800" dirty="0" err="1"/>
              <a:t>form</a:t>
            </a:r>
            <a:r>
              <a:rPr lang="fr-FR" sz="1800" dirty="0"/>
              <a:t> a new </a:t>
            </a:r>
            <a:r>
              <a:rPr lang="fr-FR" sz="1800" dirty="0" err="1"/>
              <a:t>company</a:t>
            </a:r>
            <a:r>
              <a:rPr lang="fr-FR" sz="1800" dirty="0"/>
              <a:t>.</a:t>
            </a:r>
          </a:p>
        </p:txBody>
      </p:sp>
      <p:grpSp>
        <p:nvGrpSpPr>
          <p:cNvPr id="8" name="Groupe 7"/>
          <p:cNvGrpSpPr/>
          <p:nvPr/>
        </p:nvGrpSpPr>
        <p:grpSpPr>
          <a:xfrm>
            <a:off x="363217" y="1008560"/>
            <a:ext cx="8780783" cy="853627"/>
            <a:chOff x="355845" y="755774"/>
            <a:chExt cx="10973961" cy="853627"/>
          </a:xfrm>
        </p:grpSpPr>
        <p:sp>
          <p:nvSpPr>
            <p:cNvPr id="9" name="Rectangle 8"/>
            <p:cNvSpPr/>
            <p:nvPr/>
          </p:nvSpPr>
          <p:spPr>
            <a:xfrm>
              <a:off x="355845" y="954902"/>
              <a:ext cx="10569553" cy="654499"/>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10850775" y="755774"/>
              <a:ext cx="479031" cy="513384"/>
            </a:xfrm>
            <a:prstGeom prst="rect">
              <a:avLst/>
            </a:prstGeom>
          </p:spPr>
        </p:pic>
      </p:grpSp>
      <p:sp>
        <p:nvSpPr>
          <p:cNvPr id="11" name="Espace réservé du contenu 1"/>
          <p:cNvSpPr>
            <a:spLocks noGrp="1"/>
          </p:cNvSpPr>
          <p:nvPr>
            <p:ph idx="1"/>
          </p:nvPr>
        </p:nvSpPr>
        <p:spPr>
          <a:xfrm>
            <a:off x="355846" y="2147725"/>
            <a:ext cx="5141187" cy="2229974"/>
          </a:xfrm>
        </p:spPr>
        <p:txBody>
          <a:bodyPr/>
          <a:lstStyle/>
          <a:p>
            <a:r>
              <a:rPr lang="fr-FR" sz="1900" dirty="0" err="1"/>
              <a:t>Often</a:t>
            </a:r>
            <a:r>
              <a:rPr lang="fr-FR" sz="1900" dirty="0"/>
              <a:t> of </a:t>
            </a:r>
            <a:r>
              <a:rPr lang="fr-FR" sz="1900" dirty="0" err="1"/>
              <a:t>similar</a:t>
            </a:r>
            <a:r>
              <a:rPr lang="fr-FR" sz="1900" dirty="0"/>
              <a:t> size (</a:t>
            </a:r>
            <a:r>
              <a:rPr lang="fr-FR" sz="1900" dirty="0" err="1"/>
              <a:t>unlike</a:t>
            </a:r>
            <a:r>
              <a:rPr lang="fr-FR" sz="1900" dirty="0"/>
              <a:t> acquisitions)</a:t>
            </a:r>
          </a:p>
          <a:p>
            <a:r>
              <a:rPr lang="fr-FR" sz="1900" dirty="0"/>
              <a:t>Expectations of </a:t>
            </a:r>
            <a:r>
              <a:rPr lang="fr-FR" sz="1900" dirty="0" err="1"/>
              <a:t>broadly</a:t>
            </a:r>
            <a:r>
              <a:rPr lang="fr-FR" sz="1900" dirty="0"/>
              <a:t> </a:t>
            </a:r>
            <a:r>
              <a:rPr lang="fr-FR" sz="1900" dirty="0" err="1"/>
              <a:t>equal</a:t>
            </a:r>
            <a:r>
              <a:rPr lang="fr-FR" sz="1900" dirty="0"/>
              <a:t> </a:t>
            </a:r>
            <a:r>
              <a:rPr lang="fr-FR" sz="1900" dirty="0" err="1"/>
              <a:t>status</a:t>
            </a:r>
            <a:r>
              <a:rPr lang="fr-FR" sz="1900" dirty="0"/>
              <a:t> post </a:t>
            </a:r>
            <a:r>
              <a:rPr lang="fr-FR" sz="1900" dirty="0" err="1"/>
              <a:t>merger</a:t>
            </a:r>
            <a:endParaRPr lang="fr-FR" sz="1900" dirty="0"/>
          </a:p>
          <a:p>
            <a:r>
              <a:rPr lang="fr-FR" sz="1900" dirty="0"/>
              <a:t>M&amp;A Cycles </a:t>
            </a:r>
            <a:r>
              <a:rPr lang="fr-FR" sz="1900" dirty="0" err="1"/>
              <a:t>exist</a:t>
            </a:r>
            <a:r>
              <a:rPr lang="fr-FR" sz="1900" dirty="0"/>
              <a:t> – </a:t>
            </a:r>
            <a:r>
              <a:rPr lang="fr-FR" sz="1900" dirty="0" err="1"/>
              <a:t>be</a:t>
            </a:r>
            <a:r>
              <a:rPr lang="fr-FR" sz="1900" dirty="0"/>
              <a:t> </a:t>
            </a:r>
            <a:r>
              <a:rPr lang="fr-FR" sz="1900" dirty="0" err="1"/>
              <a:t>careful</a:t>
            </a:r>
            <a:r>
              <a:rPr lang="fr-FR" sz="1900" dirty="0"/>
              <a:t> to not </a:t>
            </a:r>
            <a:r>
              <a:rPr lang="fr-FR" sz="1900" dirty="0" err="1"/>
              <a:t>overbid</a:t>
            </a:r>
            <a:r>
              <a:rPr lang="fr-FR" sz="1900" dirty="0"/>
              <a:t> or </a:t>
            </a:r>
            <a:r>
              <a:rPr lang="fr-FR" sz="1900" dirty="0" err="1"/>
              <a:t>overvalue</a:t>
            </a:r>
            <a:r>
              <a:rPr lang="fr-FR" sz="1900" dirty="0"/>
              <a:t> a </a:t>
            </a:r>
            <a:r>
              <a:rPr lang="fr-FR" sz="1900" dirty="0" err="1"/>
              <a:t>company</a:t>
            </a:r>
            <a:r>
              <a:rPr lang="fr-FR" sz="1900" dirty="0"/>
              <a:t> </a:t>
            </a:r>
            <a:r>
              <a:rPr lang="fr-FR" sz="1900" dirty="0" err="1"/>
              <a:t>during</a:t>
            </a:r>
            <a:r>
              <a:rPr lang="fr-FR" sz="1900" dirty="0"/>
              <a:t> M&amp;A </a:t>
            </a:r>
            <a:r>
              <a:rPr lang="fr-FR" sz="1900" dirty="0" err="1"/>
              <a:t>hype</a:t>
            </a:r>
            <a:r>
              <a:rPr lang="fr-FR" sz="1900" dirty="0"/>
              <a:t> cycles</a:t>
            </a:r>
            <a:endParaRPr lang="fr-FR" sz="1500" dirty="0"/>
          </a:p>
        </p:txBody>
      </p:sp>
      <p:pic>
        <p:nvPicPr>
          <p:cNvPr id="2" name="Image 1"/>
          <p:cNvPicPr>
            <a:picLocks noChangeAspect="1"/>
          </p:cNvPicPr>
          <p:nvPr/>
        </p:nvPicPr>
        <p:blipFill>
          <a:blip r:embed="rId3"/>
          <a:stretch>
            <a:fillRect/>
          </a:stretch>
        </p:blipFill>
        <p:spPr>
          <a:xfrm>
            <a:off x="5565637" y="2147725"/>
            <a:ext cx="3254777" cy="1669116"/>
          </a:xfrm>
          <a:prstGeom prst="rect">
            <a:avLst/>
          </a:prstGeom>
        </p:spPr>
      </p:pic>
    </p:spTree>
    <p:extLst>
      <p:ext uri="{BB962C8B-B14F-4D97-AF65-F5344CB8AC3E}">
        <p14:creationId xmlns:p14="http://schemas.microsoft.com/office/powerpoint/2010/main" val="75963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M&amp;A</a:t>
            </a:r>
          </a:p>
        </p:txBody>
      </p:sp>
      <p:sp>
        <p:nvSpPr>
          <p:cNvPr id="4" name="Sous-titre 3"/>
          <p:cNvSpPr>
            <a:spLocks noGrp="1"/>
          </p:cNvSpPr>
          <p:nvPr>
            <p:ph type="subTitle" idx="13"/>
          </p:nvPr>
        </p:nvSpPr>
        <p:spPr/>
        <p:txBody>
          <a:bodyPr/>
          <a:lstStyle/>
          <a:p>
            <a:r>
              <a:rPr lang="fr-FR" dirty="0"/>
              <a:t>Strategic Motives</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127</a:t>
            </a:fld>
            <a:endParaRPr lang="fr-FR"/>
          </a:p>
        </p:txBody>
      </p:sp>
      <p:sp>
        <p:nvSpPr>
          <p:cNvPr id="11" name="Espace réservé du contenu 1"/>
          <p:cNvSpPr>
            <a:spLocks noGrp="1"/>
          </p:cNvSpPr>
          <p:nvPr>
            <p:ph idx="1"/>
          </p:nvPr>
        </p:nvSpPr>
        <p:spPr>
          <a:xfrm>
            <a:off x="383426" y="1120778"/>
            <a:ext cx="7852489" cy="3458034"/>
          </a:xfrm>
        </p:spPr>
        <p:txBody>
          <a:bodyPr/>
          <a:lstStyle/>
          <a:p>
            <a:r>
              <a:rPr lang="fr-FR" sz="1900" dirty="0"/>
              <a:t>Strategic</a:t>
            </a:r>
          </a:p>
          <a:p>
            <a:pPr lvl="1"/>
            <a:r>
              <a:rPr lang="fr-FR" sz="1400" dirty="0" err="1"/>
              <a:t>Extend</a:t>
            </a:r>
            <a:r>
              <a:rPr lang="fr-FR" sz="1400" dirty="0"/>
              <a:t> </a:t>
            </a:r>
            <a:r>
              <a:rPr lang="fr-FR" sz="1400" dirty="0" err="1"/>
              <a:t>reach</a:t>
            </a:r>
            <a:endParaRPr lang="fr-FR" sz="1400" dirty="0"/>
          </a:p>
          <a:p>
            <a:pPr lvl="1"/>
            <a:r>
              <a:rPr lang="fr-FR" sz="1400" dirty="0"/>
              <a:t>Consolidation</a:t>
            </a:r>
          </a:p>
          <a:p>
            <a:pPr lvl="1"/>
            <a:r>
              <a:rPr lang="fr-FR" sz="1400" dirty="0" err="1"/>
              <a:t>Capabilities</a:t>
            </a:r>
            <a:endParaRPr lang="fr-FR" sz="1400" dirty="0"/>
          </a:p>
          <a:p>
            <a:r>
              <a:rPr lang="fr-FR" sz="1800" dirty="0"/>
              <a:t>Financial</a:t>
            </a:r>
          </a:p>
          <a:p>
            <a:pPr lvl="1"/>
            <a:r>
              <a:rPr lang="fr-FR" sz="1400" dirty="0"/>
              <a:t>Financial </a:t>
            </a:r>
            <a:r>
              <a:rPr lang="fr-FR" sz="1400" dirty="0" err="1"/>
              <a:t>efficiency</a:t>
            </a:r>
            <a:endParaRPr lang="fr-FR" sz="1400" dirty="0"/>
          </a:p>
          <a:p>
            <a:pPr lvl="1"/>
            <a:r>
              <a:rPr lang="fr-FR" sz="1400" dirty="0" err="1"/>
              <a:t>Tax</a:t>
            </a:r>
            <a:r>
              <a:rPr lang="fr-FR" sz="1400" dirty="0"/>
              <a:t> </a:t>
            </a:r>
            <a:r>
              <a:rPr lang="fr-FR" sz="1400" dirty="0" err="1"/>
              <a:t>efficiency</a:t>
            </a:r>
            <a:endParaRPr lang="fr-FR" sz="1400" dirty="0"/>
          </a:p>
          <a:p>
            <a:pPr lvl="1"/>
            <a:r>
              <a:rPr lang="fr-FR" sz="1400" dirty="0" err="1"/>
              <a:t>Asset</a:t>
            </a:r>
            <a:r>
              <a:rPr lang="fr-FR" sz="1400" dirty="0"/>
              <a:t> stripping or </a:t>
            </a:r>
            <a:r>
              <a:rPr lang="fr-FR" sz="1400" dirty="0" err="1"/>
              <a:t>unbundling</a:t>
            </a:r>
            <a:endParaRPr lang="fr-FR" sz="1400" dirty="0"/>
          </a:p>
          <a:p>
            <a:r>
              <a:rPr lang="fr-FR" sz="1800" dirty="0" err="1"/>
              <a:t>Managerial</a:t>
            </a:r>
            <a:endParaRPr lang="fr-FR" sz="1800" dirty="0"/>
          </a:p>
          <a:p>
            <a:pPr lvl="1"/>
            <a:r>
              <a:rPr lang="fr-FR" sz="1400" dirty="0" err="1"/>
              <a:t>Personal</a:t>
            </a:r>
            <a:r>
              <a:rPr lang="fr-FR" sz="1400" dirty="0"/>
              <a:t> ambition</a:t>
            </a:r>
          </a:p>
          <a:p>
            <a:pPr lvl="1"/>
            <a:r>
              <a:rPr lang="fr-FR" sz="1400" dirty="0" err="1"/>
              <a:t>Bandwagon</a:t>
            </a:r>
            <a:r>
              <a:rPr lang="fr-FR" sz="1400" dirty="0"/>
              <a:t> </a:t>
            </a:r>
            <a:r>
              <a:rPr lang="fr-FR" sz="1400" dirty="0" err="1"/>
              <a:t>effects</a:t>
            </a:r>
            <a:endParaRPr lang="fr-FR" sz="1400" dirty="0"/>
          </a:p>
        </p:txBody>
      </p:sp>
      <p:sp>
        <p:nvSpPr>
          <p:cNvPr id="6" name="ZoneTexte 5"/>
          <p:cNvSpPr txBox="1"/>
          <p:nvPr/>
        </p:nvSpPr>
        <p:spPr>
          <a:xfrm>
            <a:off x="4997302" y="1701210"/>
            <a:ext cx="3923414" cy="2031325"/>
          </a:xfrm>
          <a:prstGeom prst="rect">
            <a:avLst/>
          </a:prstGeom>
          <a:noFill/>
        </p:spPr>
        <p:txBody>
          <a:bodyPr wrap="square" rtlCol="0">
            <a:spAutoFit/>
          </a:bodyPr>
          <a:lstStyle/>
          <a:p>
            <a:r>
              <a:rPr lang="fr-FR" dirty="0">
                <a:solidFill>
                  <a:srgbClr val="1D2D3F"/>
                </a:solidFill>
              </a:rPr>
              <a:t>There are </a:t>
            </a:r>
            <a:r>
              <a:rPr lang="fr-FR" dirty="0" err="1">
                <a:solidFill>
                  <a:srgbClr val="1D2D3F"/>
                </a:solidFill>
              </a:rPr>
              <a:t>many</a:t>
            </a:r>
            <a:r>
              <a:rPr lang="fr-FR" dirty="0">
                <a:solidFill>
                  <a:srgbClr val="1D2D3F"/>
                </a:solidFill>
              </a:rPr>
              <a:t> good (and </a:t>
            </a:r>
            <a:r>
              <a:rPr lang="fr-FR" dirty="0" err="1">
                <a:solidFill>
                  <a:srgbClr val="1D2D3F"/>
                </a:solidFill>
              </a:rPr>
              <a:t>bad</a:t>
            </a:r>
            <a:r>
              <a:rPr lang="fr-FR" dirty="0">
                <a:solidFill>
                  <a:srgbClr val="1D2D3F"/>
                </a:solidFill>
              </a:rPr>
              <a:t> </a:t>
            </a:r>
            <a:r>
              <a:rPr lang="fr-FR" dirty="0" err="1">
                <a:solidFill>
                  <a:srgbClr val="1D2D3F"/>
                </a:solidFill>
              </a:rPr>
              <a:t>reasons</a:t>
            </a:r>
            <a:r>
              <a:rPr lang="fr-FR" dirty="0">
                <a:solidFill>
                  <a:srgbClr val="1D2D3F"/>
                </a:solidFill>
              </a:rPr>
              <a:t>).</a:t>
            </a:r>
          </a:p>
          <a:p>
            <a:endParaRPr lang="fr-FR" dirty="0">
              <a:solidFill>
                <a:srgbClr val="1D2D3F"/>
              </a:solidFill>
            </a:endParaRPr>
          </a:p>
          <a:p>
            <a:r>
              <a:rPr lang="fr-FR" dirty="0">
                <a:solidFill>
                  <a:srgbClr val="1D2D3F"/>
                </a:solidFill>
              </a:rPr>
              <a:t>The </a:t>
            </a:r>
            <a:r>
              <a:rPr lang="fr-FR" dirty="0" err="1">
                <a:solidFill>
                  <a:srgbClr val="1D2D3F"/>
                </a:solidFill>
              </a:rPr>
              <a:t>general</a:t>
            </a:r>
            <a:r>
              <a:rPr lang="fr-FR" dirty="0">
                <a:solidFill>
                  <a:srgbClr val="1D2D3F"/>
                </a:solidFill>
              </a:rPr>
              <a:t> consensus </a:t>
            </a:r>
            <a:r>
              <a:rPr lang="fr-FR" dirty="0" err="1">
                <a:solidFill>
                  <a:srgbClr val="1D2D3F"/>
                </a:solidFill>
              </a:rPr>
              <a:t>remains</a:t>
            </a:r>
            <a:r>
              <a:rPr lang="fr-FR" dirty="0">
                <a:solidFill>
                  <a:srgbClr val="1D2D3F"/>
                </a:solidFill>
              </a:rPr>
              <a:t> </a:t>
            </a:r>
            <a:r>
              <a:rPr lang="fr-FR" dirty="0" err="1">
                <a:solidFill>
                  <a:srgbClr val="1D2D3F"/>
                </a:solidFill>
              </a:rPr>
              <a:t>that</a:t>
            </a:r>
            <a:r>
              <a:rPr lang="fr-FR" dirty="0">
                <a:solidFill>
                  <a:srgbClr val="1D2D3F"/>
                </a:solidFill>
              </a:rPr>
              <a:t> the </a:t>
            </a:r>
            <a:r>
              <a:rPr lang="fr-FR" dirty="0" err="1">
                <a:solidFill>
                  <a:srgbClr val="1D2D3F"/>
                </a:solidFill>
              </a:rPr>
              <a:t>average</a:t>
            </a:r>
            <a:r>
              <a:rPr lang="fr-FR" dirty="0">
                <a:solidFill>
                  <a:srgbClr val="1D2D3F"/>
                </a:solidFill>
              </a:rPr>
              <a:t> performance of deals </a:t>
            </a:r>
            <a:r>
              <a:rPr lang="fr-FR" dirty="0" err="1">
                <a:solidFill>
                  <a:srgbClr val="1D2D3F"/>
                </a:solidFill>
              </a:rPr>
              <a:t>is</a:t>
            </a:r>
            <a:r>
              <a:rPr lang="fr-FR" dirty="0">
                <a:solidFill>
                  <a:srgbClr val="1D2D3F"/>
                </a:solidFill>
              </a:rPr>
              <a:t> </a:t>
            </a:r>
            <a:r>
              <a:rPr lang="fr-FR" dirty="0" err="1">
                <a:solidFill>
                  <a:srgbClr val="1D2D3F"/>
                </a:solidFill>
              </a:rPr>
              <a:t>unimpressive</a:t>
            </a:r>
            <a:r>
              <a:rPr lang="fr-FR" dirty="0">
                <a:solidFill>
                  <a:srgbClr val="1D2D3F"/>
                </a:solidFill>
              </a:rPr>
              <a:t>, </a:t>
            </a:r>
            <a:r>
              <a:rPr lang="fr-FR" dirty="0" err="1">
                <a:solidFill>
                  <a:srgbClr val="1D2D3F"/>
                </a:solidFill>
              </a:rPr>
              <a:t>with</a:t>
            </a:r>
            <a:r>
              <a:rPr lang="fr-FR" dirty="0">
                <a:solidFill>
                  <a:srgbClr val="1D2D3F"/>
                </a:solidFill>
              </a:rPr>
              <a:t> </a:t>
            </a:r>
            <a:r>
              <a:rPr lang="fr-FR" dirty="0" err="1">
                <a:solidFill>
                  <a:srgbClr val="1D2D3F"/>
                </a:solidFill>
              </a:rPr>
              <a:t>some</a:t>
            </a:r>
            <a:r>
              <a:rPr lang="fr-FR" dirty="0">
                <a:solidFill>
                  <a:srgbClr val="1D2D3F"/>
                </a:solidFill>
              </a:rPr>
              <a:t> </a:t>
            </a:r>
            <a:r>
              <a:rPr lang="fr-FR" dirty="0" err="1">
                <a:solidFill>
                  <a:srgbClr val="1D2D3F"/>
                </a:solidFill>
              </a:rPr>
              <a:t>evidence</a:t>
            </a:r>
            <a:r>
              <a:rPr lang="fr-FR" dirty="0">
                <a:solidFill>
                  <a:srgbClr val="1D2D3F"/>
                </a:solidFill>
              </a:rPr>
              <a:t> </a:t>
            </a:r>
            <a:r>
              <a:rPr lang="fr-FR" dirty="0" err="1">
                <a:solidFill>
                  <a:srgbClr val="1D2D3F"/>
                </a:solidFill>
              </a:rPr>
              <a:t>suggesting</a:t>
            </a:r>
            <a:r>
              <a:rPr lang="fr-FR" dirty="0">
                <a:solidFill>
                  <a:srgbClr val="1D2D3F"/>
                </a:solidFill>
              </a:rPr>
              <a:t> </a:t>
            </a:r>
            <a:r>
              <a:rPr lang="fr-FR" u="sng" dirty="0" err="1">
                <a:solidFill>
                  <a:srgbClr val="1D2D3F"/>
                </a:solidFill>
              </a:rPr>
              <a:t>that</a:t>
            </a:r>
            <a:r>
              <a:rPr lang="fr-FR" u="sng" dirty="0">
                <a:solidFill>
                  <a:srgbClr val="1D2D3F"/>
                </a:solidFill>
              </a:rPr>
              <a:t> over </a:t>
            </a:r>
            <a:r>
              <a:rPr lang="fr-FR" u="sng" dirty="0" err="1">
                <a:solidFill>
                  <a:srgbClr val="1D2D3F"/>
                </a:solidFill>
              </a:rPr>
              <a:t>half</a:t>
            </a:r>
            <a:r>
              <a:rPr lang="fr-FR" u="sng" dirty="0">
                <a:solidFill>
                  <a:srgbClr val="1D2D3F"/>
                </a:solidFill>
              </a:rPr>
              <a:t> </a:t>
            </a:r>
            <a:r>
              <a:rPr lang="fr-FR" u="sng" dirty="0" err="1">
                <a:solidFill>
                  <a:srgbClr val="1D2D3F"/>
                </a:solidFill>
              </a:rPr>
              <a:t>fail</a:t>
            </a:r>
            <a:r>
              <a:rPr lang="fr-FR" dirty="0">
                <a:solidFill>
                  <a:srgbClr val="1D2D3F"/>
                </a:solidFill>
              </a:rPr>
              <a:t> !</a:t>
            </a:r>
          </a:p>
        </p:txBody>
      </p:sp>
    </p:spTree>
    <p:extLst>
      <p:ext uri="{BB962C8B-B14F-4D97-AF65-F5344CB8AC3E}">
        <p14:creationId xmlns:p14="http://schemas.microsoft.com/office/powerpoint/2010/main" val="34700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bldLvl="2"/>
      <p:bldP spid="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M&amp;A</a:t>
            </a:r>
          </a:p>
        </p:txBody>
      </p:sp>
      <p:sp>
        <p:nvSpPr>
          <p:cNvPr id="4" name="Sous-titre 3"/>
          <p:cNvSpPr>
            <a:spLocks noGrp="1"/>
          </p:cNvSpPr>
          <p:nvPr>
            <p:ph type="subTitle" idx="13"/>
          </p:nvPr>
        </p:nvSpPr>
        <p:spPr/>
        <p:txBody>
          <a:bodyPr/>
          <a:lstStyle/>
          <a:p>
            <a:r>
              <a:rPr lang="fr-FR" dirty="0"/>
              <a:t>The M&amp;A </a:t>
            </a:r>
            <a:r>
              <a:rPr lang="fr-FR" dirty="0" err="1"/>
              <a:t>Process</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128</a:t>
            </a:fld>
            <a:endParaRPr lang="fr-FR"/>
          </a:p>
        </p:txBody>
      </p:sp>
      <p:sp>
        <p:nvSpPr>
          <p:cNvPr id="7" name="Rectangle à coins arrondis 6"/>
          <p:cNvSpPr/>
          <p:nvPr/>
        </p:nvSpPr>
        <p:spPr>
          <a:xfrm>
            <a:off x="4433777" y="1207878"/>
            <a:ext cx="1180214" cy="599658"/>
          </a:xfrm>
          <a:prstGeom prst="roundRect">
            <a:avLst/>
          </a:prstGeom>
          <a:solidFill>
            <a:schemeClr val="accent6">
              <a:lumMod val="50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rPr>
              <a:t>Negotiations</a:t>
            </a:r>
            <a:endParaRPr lang="fr-FR" sz="1200" dirty="0">
              <a:solidFill>
                <a:schemeClr val="tx1"/>
              </a:solidFill>
            </a:endParaRPr>
          </a:p>
        </p:txBody>
      </p:sp>
      <p:sp>
        <p:nvSpPr>
          <p:cNvPr id="9" name="Rectangle à coins arrondis 8"/>
          <p:cNvSpPr/>
          <p:nvPr/>
        </p:nvSpPr>
        <p:spPr>
          <a:xfrm>
            <a:off x="2732567" y="1207878"/>
            <a:ext cx="1180214" cy="599658"/>
          </a:xfrm>
          <a:prstGeom prst="roundRect">
            <a:avLst/>
          </a:prstGeom>
          <a:solidFill>
            <a:schemeClr val="accent6">
              <a:lumMod val="50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Target</a:t>
            </a:r>
            <a:br>
              <a:rPr lang="fr-FR" sz="1200" dirty="0">
                <a:solidFill>
                  <a:schemeClr val="tx1"/>
                </a:solidFill>
              </a:rPr>
            </a:br>
            <a:r>
              <a:rPr lang="fr-FR" sz="1200" dirty="0" err="1">
                <a:solidFill>
                  <a:schemeClr val="tx1"/>
                </a:solidFill>
              </a:rPr>
              <a:t>Choice</a:t>
            </a:r>
            <a:endParaRPr lang="fr-FR" sz="1200" dirty="0">
              <a:solidFill>
                <a:schemeClr val="tx1"/>
              </a:solidFill>
            </a:endParaRPr>
          </a:p>
        </p:txBody>
      </p:sp>
      <p:sp>
        <p:nvSpPr>
          <p:cNvPr id="10" name="Rectangle à coins arrondis 9"/>
          <p:cNvSpPr/>
          <p:nvPr/>
        </p:nvSpPr>
        <p:spPr>
          <a:xfrm>
            <a:off x="6134987" y="1207878"/>
            <a:ext cx="1180214" cy="599658"/>
          </a:xfrm>
          <a:prstGeom prst="roundRect">
            <a:avLst/>
          </a:prstGeom>
          <a:solidFill>
            <a:schemeClr val="accent6">
              <a:lumMod val="50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rPr>
              <a:t>Integration</a:t>
            </a:r>
            <a:endParaRPr lang="fr-FR" sz="1200" dirty="0">
              <a:solidFill>
                <a:schemeClr val="tx1"/>
              </a:solidFill>
            </a:endParaRPr>
          </a:p>
        </p:txBody>
      </p:sp>
      <p:sp>
        <p:nvSpPr>
          <p:cNvPr id="12" name="Ellipse 11"/>
          <p:cNvSpPr/>
          <p:nvPr/>
        </p:nvSpPr>
        <p:spPr>
          <a:xfrm>
            <a:off x="7836197" y="1207878"/>
            <a:ext cx="1180214" cy="599658"/>
          </a:xfrm>
          <a:prstGeom prst="ellipse">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bg1"/>
                </a:solidFill>
              </a:rPr>
              <a:t>Results</a:t>
            </a:r>
            <a:endParaRPr lang="fr-FR" sz="1200" dirty="0">
              <a:solidFill>
                <a:schemeClr val="bg1"/>
              </a:solidFill>
            </a:endParaRPr>
          </a:p>
        </p:txBody>
      </p:sp>
      <p:sp>
        <p:nvSpPr>
          <p:cNvPr id="8" name="Flèche droite 7"/>
          <p:cNvSpPr/>
          <p:nvPr/>
        </p:nvSpPr>
        <p:spPr>
          <a:xfrm>
            <a:off x="4040372" y="1360967"/>
            <a:ext cx="318977" cy="297712"/>
          </a:xfrm>
          <a:prstGeom prst="rightArrow">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lèche droite 12"/>
          <p:cNvSpPr/>
          <p:nvPr/>
        </p:nvSpPr>
        <p:spPr>
          <a:xfrm>
            <a:off x="5736265" y="1360967"/>
            <a:ext cx="318977" cy="297712"/>
          </a:xfrm>
          <a:prstGeom prst="rightArrow">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lèche droite 13"/>
          <p:cNvSpPr/>
          <p:nvPr/>
        </p:nvSpPr>
        <p:spPr>
          <a:xfrm>
            <a:off x="7394946" y="1401381"/>
            <a:ext cx="318977" cy="297712"/>
          </a:xfrm>
          <a:prstGeom prst="rightArrow">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5352976" y="451055"/>
            <a:ext cx="1085554" cy="577081"/>
          </a:xfrm>
          <a:prstGeom prst="rect">
            <a:avLst/>
          </a:prstGeom>
          <a:noFill/>
        </p:spPr>
        <p:txBody>
          <a:bodyPr wrap="none" rtlCol="0">
            <a:spAutoFit/>
          </a:bodyPr>
          <a:lstStyle/>
          <a:p>
            <a:pPr algn="ctr"/>
            <a:r>
              <a:rPr lang="fr-FR" sz="1050" dirty="0" err="1"/>
              <a:t>Completion</a:t>
            </a:r>
            <a:r>
              <a:rPr lang="fr-FR" sz="1050" dirty="0"/>
              <a:t> and </a:t>
            </a:r>
            <a:br>
              <a:rPr lang="fr-FR" sz="1050" dirty="0"/>
            </a:br>
            <a:r>
              <a:rPr lang="fr-FR" sz="1050" dirty="0"/>
              <a:t>change</a:t>
            </a:r>
            <a:br>
              <a:rPr lang="fr-FR" sz="1050" dirty="0"/>
            </a:br>
            <a:r>
              <a:rPr lang="fr-FR" sz="1050" dirty="0"/>
              <a:t>of </a:t>
            </a:r>
            <a:r>
              <a:rPr lang="fr-FR" sz="1050" dirty="0" err="1"/>
              <a:t>ownership</a:t>
            </a:r>
            <a:endParaRPr lang="fr-FR" sz="1050" dirty="0"/>
          </a:p>
        </p:txBody>
      </p:sp>
      <p:sp>
        <p:nvSpPr>
          <p:cNvPr id="16" name="Accolade fermante 15"/>
          <p:cNvSpPr/>
          <p:nvPr/>
        </p:nvSpPr>
        <p:spPr>
          <a:xfrm rot="16200000">
            <a:off x="4014674" y="-391441"/>
            <a:ext cx="317147" cy="28814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ZoneTexte 16"/>
          <p:cNvSpPr txBox="1"/>
          <p:nvPr/>
        </p:nvSpPr>
        <p:spPr>
          <a:xfrm>
            <a:off x="3737608" y="664294"/>
            <a:ext cx="925253" cy="253916"/>
          </a:xfrm>
          <a:prstGeom prst="rect">
            <a:avLst/>
          </a:prstGeom>
          <a:noFill/>
        </p:spPr>
        <p:txBody>
          <a:bodyPr wrap="none" rtlCol="0">
            <a:spAutoFit/>
          </a:bodyPr>
          <a:lstStyle/>
          <a:p>
            <a:r>
              <a:rPr lang="fr-FR" sz="1050" dirty="0"/>
              <a:t>Due diligence</a:t>
            </a:r>
          </a:p>
        </p:txBody>
      </p:sp>
      <p:cxnSp>
        <p:nvCxnSpPr>
          <p:cNvPr id="19" name="Connecteur droit avec flèche 18"/>
          <p:cNvCxnSpPr/>
          <p:nvPr/>
        </p:nvCxnSpPr>
        <p:spPr>
          <a:xfrm>
            <a:off x="5880580" y="1028136"/>
            <a:ext cx="0" cy="287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0729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M&amp;A</a:t>
            </a:r>
          </a:p>
        </p:txBody>
      </p:sp>
      <p:sp>
        <p:nvSpPr>
          <p:cNvPr id="4" name="Sous-titre 3"/>
          <p:cNvSpPr>
            <a:spLocks noGrp="1"/>
          </p:cNvSpPr>
          <p:nvPr>
            <p:ph type="subTitle" idx="13"/>
          </p:nvPr>
        </p:nvSpPr>
        <p:spPr/>
        <p:txBody>
          <a:bodyPr/>
          <a:lstStyle/>
          <a:p>
            <a:r>
              <a:rPr lang="fr-FR" dirty="0"/>
              <a:t>The M&amp;A </a:t>
            </a:r>
            <a:r>
              <a:rPr lang="fr-FR" dirty="0" err="1"/>
              <a:t>Process</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129</a:t>
            </a:fld>
            <a:endParaRPr lang="fr-FR"/>
          </a:p>
        </p:txBody>
      </p:sp>
      <p:sp>
        <p:nvSpPr>
          <p:cNvPr id="7" name="Rectangle à coins arrondis 6"/>
          <p:cNvSpPr/>
          <p:nvPr/>
        </p:nvSpPr>
        <p:spPr>
          <a:xfrm>
            <a:off x="4433777" y="1207878"/>
            <a:ext cx="1180214" cy="599658"/>
          </a:xfrm>
          <a:prstGeom prst="roundRect">
            <a:avLst/>
          </a:prstGeom>
          <a:solidFill>
            <a:schemeClr val="accent6">
              <a:lumMod val="50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rPr>
              <a:t>Negotiations</a:t>
            </a:r>
            <a:endParaRPr lang="fr-FR" sz="1200" dirty="0">
              <a:solidFill>
                <a:schemeClr val="tx1"/>
              </a:solidFill>
            </a:endParaRPr>
          </a:p>
        </p:txBody>
      </p:sp>
      <p:sp>
        <p:nvSpPr>
          <p:cNvPr id="9" name="Rectangle à coins arrondis 8"/>
          <p:cNvSpPr/>
          <p:nvPr/>
        </p:nvSpPr>
        <p:spPr>
          <a:xfrm>
            <a:off x="2732567" y="1207878"/>
            <a:ext cx="1180214" cy="599658"/>
          </a:xfrm>
          <a:prstGeom prst="roundRect">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rPr>
              <a:t>Target</a:t>
            </a:r>
            <a:br>
              <a:rPr lang="fr-FR" sz="1200" dirty="0">
                <a:solidFill>
                  <a:schemeClr val="bg1"/>
                </a:solidFill>
              </a:rPr>
            </a:br>
            <a:r>
              <a:rPr lang="fr-FR" sz="1200" dirty="0" err="1">
                <a:solidFill>
                  <a:schemeClr val="bg1"/>
                </a:solidFill>
              </a:rPr>
              <a:t>Choice</a:t>
            </a:r>
            <a:endParaRPr lang="fr-FR" sz="1200" dirty="0">
              <a:solidFill>
                <a:schemeClr val="bg1"/>
              </a:solidFill>
            </a:endParaRPr>
          </a:p>
        </p:txBody>
      </p:sp>
      <p:sp>
        <p:nvSpPr>
          <p:cNvPr id="10" name="Rectangle à coins arrondis 9"/>
          <p:cNvSpPr/>
          <p:nvPr/>
        </p:nvSpPr>
        <p:spPr>
          <a:xfrm>
            <a:off x="6134987" y="1207878"/>
            <a:ext cx="1180214" cy="599658"/>
          </a:xfrm>
          <a:prstGeom prst="roundRect">
            <a:avLst/>
          </a:prstGeom>
          <a:solidFill>
            <a:schemeClr val="accent6">
              <a:lumMod val="50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rPr>
              <a:t>Integration</a:t>
            </a:r>
            <a:endParaRPr lang="fr-FR" sz="1200" dirty="0">
              <a:solidFill>
                <a:schemeClr val="tx1"/>
              </a:solidFill>
            </a:endParaRPr>
          </a:p>
        </p:txBody>
      </p:sp>
      <p:sp>
        <p:nvSpPr>
          <p:cNvPr id="12" name="Ellipse 11"/>
          <p:cNvSpPr/>
          <p:nvPr/>
        </p:nvSpPr>
        <p:spPr>
          <a:xfrm>
            <a:off x="7836197" y="1207878"/>
            <a:ext cx="1180214" cy="599658"/>
          </a:xfrm>
          <a:prstGeom prst="ellipse">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bg1"/>
                </a:solidFill>
              </a:rPr>
              <a:t>Results</a:t>
            </a:r>
            <a:endParaRPr lang="fr-FR" sz="1200" dirty="0">
              <a:solidFill>
                <a:schemeClr val="bg1"/>
              </a:solidFill>
            </a:endParaRPr>
          </a:p>
        </p:txBody>
      </p:sp>
      <p:sp>
        <p:nvSpPr>
          <p:cNvPr id="8" name="Flèche droite 7"/>
          <p:cNvSpPr/>
          <p:nvPr/>
        </p:nvSpPr>
        <p:spPr>
          <a:xfrm>
            <a:off x="4040372" y="1360967"/>
            <a:ext cx="318977" cy="297712"/>
          </a:xfrm>
          <a:prstGeom prst="rightArrow">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lèche droite 12"/>
          <p:cNvSpPr/>
          <p:nvPr/>
        </p:nvSpPr>
        <p:spPr>
          <a:xfrm>
            <a:off x="5736265" y="1360967"/>
            <a:ext cx="318977" cy="297712"/>
          </a:xfrm>
          <a:prstGeom prst="rightArrow">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lèche droite 13"/>
          <p:cNvSpPr/>
          <p:nvPr/>
        </p:nvSpPr>
        <p:spPr>
          <a:xfrm>
            <a:off x="7394946" y="1401381"/>
            <a:ext cx="318977" cy="297712"/>
          </a:xfrm>
          <a:prstGeom prst="rightArrow">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5352976" y="451055"/>
            <a:ext cx="1085554" cy="577081"/>
          </a:xfrm>
          <a:prstGeom prst="rect">
            <a:avLst/>
          </a:prstGeom>
          <a:noFill/>
        </p:spPr>
        <p:txBody>
          <a:bodyPr wrap="none" rtlCol="0">
            <a:spAutoFit/>
          </a:bodyPr>
          <a:lstStyle/>
          <a:p>
            <a:pPr algn="ctr"/>
            <a:r>
              <a:rPr lang="fr-FR" sz="1050" dirty="0" err="1"/>
              <a:t>Completion</a:t>
            </a:r>
            <a:r>
              <a:rPr lang="fr-FR" sz="1050" dirty="0"/>
              <a:t> and </a:t>
            </a:r>
            <a:br>
              <a:rPr lang="fr-FR" sz="1050" dirty="0"/>
            </a:br>
            <a:r>
              <a:rPr lang="fr-FR" sz="1050" dirty="0"/>
              <a:t>change</a:t>
            </a:r>
            <a:br>
              <a:rPr lang="fr-FR" sz="1050" dirty="0"/>
            </a:br>
            <a:r>
              <a:rPr lang="fr-FR" sz="1050" dirty="0"/>
              <a:t>of </a:t>
            </a:r>
            <a:r>
              <a:rPr lang="fr-FR" sz="1050" dirty="0" err="1"/>
              <a:t>ownership</a:t>
            </a:r>
            <a:endParaRPr lang="fr-FR" sz="1050" dirty="0"/>
          </a:p>
        </p:txBody>
      </p:sp>
      <p:sp>
        <p:nvSpPr>
          <p:cNvPr id="16" name="Accolade fermante 15"/>
          <p:cNvSpPr/>
          <p:nvPr/>
        </p:nvSpPr>
        <p:spPr>
          <a:xfrm rot="16200000">
            <a:off x="4014674" y="-391441"/>
            <a:ext cx="317147" cy="28814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ZoneTexte 16"/>
          <p:cNvSpPr txBox="1"/>
          <p:nvPr/>
        </p:nvSpPr>
        <p:spPr>
          <a:xfrm>
            <a:off x="3737608" y="664294"/>
            <a:ext cx="925253" cy="253916"/>
          </a:xfrm>
          <a:prstGeom prst="rect">
            <a:avLst/>
          </a:prstGeom>
          <a:noFill/>
        </p:spPr>
        <p:txBody>
          <a:bodyPr wrap="none" rtlCol="0">
            <a:spAutoFit/>
          </a:bodyPr>
          <a:lstStyle/>
          <a:p>
            <a:r>
              <a:rPr lang="fr-FR" sz="1050" dirty="0"/>
              <a:t>Due diligence</a:t>
            </a:r>
          </a:p>
        </p:txBody>
      </p:sp>
      <p:cxnSp>
        <p:nvCxnSpPr>
          <p:cNvPr id="19" name="Connecteur droit avec flèche 18"/>
          <p:cNvCxnSpPr/>
          <p:nvPr/>
        </p:nvCxnSpPr>
        <p:spPr>
          <a:xfrm>
            <a:off x="5880580" y="1028136"/>
            <a:ext cx="0" cy="287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Espace réservé du contenu 1"/>
          <p:cNvSpPr txBox="1">
            <a:spLocks/>
          </p:cNvSpPr>
          <p:nvPr/>
        </p:nvSpPr>
        <p:spPr>
          <a:xfrm>
            <a:off x="363219" y="2110155"/>
            <a:ext cx="8397486" cy="828068"/>
          </a:xfrm>
          <a:prstGeom prst="rect">
            <a:avLst/>
          </a:prstGeom>
        </p:spPr>
        <p:txBody>
          <a:bodyPr/>
          <a:lstStyle>
            <a:lvl1pPr marL="355600" indent="-355600" algn="l" defTabSz="914400" rtl="0" eaLnBrk="1" latinLnBrk="0" hangingPunct="1">
              <a:spcBef>
                <a:spcPct val="20000"/>
              </a:spcBef>
              <a:buClr>
                <a:schemeClr val="tx1">
                  <a:lumMod val="85000"/>
                  <a:lumOff val="15000"/>
                </a:schemeClr>
              </a:buClr>
              <a:buSzPct val="70000"/>
              <a:buFont typeface="Wingdings" panose="05000000000000000000" pitchFamily="2" charset="2"/>
              <a:buChar char="§"/>
              <a:defRPr sz="2000" kern="1200">
                <a:solidFill>
                  <a:srgbClr val="17212F"/>
                </a:solidFill>
                <a:latin typeface="Arial"/>
                <a:ea typeface="+mn-ea"/>
                <a:cs typeface="Arial"/>
              </a:defRPr>
            </a:lvl1pPr>
            <a:lvl2pPr marL="742950" indent="-28575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17212F"/>
                </a:solidFill>
                <a:latin typeface="Arial"/>
                <a:ea typeface="+mn-ea"/>
                <a:cs typeface="Arial"/>
              </a:defRPr>
            </a:lvl2pPr>
            <a:lvl3pPr marL="11430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400" kern="1200">
                <a:solidFill>
                  <a:srgbClr val="17212F"/>
                </a:solidFill>
                <a:latin typeface="Arial"/>
                <a:ea typeface="+mn-ea"/>
                <a:cs typeface="Arial"/>
              </a:defRPr>
            </a:lvl3pPr>
            <a:lvl4pPr marL="16002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200" kern="1200">
                <a:solidFill>
                  <a:srgbClr val="17212F"/>
                </a:solidFill>
                <a:latin typeface="Arial"/>
                <a:ea typeface="+mn-ea"/>
                <a:cs typeface="Arial"/>
              </a:defRPr>
            </a:lvl4pPr>
            <a:lvl5pPr marL="20574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40404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fr-FR" sz="1800" b="1" dirty="0"/>
              <a:t>Strategic fit </a:t>
            </a:r>
            <a:r>
              <a:rPr lang="fr-FR" sz="1800" dirty="0" err="1"/>
              <a:t>refers</a:t>
            </a:r>
            <a:r>
              <a:rPr lang="fr-FR" sz="1800" dirty="0"/>
              <a:t> to the </a:t>
            </a:r>
            <a:r>
              <a:rPr lang="fr-FR" sz="1800" dirty="0" err="1"/>
              <a:t>extent</a:t>
            </a:r>
            <a:r>
              <a:rPr lang="fr-FR" sz="1800" dirty="0"/>
              <a:t> to </a:t>
            </a:r>
            <a:r>
              <a:rPr lang="fr-FR" sz="1800" dirty="0" err="1"/>
              <a:t>which</a:t>
            </a:r>
            <a:r>
              <a:rPr lang="fr-FR" sz="1800" dirty="0"/>
              <a:t> the </a:t>
            </a:r>
            <a:r>
              <a:rPr lang="fr-FR" sz="1800" dirty="0" err="1"/>
              <a:t>target</a:t>
            </a:r>
            <a:r>
              <a:rPr lang="fr-FR" sz="1800" dirty="0"/>
              <a:t> </a:t>
            </a:r>
            <a:r>
              <a:rPr lang="fr-FR" sz="1800" dirty="0" err="1"/>
              <a:t>firm</a:t>
            </a:r>
            <a:r>
              <a:rPr lang="fr-FR" sz="1800" dirty="0"/>
              <a:t> </a:t>
            </a:r>
            <a:r>
              <a:rPr lang="fr-FR" sz="1800" dirty="0" err="1"/>
              <a:t>strengthens</a:t>
            </a:r>
            <a:r>
              <a:rPr lang="fr-FR" sz="1800" dirty="0"/>
              <a:t> or </a:t>
            </a:r>
            <a:r>
              <a:rPr lang="fr-FR" sz="1800" dirty="0" err="1"/>
              <a:t>complements</a:t>
            </a:r>
            <a:r>
              <a:rPr lang="fr-FR" sz="1800" dirty="0"/>
              <a:t> the </a:t>
            </a:r>
            <a:r>
              <a:rPr lang="fr-FR" sz="1800" dirty="0" err="1"/>
              <a:t>acquiring</a:t>
            </a:r>
            <a:r>
              <a:rPr lang="fr-FR" sz="1800" dirty="0"/>
              <a:t> </a:t>
            </a:r>
            <a:r>
              <a:rPr lang="fr-FR" sz="1800" dirty="0" err="1"/>
              <a:t>firm’s</a:t>
            </a:r>
            <a:r>
              <a:rPr lang="fr-FR" sz="1800" dirty="0"/>
              <a:t> </a:t>
            </a:r>
            <a:r>
              <a:rPr lang="fr-FR" sz="1800" dirty="0" err="1"/>
              <a:t>strategy</a:t>
            </a:r>
            <a:endParaRPr lang="fr-FR" sz="1800" dirty="0"/>
          </a:p>
        </p:txBody>
      </p:sp>
      <p:grpSp>
        <p:nvGrpSpPr>
          <p:cNvPr id="24" name="Groupe 23"/>
          <p:cNvGrpSpPr/>
          <p:nvPr/>
        </p:nvGrpSpPr>
        <p:grpSpPr>
          <a:xfrm>
            <a:off x="363217" y="1912329"/>
            <a:ext cx="8780783" cy="853627"/>
            <a:chOff x="355845" y="755774"/>
            <a:chExt cx="10973961" cy="853627"/>
          </a:xfrm>
        </p:grpSpPr>
        <p:sp>
          <p:nvSpPr>
            <p:cNvPr id="25" name="Rectangle 24"/>
            <p:cNvSpPr/>
            <p:nvPr/>
          </p:nvSpPr>
          <p:spPr>
            <a:xfrm>
              <a:off x="355845" y="954902"/>
              <a:ext cx="10569553" cy="654499"/>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Image 25"/>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10850775" y="755774"/>
              <a:ext cx="479031" cy="426834"/>
            </a:xfrm>
            <a:prstGeom prst="rect">
              <a:avLst/>
            </a:prstGeom>
          </p:spPr>
        </p:pic>
      </p:grpSp>
      <p:sp>
        <p:nvSpPr>
          <p:cNvPr id="27" name="ZoneTexte 26"/>
          <p:cNvSpPr txBox="1"/>
          <p:nvPr/>
        </p:nvSpPr>
        <p:spPr>
          <a:xfrm>
            <a:off x="903767" y="2765956"/>
            <a:ext cx="7856938" cy="830997"/>
          </a:xfrm>
          <a:prstGeom prst="rect">
            <a:avLst/>
          </a:prstGeom>
          <a:noFill/>
        </p:spPr>
        <p:txBody>
          <a:bodyPr wrap="square" rtlCol="0">
            <a:spAutoFit/>
          </a:bodyPr>
          <a:lstStyle/>
          <a:p>
            <a:pPr marL="285750" indent="-285750">
              <a:buFont typeface="Arial" panose="020B0604020202020204" pitchFamily="34" charset="0"/>
              <a:buChar char="•"/>
            </a:pPr>
            <a:r>
              <a:rPr lang="fr-FR" sz="1600" dirty="0" err="1"/>
              <a:t>Does</a:t>
            </a:r>
            <a:r>
              <a:rPr lang="fr-FR" sz="1600" dirty="0"/>
              <a:t> the M&amp;A </a:t>
            </a:r>
            <a:r>
              <a:rPr lang="fr-FR" sz="1600" dirty="0" err="1"/>
              <a:t>target</a:t>
            </a:r>
            <a:r>
              <a:rPr lang="fr-FR" sz="1600" dirty="0"/>
              <a:t> </a:t>
            </a:r>
            <a:r>
              <a:rPr lang="fr-FR" sz="1600" dirty="0" err="1"/>
              <a:t>meet</a:t>
            </a:r>
            <a:r>
              <a:rPr lang="fr-FR" sz="1600" dirty="0"/>
              <a:t> the </a:t>
            </a:r>
            <a:r>
              <a:rPr lang="fr-FR" sz="1600" dirty="0" err="1"/>
              <a:t>strategic</a:t>
            </a:r>
            <a:r>
              <a:rPr lang="fr-FR" sz="1600" dirty="0"/>
              <a:t> objective for </a:t>
            </a:r>
            <a:r>
              <a:rPr lang="fr-FR" sz="1600" dirty="0" err="1"/>
              <a:t>undertaking</a:t>
            </a:r>
            <a:r>
              <a:rPr lang="fr-FR" sz="1600" dirty="0"/>
              <a:t> an M&amp;A</a:t>
            </a:r>
          </a:p>
          <a:p>
            <a:pPr marL="285750" indent="-285750">
              <a:buFont typeface="Arial" panose="020B0604020202020204" pitchFamily="34" charset="0"/>
              <a:buChar char="•"/>
            </a:pPr>
            <a:r>
              <a:rPr lang="fr-FR" sz="1600" dirty="0" err="1"/>
              <a:t>Don’t</a:t>
            </a:r>
            <a:r>
              <a:rPr lang="fr-FR" sz="1600" dirty="0"/>
              <a:t> </a:t>
            </a:r>
            <a:r>
              <a:rPr lang="fr-FR" sz="1600" dirty="0" err="1"/>
              <a:t>overestimate</a:t>
            </a:r>
            <a:r>
              <a:rPr lang="fr-FR" sz="1600" dirty="0"/>
              <a:t> positive synergies &amp; </a:t>
            </a:r>
            <a:r>
              <a:rPr lang="fr-FR" sz="1600" dirty="0" err="1"/>
              <a:t>don’t</a:t>
            </a:r>
            <a:r>
              <a:rPr lang="fr-FR" sz="1600" dirty="0"/>
              <a:t> </a:t>
            </a:r>
            <a:r>
              <a:rPr lang="fr-FR" sz="1600" dirty="0" err="1"/>
              <a:t>underestimate</a:t>
            </a:r>
            <a:r>
              <a:rPr lang="fr-FR" sz="1600" dirty="0"/>
              <a:t> sources of </a:t>
            </a:r>
            <a:r>
              <a:rPr lang="fr-FR" sz="1600" dirty="0" err="1"/>
              <a:t>negative</a:t>
            </a:r>
            <a:r>
              <a:rPr lang="fr-FR" sz="1600" dirty="0"/>
              <a:t> synergies (</a:t>
            </a:r>
            <a:r>
              <a:rPr lang="fr-FR" sz="1600" dirty="0" err="1"/>
              <a:t>changing</a:t>
            </a:r>
            <a:r>
              <a:rPr lang="fr-FR" sz="1600" dirty="0"/>
              <a:t> business </a:t>
            </a:r>
            <a:r>
              <a:rPr lang="fr-FR" sz="1600" dirty="0" err="1"/>
              <a:t>models</a:t>
            </a:r>
            <a:r>
              <a:rPr lang="fr-FR" sz="1600" dirty="0"/>
              <a:t> for </a:t>
            </a:r>
            <a:r>
              <a:rPr lang="fr-FR" sz="1600" dirty="0" err="1"/>
              <a:t>example</a:t>
            </a:r>
            <a:r>
              <a:rPr lang="fr-FR" sz="1600" dirty="0"/>
              <a:t>)</a:t>
            </a:r>
          </a:p>
        </p:txBody>
      </p:sp>
      <p:sp>
        <p:nvSpPr>
          <p:cNvPr id="28" name="Espace réservé du contenu 1"/>
          <p:cNvSpPr txBox="1">
            <a:spLocks/>
          </p:cNvSpPr>
          <p:nvPr/>
        </p:nvSpPr>
        <p:spPr>
          <a:xfrm>
            <a:off x="363219" y="3607600"/>
            <a:ext cx="8397486" cy="828068"/>
          </a:xfrm>
          <a:prstGeom prst="rect">
            <a:avLst/>
          </a:prstGeom>
        </p:spPr>
        <p:txBody>
          <a:bodyPr/>
          <a:lstStyle>
            <a:lvl1pPr marL="355600" indent="-355600" algn="l" defTabSz="914400" rtl="0" eaLnBrk="1" latinLnBrk="0" hangingPunct="1">
              <a:spcBef>
                <a:spcPct val="20000"/>
              </a:spcBef>
              <a:buClr>
                <a:schemeClr val="tx1">
                  <a:lumMod val="85000"/>
                  <a:lumOff val="15000"/>
                </a:schemeClr>
              </a:buClr>
              <a:buSzPct val="70000"/>
              <a:buFont typeface="Wingdings" panose="05000000000000000000" pitchFamily="2" charset="2"/>
              <a:buChar char="§"/>
              <a:defRPr sz="2000" kern="1200">
                <a:solidFill>
                  <a:srgbClr val="17212F"/>
                </a:solidFill>
                <a:latin typeface="Arial"/>
                <a:ea typeface="+mn-ea"/>
                <a:cs typeface="Arial"/>
              </a:defRPr>
            </a:lvl1pPr>
            <a:lvl2pPr marL="742950" indent="-28575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17212F"/>
                </a:solidFill>
                <a:latin typeface="Arial"/>
                <a:ea typeface="+mn-ea"/>
                <a:cs typeface="Arial"/>
              </a:defRPr>
            </a:lvl2pPr>
            <a:lvl3pPr marL="11430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400" kern="1200">
                <a:solidFill>
                  <a:srgbClr val="17212F"/>
                </a:solidFill>
                <a:latin typeface="Arial"/>
                <a:ea typeface="+mn-ea"/>
                <a:cs typeface="Arial"/>
              </a:defRPr>
            </a:lvl3pPr>
            <a:lvl4pPr marL="16002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200" kern="1200">
                <a:solidFill>
                  <a:srgbClr val="17212F"/>
                </a:solidFill>
                <a:latin typeface="Arial"/>
                <a:ea typeface="+mn-ea"/>
                <a:cs typeface="Arial"/>
              </a:defRPr>
            </a:lvl4pPr>
            <a:lvl5pPr marL="20574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40404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fr-FR" sz="1800" b="1" dirty="0"/>
              <a:t>Organisation fit </a:t>
            </a:r>
            <a:r>
              <a:rPr lang="fr-FR" sz="1800" dirty="0" err="1"/>
              <a:t>refers</a:t>
            </a:r>
            <a:r>
              <a:rPr lang="fr-FR" sz="1800" dirty="0"/>
              <a:t> to the match </a:t>
            </a:r>
            <a:r>
              <a:rPr lang="fr-FR" sz="1800" dirty="0" err="1"/>
              <a:t>between</a:t>
            </a:r>
            <a:r>
              <a:rPr lang="fr-FR" sz="1800" dirty="0"/>
              <a:t> management practices, cultural practices and staff </a:t>
            </a:r>
            <a:r>
              <a:rPr lang="fr-FR" sz="1800" dirty="0" err="1"/>
              <a:t>characteristics</a:t>
            </a:r>
            <a:r>
              <a:rPr lang="fr-FR" sz="1800" dirty="0"/>
              <a:t> </a:t>
            </a:r>
            <a:r>
              <a:rPr lang="fr-FR" sz="1800" dirty="0" err="1"/>
              <a:t>between</a:t>
            </a:r>
            <a:r>
              <a:rPr lang="fr-FR" sz="1800" dirty="0"/>
              <a:t> the </a:t>
            </a:r>
            <a:r>
              <a:rPr lang="fr-FR" sz="1800" dirty="0" err="1"/>
              <a:t>target</a:t>
            </a:r>
            <a:r>
              <a:rPr lang="fr-FR" sz="1800" dirty="0"/>
              <a:t> and </a:t>
            </a:r>
            <a:r>
              <a:rPr lang="fr-FR" sz="1800" dirty="0" err="1"/>
              <a:t>acquiring</a:t>
            </a:r>
            <a:r>
              <a:rPr lang="fr-FR" sz="1800" dirty="0"/>
              <a:t> </a:t>
            </a:r>
            <a:r>
              <a:rPr lang="fr-FR" sz="1800" dirty="0" err="1"/>
              <a:t>firm</a:t>
            </a:r>
            <a:r>
              <a:rPr lang="fr-FR" sz="1800" dirty="0"/>
              <a:t>.</a:t>
            </a:r>
          </a:p>
        </p:txBody>
      </p:sp>
      <p:grpSp>
        <p:nvGrpSpPr>
          <p:cNvPr id="29" name="Groupe 28"/>
          <p:cNvGrpSpPr/>
          <p:nvPr/>
        </p:nvGrpSpPr>
        <p:grpSpPr>
          <a:xfrm>
            <a:off x="363217" y="3409774"/>
            <a:ext cx="8780783" cy="853627"/>
            <a:chOff x="355845" y="755774"/>
            <a:chExt cx="10973961" cy="853627"/>
          </a:xfrm>
        </p:grpSpPr>
        <p:sp>
          <p:nvSpPr>
            <p:cNvPr id="30" name="Rectangle 29"/>
            <p:cNvSpPr/>
            <p:nvPr/>
          </p:nvSpPr>
          <p:spPr>
            <a:xfrm>
              <a:off x="355845" y="954902"/>
              <a:ext cx="10569553" cy="654499"/>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10850775" y="755774"/>
              <a:ext cx="479031" cy="426834"/>
            </a:xfrm>
            <a:prstGeom prst="rect">
              <a:avLst/>
            </a:prstGeom>
          </p:spPr>
        </p:pic>
      </p:grpSp>
      <p:sp>
        <p:nvSpPr>
          <p:cNvPr id="32" name="ZoneTexte 31"/>
          <p:cNvSpPr txBox="1"/>
          <p:nvPr/>
        </p:nvSpPr>
        <p:spPr>
          <a:xfrm>
            <a:off x="903767" y="4263401"/>
            <a:ext cx="7856938" cy="338554"/>
          </a:xfrm>
          <a:prstGeom prst="rect">
            <a:avLst/>
          </a:prstGeom>
          <a:noFill/>
        </p:spPr>
        <p:txBody>
          <a:bodyPr wrap="square" rtlCol="0">
            <a:spAutoFit/>
          </a:bodyPr>
          <a:lstStyle/>
          <a:p>
            <a:pPr marL="285750" indent="-285750">
              <a:buFont typeface="Arial" panose="020B0604020202020204" pitchFamily="34" charset="0"/>
              <a:buChar char="•"/>
            </a:pPr>
            <a:r>
              <a:rPr lang="fr-FR" sz="1600" dirty="0"/>
              <a:t>Large </a:t>
            </a:r>
            <a:r>
              <a:rPr lang="fr-FR" sz="1600" dirty="0" err="1"/>
              <a:t>differences</a:t>
            </a:r>
            <a:r>
              <a:rPr lang="fr-FR" sz="1600" dirty="0"/>
              <a:t> (culture, </a:t>
            </a:r>
            <a:r>
              <a:rPr lang="fr-FR" sz="1600" dirty="0" err="1"/>
              <a:t>language</a:t>
            </a:r>
            <a:r>
              <a:rPr lang="fr-FR" sz="1600" dirty="0"/>
              <a:t>, </a:t>
            </a:r>
            <a:r>
              <a:rPr lang="fr-FR" sz="1600" dirty="0" err="1"/>
              <a:t>other</a:t>
            </a:r>
            <a:r>
              <a:rPr lang="fr-FR" sz="1600" dirty="0"/>
              <a:t>) </a:t>
            </a:r>
            <a:r>
              <a:rPr lang="fr-FR" sz="1600" dirty="0" err="1"/>
              <a:t>can</a:t>
            </a:r>
            <a:r>
              <a:rPr lang="fr-FR" sz="1600" dirty="0"/>
              <a:t> </a:t>
            </a:r>
            <a:r>
              <a:rPr lang="fr-FR" sz="1600" dirty="0" err="1"/>
              <a:t>create</a:t>
            </a:r>
            <a:r>
              <a:rPr lang="fr-FR" sz="1600" dirty="0"/>
              <a:t> </a:t>
            </a:r>
            <a:r>
              <a:rPr lang="fr-FR" sz="1600" dirty="0" err="1"/>
              <a:t>integration</a:t>
            </a:r>
            <a:r>
              <a:rPr lang="fr-FR" sz="1600" dirty="0"/>
              <a:t> </a:t>
            </a:r>
            <a:r>
              <a:rPr lang="fr-FR" sz="1600" dirty="0" err="1"/>
              <a:t>problems</a:t>
            </a:r>
            <a:r>
              <a:rPr lang="fr-FR" sz="1600" dirty="0"/>
              <a:t>!</a:t>
            </a:r>
          </a:p>
        </p:txBody>
      </p:sp>
    </p:spTree>
    <p:extLst>
      <p:ext uri="{BB962C8B-B14F-4D97-AF65-F5344CB8AC3E}">
        <p14:creationId xmlns:p14="http://schemas.microsoft.com/office/powerpoint/2010/main" val="1985666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Generic</a:t>
            </a:r>
            <a:r>
              <a:rPr lang="fr-FR" dirty="0"/>
              <a:t> </a:t>
            </a:r>
            <a:r>
              <a:rPr lang="fr-FR" dirty="0" err="1"/>
              <a:t>Strategies</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13</a:t>
            </a:fld>
            <a:endParaRPr lang="fr-FR"/>
          </a:p>
        </p:txBody>
      </p:sp>
      <p:sp>
        <p:nvSpPr>
          <p:cNvPr id="6" name="Rectangle 5"/>
          <p:cNvSpPr/>
          <p:nvPr/>
        </p:nvSpPr>
        <p:spPr>
          <a:xfrm>
            <a:off x="2409891" y="2805679"/>
            <a:ext cx="2162109" cy="1178805"/>
          </a:xfrm>
          <a:prstGeom prst="rect">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3a</a:t>
            </a:r>
            <a:br>
              <a:rPr lang="fr-FR" sz="2800" dirty="0"/>
            </a:br>
            <a:r>
              <a:rPr lang="fr-FR" dirty="0" err="1"/>
              <a:t>Cost</a:t>
            </a:r>
            <a:r>
              <a:rPr lang="fr-FR" dirty="0"/>
              <a:t> focus</a:t>
            </a:r>
            <a:endParaRPr lang="fr-FR" sz="1200" dirty="0"/>
          </a:p>
        </p:txBody>
      </p:sp>
      <p:sp>
        <p:nvSpPr>
          <p:cNvPr id="7" name="Rectangle 6"/>
          <p:cNvSpPr/>
          <p:nvPr/>
        </p:nvSpPr>
        <p:spPr>
          <a:xfrm>
            <a:off x="4623279" y="2805679"/>
            <a:ext cx="2101151" cy="1178805"/>
          </a:xfrm>
          <a:prstGeom prst="rect">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3b</a:t>
            </a:r>
            <a:br>
              <a:rPr lang="fr-FR" dirty="0"/>
            </a:br>
            <a:r>
              <a:rPr lang="fr-FR" dirty="0" err="1"/>
              <a:t>Differentiation</a:t>
            </a:r>
            <a:r>
              <a:rPr lang="fr-FR" dirty="0"/>
              <a:t> focus</a:t>
            </a:r>
          </a:p>
        </p:txBody>
      </p:sp>
      <p:sp>
        <p:nvSpPr>
          <p:cNvPr id="8" name="Rectangle 7"/>
          <p:cNvSpPr/>
          <p:nvPr/>
        </p:nvSpPr>
        <p:spPr>
          <a:xfrm>
            <a:off x="2409891" y="1516708"/>
            <a:ext cx="2101152" cy="1178805"/>
          </a:xfrm>
          <a:prstGeom prst="rect">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1</a:t>
            </a:r>
            <a:br>
              <a:rPr lang="fr-FR" dirty="0"/>
            </a:br>
            <a:r>
              <a:rPr lang="fr-FR" dirty="0" err="1"/>
              <a:t>Cost</a:t>
            </a:r>
            <a:r>
              <a:rPr lang="fr-FR" dirty="0"/>
              <a:t> Leadership</a:t>
            </a:r>
          </a:p>
        </p:txBody>
      </p:sp>
      <p:sp>
        <p:nvSpPr>
          <p:cNvPr id="9" name="Rectangle 8"/>
          <p:cNvSpPr/>
          <p:nvPr/>
        </p:nvSpPr>
        <p:spPr>
          <a:xfrm>
            <a:off x="4623279" y="1516708"/>
            <a:ext cx="2101152" cy="1178805"/>
          </a:xfrm>
          <a:prstGeom prst="rect">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2</a:t>
            </a:r>
            <a:br>
              <a:rPr lang="fr-FR" dirty="0"/>
            </a:br>
            <a:r>
              <a:rPr lang="fr-FR" dirty="0" err="1"/>
              <a:t>Differentiation</a:t>
            </a:r>
            <a:endParaRPr lang="fr-FR" dirty="0"/>
          </a:p>
        </p:txBody>
      </p:sp>
      <p:grpSp>
        <p:nvGrpSpPr>
          <p:cNvPr id="2" name="Groupe 1"/>
          <p:cNvGrpSpPr/>
          <p:nvPr/>
        </p:nvGrpSpPr>
        <p:grpSpPr>
          <a:xfrm>
            <a:off x="2846387" y="912863"/>
            <a:ext cx="3532256" cy="647567"/>
            <a:chOff x="2846387" y="912863"/>
            <a:chExt cx="3532256" cy="647567"/>
          </a:xfrm>
        </p:grpSpPr>
        <p:sp>
          <p:nvSpPr>
            <p:cNvPr id="10" name="ZoneTexte 9"/>
            <p:cNvSpPr txBox="1"/>
            <p:nvPr/>
          </p:nvSpPr>
          <p:spPr>
            <a:xfrm>
              <a:off x="3379393" y="912863"/>
              <a:ext cx="2373470" cy="369332"/>
            </a:xfrm>
            <a:prstGeom prst="rect">
              <a:avLst/>
            </a:prstGeom>
            <a:noFill/>
          </p:spPr>
          <p:txBody>
            <a:bodyPr wrap="none" rtlCol="0">
              <a:spAutoFit/>
            </a:bodyPr>
            <a:lstStyle/>
            <a:p>
              <a:r>
                <a:rPr lang="fr-FR" dirty="0" err="1"/>
                <a:t>Competitive</a:t>
              </a:r>
              <a:r>
                <a:rPr lang="fr-FR" dirty="0"/>
                <a:t> </a:t>
              </a:r>
              <a:r>
                <a:rPr lang="fr-FR" dirty="0" err="1"/>
                <a:t>Advantage</a:t>
              </a:r>
              <a:endParaRPr lang="fr-FR" dirty="0"/>
            </a:p>
          </p:txBody>
        </p:sp>
        <p:sp>
          <p:nvSpPr>
            <p:cNvPr id="11" name="ZoneTexte 10"/>
            <p:cNvSpPr txBox="1"/>
            <p:nvPr/>
          </p:nvSpPr>
          <p:spPr>
            <a:xfrm>
              <a:off x="2846387" y="1240746"/>
              <a:ext cx="820096" cy="307777"/>
            </a:xfrm>
            <a:prstGeom prst="rect">
              <a:avLst/>
            </a:prstGeom>
            <a:noFill/>
          </p:spPr>
          <p:txBody>
            <a:bodyPr wrap="none" rtlCol="0">
              <a:spAutoFit/>
            </a:bodyPr>
            <a:lstStyle/>
            <a:p>
              <a:r>
                <a:rPr lang="fr-FR" sz="1400" dirty="0" err="1"/>
                <a:t>Low</a:t>
              </a:r>
              <a:r>
                <a:rPr lang="fr-FR" sz="1400" dirty="0"/>
                <a:t> </a:t>
              </a:r>
              <a:r>
                <a:rPr lang="fr-FR" sz="1400" dirty="0" err="1"/>
                <a:t>cost</a:t>
              </a:r>
              <a:endParaRPr lang="fr-FR" sz="1400" dirty="0"/>
            </a:p>
          </p:txBody>
        </p:sp>
        <p:sp>
          <p:nvSpPr>
            <p:cNvPr id="12" name="ZoneTexte 11"/>
            <p:cNvSpPr txBox="1"/>
            <p:nvPr/>
          </p:nvSpPr>
          <p:spPr>
            <a:xfrm>
              <a:off x="5127082" y="1252653"/>
              <a:ext cx="1251561" cy="307777"/>
            </a:xfrm>
            <a:prstGeom prst="rect">
              <a:avLst/>
            </a:prstGeom>
            <a:noFill/>
          </p:spPr>
          <p:txBody>
            <a:bodyPr wrap="none" rtlCol="0">
              <a:spAutoFit/>
            </a:bodyPr>
            <a:lstStyle/>
            <a:p>
              <a:r>
                <a:rPr lang="fr-FR" sz="1400" dirty="0" err="1"/>
                <a:t>Differentiation</a:t>
              </a:r>
              <a:endParaRPr lang="fr-FR" sz="1400" dirty="0"/>
            </a:p>
          </p:txBody>
        </p:sp>
      </p:grpSp>
      <p:grpSp>
        <p:nvGrpSpPr>
          <p:cNvPr id="16" name="Groupe 15"/>
          <p:cNvGrpSpPr/>
          <p:nvPr/>
        </p:nvGrpSpPr>
        <p:grpSpPr>
          <a:xfrm>
            <a:off x="173484" y="1844500"/>
            <a:ext cx="2269222" cy="1713042"/>
            <a:chOff x="173484" y="1844500"/>
            <a:chExt cx="2269222" cy="1713042"/>
          </a:xfrm>
        </p:grpSpPr>
        <p:sp>
          <p:nvSpPr>
            <p:cNvPr id="13" name="ZoneTexte 12"/>
            <p:cNvSpPr txBox="1"/>
            <p:nvPr/>
          </p:nvSpPr>
          <p:spPr>
            <a:xfrm>
              <a:off x="1711800" y="1844500"/>
              <a:ext cx="636456" cy="523220"/>
            </a:xfrm>
            <a:prstGeom prst="rect">
              <a:avLst/>
            </a:prstGeom>
            <a:noFill/>
          </p:spPr>
          <p:txBody>
            <a:bodyPr wrap="none" rtlCol="0">
              <a:spAutoFit/>
            </a:bodyPr>
            <a:lstStyle/>
            <a:p>
              <a:r>
                <a:rPr lang="fr-FR" sz="1400" dirty="0"/>
                <a:t>Broad</a:t>
              </a:r>
              <a:br>
                <a:rPr lang="fr-FR" sz="1400" dirty="0"/>
              </a:br>
              <a:r>
                <a:rPr lang="fr-FR" sz="1400" dirty="0"/>
                <a:t>Target</a:t>
              </a:r>
            </a:p>
          </p:txBody>
        </p:sp>
        <p:sp>
          <p:nvSpPr>
            <p:cNvPr id="14" name="ZoneTexte 13"/>
            <p:cNvSpPr txBox="1"/>
            <p:nvPr/>
          </p:nvSpPr>
          <p:spPr>
            <a:xfrm>
              <a:off x="1711800" y="3034322"/>
              <a:ext cx="730906" cy="523220"/>
            </a:xfrm>
            <a:prstGeom prst="rect">
              <a:avLst/>
            </a:prstGeom>
            <a:noFill/>
          </p:spPr>
          <p:txBody>
            <a:bodyPr wrap="none" rtlCol="0">
              <a:spAutoFit/>
            </a:bodyPr>
            <a:lstStyle/>
            <a:p>
              <a:r>
                <a:rPr lang="fr-FR" sz="1400" dirty="0"/>
                <a:t>Narrow</a:t>
              </a:r>
              <a:br>
                <a:rPr lang="fr-FR" sz="1400" dirty="0"/>
              </a:br>
              <a:r>
                <a:rPr lang="fr-FR" sz="1400" dirty="0"/>
                <a:t>Target</a:t>
              </a:r>
            </a:p>
          </p:txBody>
        </p:sp>
        <p:sp>
          <p:nvSpPr>
            <p:cNvPr id="15" name="ZoneTexte 14"/>
            <p:cNvSpPr txBox="1"/>
            <p:nvPr/>
          </p:nvSpPr>
          <p:spPr>
            <a:xfrm>
              <a:off x="173484" y="2411697"/>
              <a:ext cx="1380250" cy="646331"/>
            </a:xfrm>
            <a:prstGeom prst="rect">
              <a:avLst/>
            </a:prstGeom>
            <a:noFill/>
          </p:spPr>
          <p:txBody>
            <a:bodyPr wrap="none" rtlCol="0">
              <a:spAutoFit/>
            </a:bodyPr>
            <a:lstStyle/>
            <a:p>
              <a:r>
                <a:rPr lang="fr-FR" dirty="0" err="1"/>
                <a:t>Competitive</a:t>
              </a:r>
              <a:r>
                <a:rPr lang="fr-FR" dirty="0"/>
                <a:t> </a:t>
              </a:r>
              <a:br>
                <a:rPr lang="fr-FR" dirty="0"/>
              </a:br>
              <a:r>
                <a:rPr lang="fr-FR" dirty="0"/>
                <a:t>Scope</a:t>
              </a:r>
            </a:p>
          </p:txBody>
        </p:sp>
      </p:grpSp>
    </p:spTree>
    <p:extLst>
      <p:ext uri="{BB962C8B-B14F-4D97-AF65-F5344CB8AC3E}">
        <p14:creationId xmlns:p14="http://schemas.microsoft.com/office/powerpoint/2010/main" val="356864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M&amp;A</a:t>
            </a:r>
          </a:p>
        </p:txBody>
      </p:sp>
      <p:sp>
        <p:nvSpPr>
          <p:cNvPr id="4" name="Sous-titre 3"/>
          <p:cNvSpPr>
            <a:spLocks noGrp="1"/>
          </p:cNvSpPr>
          <p:nvPr>
            <p:ph type="subTitle" idx="13"/>
          </p:nvPr>
        </p:nvSpPr>
        <p:spPr/>
        <p:txBody>
          <a:bodyPr/>
          <a:lstStyle/>
          <a:p>
            <a:r>
              <a:rPr lang="fr-FR" dirty="0"/>
              <a:t>The M&amp;A </a:t>
            </a:r>
            <a:r>
              <a:rPr lang="fr-FR" dirty="0" err="1"/>
              <a:t>Process</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130</a:t>
            </a:fld>
            <a:endParaRPr lang="fr-FR"/>
          </a:p>
        </p:txBody>
      </p:sp>
      <p:sp>
        <p:nvSpPr>
          <p:cNvPr id="7" name="Rectangle à coins arrondis 6"/>
          <p:cNvSpPr/>
          <p:nvPr/>
        </p:nvSpPr>
        <p:spPr>
          <a:xfrm>
            <a:off x="4433777" y="1207878"/>
            <a:ext cx="1180214" cy="599658"/>
          </a:xfrm>
          <a:prstGeom prst="roundRect">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bg1"/>
                </a:solidFill>
              </a:rPr>
              <a:t>Negotiations</a:t>
            </a:r>
            <a:endParaRPr lang="fr-FR" sz="1200" dirty="0">
              <a:solidFill>
                <a:schemeClr val="bg1"/>
              </a:solidFill>
            </a:endParaRPr>
          </a:p>
        </p:txBody>
      </p:sp>
      <p:sp>
        <p:nvSpPr>
          <p:cNvPr id="9" name="Rectangle à coins arrondis 8"/>
          <p:cNvSpPr/>
          <p:nvPr/>
        </p:nvSpPr>
        <p:spPr>
          <a:xfrm>
            <a:off x="2732567" y="1207878"/>
            <a:ext cx="1180214" cy="599658"/>
          </a:xfrm>
          <a:prstGeom prst="roundRect">
            <a:avLst/>
          </a:prstGeom>
          <a:solidFill>
            <a:schemeClr val="accent6">
              <a:lumMod val="50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Target</a:t>
            </a:r>
            <a:br>
              <a:rPr lang="fr-FR" sz="1200" dirty="0">
                <a:solidFill>
                  <a:schemeClr val="tx1"/>
                </a:solidFill>
              </a:rPr>
            </a:br>
            <a:r>
              <a:rPr lang="fr-FR" sz="1200" dirty="0" err="1">
                <a:solidFill>
                  <a:schemeClr val="tx1"/>
                </a:solidFill>
              </a:rPr>
              <a:t>Choice</a:t>
            </a:r>
            <a:endParaRPr lang="fr-FR" sz="1200" dirty="0">
              <a:solidFill>
                <a:schemeClr val="tx1"/>
              </a:solidFill>
            </a:endParaRPr>
          </a:p>
        </p:txBody>
      </p:sp>
      <p:sp>
        <p:nvSpPr>
          <p:cNvPr id="10" name="Rectangle à coins arrondis 9"/>
          <p:cNvSpPr/>
          <p:nvPr/>
        </p:nvSpPr>
        <p:spPr>
          <a:xfrm>
            <a:off x="6134987" y="1207878"/>
            <a:ext cx="1180214" cy="599658"/>
          </a:xfrm>
          <a:prstGeom prst="roundRect">
            <a:avLst/>
          </a:prstGeom>
          <a:solidFill>
            <a:schemeClr val="accent6">
              <a:lumMod val="50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rPr>
              <a:t>Integration</a:t>
            </a:r>
            <a:endParaRPr lang="fr-FR" sz="1200" dirty="0">
              <a:solidFill>
                <a:schemeClr val="tx1"/>
              </a:solidFill>
            </a:endParaRPr>
          </a:p>
        </p:txBody>
      </p:sp>
      <p:sp>
        <p:nvSpPr>
          <p:cNvPr id="12" name="Ellipse 11"/>
          <p:cNvSpPr/>
          <p:nvPr/>
        </p:nvSpPr>
        <p:spPr>
          <a:xfrm>
            <a:off x="7836197" y="1207878"/>
            <a:ext cx="1180214" cy="599658"/>
          </a:xfrm>
          <a:prstGeom prst="ellipse">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bg1"/>
                </a:solidFill>
              </a:rPr>
              <a:t>Results</a:t>
            </a:r>
            <a:endParaRPr lang="fr-FR" sz="1200" dirty="0">
              <a:solidFill>
                <a:schemeClr val="bg1"/>
              </a:solidFill>
            </a:endParaRPr>
          </a:p>
        </p:txBody>
      </p:sp>
      <p:sp>
        <p:nvSpPr>
          <p:cNvPr id="8" name="Flèche droite 7"/>
          <p:cNvSpPr/>
          <p:nvPr/>
        </p:nvSpPr>
        <p:spPr>
          <a:xfrm>
            <a:off x="4040372" y="1360967"/>
            <a:ext cx="318977" cy="297712"/>
          </a:xfrm>
          <a:prstGeom prst="rightArrow">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lèche droite 12"/>
          <p:cNvSpPr/>
          <p:nvPr/>
        </p:nvSpPr>
        <p:spPr>
          <a:xfrm>
            <a:off x="5736265" y="1360967"/>
            <a:ext cx="318977" cy="297712"/>
          </a:xfrm>
          <a:prstGeom prst="rightArrow">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lèche droite 13"/>
          <p:cNvSpPr/>
          <p:nvPr/>
        </p:nvSpPr>
        <p:spPr>
          <a:xfrm>
            <a:off x="7394946" y="1401381"/>
            <a:ext cx="318977" cy="297712"/>
          </a:xfrm>
          <a:prstGeom prst="rightArrow">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5352976" y="451055"/>
            <a:ext cx="1085554" cy="577081"/>
          </a:xfrm>
          <a:prstGeom prst="rect">
            <a:avLst/>
          </a:prstGeom>
          <a:noFill/>
        </p:spPr>
        <p:txBody>
          <a:bodyPr wrap="none" rtlCol="0">
            <a:spAutoFit/>
          </a:bodyPr>
          <a:lstStyle/>
          <a:p>
            <a:pPr algn="ctr"/>
            <a:r>
              <a:rPr lang="fr-FR" sz="1050" dirty="0" err="1"/>
              <a:t>Completion</a:t>
            </a:r>
            <a:r>
              <a:rPr lang="fr-FR" sz="1050" dirty="0"/>
              <a:t> and </a:t>
            </a:r>
            <a:br>
              <a:rPr lang="fr-FR" sz="1050" dirty="0"/>
            </a:br>
            <a:r>
              <a:rPr lang="fr-FR" sz="1050" dirty="0"/>
              <a:t>change</a:t>
            </a:r>
            <a:br>
              <a:rPr lang="fr-FR" sz="1050" dirty="0"/>
            </a:br>
            <a:r>
              <a:rPr lang="fr-FR" sz="1050" dirty="0"/>
              <a:t>of </a:t>
            </a:r>
            <a:r>
              <a:rPr lang="fr-FR" sz="1050" dirty="0" err="1"/>
              <a:t>ownership</a:t>
            </a:r>
            <a:endParaRPr lang="fr-FR" sz="1050" dirty="0"/>
          </a:p>
        </p:txBody>
      </p:sp>
      <p:sp>
        <p:nvSpPr>
          <p:cNvPr id="16" name="Accolade fermante 15"/>
          <p:cNvSpPr/>
          <p:nvPr/>
        </p:nvSpPr>
        <p:spPr>
          <a:xfrm rot="16200000">
            <a:off x="4014674" y="-391441"/>
            <a:ext cx="317147" cy="28814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ZoneTexte 16"/>
          <p:cNvSpPr txBox="1"/>
          <p:nvPr/>
        </p:nvSpPr>
        <p:spPr>
          <a:xfrm>
            <a:off x="3737608" y="664294"/>
            <a:ext cx="925253" cy="253916"/>
          </a:xfrm>
          <a:prstGeom prst="rect">
            <a:avLst/>
          </a:prstGeom>
          <a:noFill/>
        </p:spPr>
        <p:txBody>
          <a:bodyPr wrap="none" rtlCol="0">
            <a:spAutoFit/>
          </a:bodyPr>
          <a:lstStyle/>
          <a:p>
            <a:r>
              <a:rPr lang="fr-FR" sz="1050" dirty="0"/>
              <a:t>Due diligence</a:t>
            </a:r>
          </a:p>
        </p:txBody>
      </p:sp>
      <p:cxnSp>
        <p:nvCxnSpPr>
          <p:cNvPr id="19" name="Connecteur droit avec flèche 18"/>
          <p:cNvCxnSpPr/>
          <p:nvPr/>
        </p:nvCxnSpPr>
        <p:spPr>
          <a:xfrm>
            <a:off x="5880580" y="1028136"/>
            <a:ext cx="0" cy="287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734392" y="2049288"/>
            <a:ext cx="7856938" cy="1938992"/>
          </a:xfrm>
          <a:prstGeom prst="rect">
            <a:avLst/>
          </a:prstGeom>
          <a:noFill/>
        </p:spPr>
        <p:txBody>
          <a:bodyPr wrap="square" rtlCol="0">
            <a:spAutoFit/>
          </a:bodyPr>
          <a:lstStyle/>
          <a:p>
            <a:pPr marL="285750" indent="-285750">
              <a:buFont typeface="Arial" panose="020B0604020202020204" pitchFamily="34" charset="0"/>
              <a:buChar char="•"/>
            </a:pPr>
            <a:r>
              <a:rPr lang="fr-FR" sz="2000" dirty="0" err="1"/>
              <a:t>Negotiation</a:t>
            </a:r>
            <a:r>
              <a:rPr lang="fr-FR" sz="2000" dirty="0"/>
              <a:t> </a:t>
            </a:r>
            <a:r>
              <a:rPr lang="fr-FR" sz="2000" dirty="0" err="1"/>
              <a:t>is</a:t>
            </a:r>
            <a:r>
              <a:rPr lang="fr-FR" sz="2000" dirty="0"/>
              <a:t> </a:t>
            </a:r>
            <a:r>
              <a:rPr lang="fr-FR" sz="2000" dirty="0" err="1"/>
              <a:t>critical</a:t>
            </a:r>
            <a:r>
              <a:rPr lang="fr-FR" sz="2000" dirty="0"/>
              <a:t> and </a:t>
            </a:r>
            <a:r>
              <a:rPr lang="fr-FR" sz="2000" dirty="0" err="1"/>
              <a:t>can</a:t>
            </a:r>
            <a:r>
              <a:rPr lang="fr-FR" sz="2000" dirty="0"/>
              <a:t> break a deal</a:t>
            </a:r>
          </a:p>
          <a:p>
            <a:pPr marL="285750" indent="-285750">
              <a:buFont typeface="Arial" panose="020B0604020202020204" pitchFamily="34" charset="0"/>
              <a:buChar char="•"/>
            </a:pPr>
            <a:r>
              <a:rPr lang="fr-FR" sz="2000" dirty="0"/>
              <a:t>The « </a:t>
            </a:r>
            <a:r>
              <a:rPr lang="fr-FR" sz="2000" dirty="0" err="1"/>
              <a:t>price</a:t>
            </a:r>
            <a:r>
              <a:rPr lang="fr-FR" sz="2000" dirty="0"/>
              <a:t> » of </a:t>
            </a:r>
            <a:r>
              <a:rPr lang="fr-FR" sz="2000" dirty="0" err="1"/>
              <a:t>acquistion</a:t>
            </a:r>
            <a:r>
              <a:rPr lang="fr-FR" sz="2000" dirty="0"/>
              <a:t> </a:t>
            </a:r>
            <a:r>
              <a:rPr lang="fr-FR" sz="2000" dirty="0" err="1"/>
              <a:t>is</a:t>
            </a:r>
            <a:r>
              <a:rPr lang="fr-FR" sz="2000" dirty="0"/>
              <a:t> </a:t>
            </a:r>
            <a:r>
              <a:rPr lang="fr-FR" sz="2000" dirty="0" err="1"/>
              <a:t>determined</a:t>
            </a:r>
            <a:r>
              <a:rPr lang="fr-FR" sz="2000" dirty="0"/>
              <a:t> </a:t>
            </a:r>
            <a:r>
              <a:rPr lang="fr-FR" sz="2000" dirty="0" err="1"/>
              <a:t>through</a:t>
            </a:r>
            <a:r>
              <a:rPr lang="fr-FR" sz="2000" dirty="0"/>
              <a:t>  one of </a:t>
            </a:r>
            <a:r>
              <a:rPr lang="fr-FR" sz="2000" dirty="0" err="1"/>
              <a:t>many</a:t>
            </a:r>
            <a:r>
              <a:rPr lang="fr-FR" sz="2000" dirty="0"/>
              <a:t> </a:t>
            </a:r>
            <a:r>
              <a:rPr lang="fr-FR" sz="2000" dirty="0" err="1"/>
              <a:t>valuation</a:t>
            </a:r>
            <a:r>
              <a:rPr lang="fr-FR" sz="2000" dirty="0"/>
              <a:t> techniques (</a:t>
            </a:r>
            <a:r>
              <a:rPr lang="fr-FR" sz="2000" dirty="0" err="1"/>
              <a:t>payback</a:t>
            </a:r>
            <a:r>
              <a:rPr lang="fr-FR" sz="2000" dirty="0"/>
              <a:t> </a:t>
            </a:r>
            <a:r>
              <a:rPr lang="fr-FR" sz="2000" dirty="0" err="1"/>
              <a:t>period</a:t>
            </a:r>
            <a:r>
              <a:rPr lang="fr-FR" sz="2000" dirty="0"/>
              <a:t>, </a:t>
            </a:r>
            <a:r>
              <a:rPr lang="fr-FR" sz="2000" dirty="0" err="1"/>
              <a:t>discounted</a:t>
            </a:r>
            <a:r>
              <a:rPr lang="fr-FR" sz="2000" dirty="0"/>
              <a:t> cash flow, etc.)</a:t>
            </a:r>
          </a:p>
          <a:p>
            <a:pPr marL="285750" indent="-285750">
              <a:buFont typeface="Arial" panose="020B0604020202020204" pitchFamily="34" charset="0"/>
              <a:buChar char="•"/>
            </a:pPr>
            <a:r>
              <a:rPr lang="fr-FR" sz="2000" dirty="0"/>
              <a:t>The </a:t>
            </a:r>
            <a:r>
              <a:rPr lang="fr-FR" sz="2000" dirty="0" err="1"/>
              <a:t>price</a:t>
            </a:r>
            <a:r>
              <a:rPr lang="fr-FR" sz="2000" dirty="0"/>
              <a:t> </a:t>
            </a:r>
            <a:r>
              <a:rPr lang="fr-FR" sz="2000" dirty="0" err="1"/>
              <a:t>is</a:t>
            </a:r>
            <a:r>
              <a:rPr lang="fr-FR" sz="2000" dirty="0"/>
              <a:t> </a:t>
            </a:r>
            <a:r>
              <a:rPr lang="fr-FR" sz="2000" dirty="0" err="1"/>
              <a:t>often</a:t>
            </a:r>
            <a:r>
              <a:rPr lang="fr-FR" sz="2000" dirty="0"/>
              <a:t> </a:t>
            </a:r>
            <a:r>
              <a:rPr lang="fr-FR" sz="2000" dirty="0" err="1"/>
              <a:t>increased</a:t>
            </a:r>
            <a:r>
              <a:rPr lang="fr-FR" sz="2000" dirty="0"/>
              <a:t> to </a:t>
            </a:r>
            <a:r>
              <a:rPr lang="fr-FR" sz="2000" dirty="0" err="1"/>
              <a:t>include</a:t>
            </a:r>
            <a:r>
              <a:rPr lang="fr-FR" sz="2000" dirty="0"/>
              <a:t> a </a:t>
            </a:r>
            <a:r>
              <a:rPr lang="fr-FR" sz="2000" i="1" dirty="0"/>
              <a:t>premium for control</a:t>
            </a:r>
          </a:p>
          <a:p>
            <a:pPr marL="285750" indent="-285750">
              <a:buFont typeface="Arial" panose="020B0604020202020204" pitchFamily="34" charset="0"/>
              <a:buChar char="•"/>
            </a:pPr>
            <a:r>
              <a:rPr lang="fr-FR" sz="2000" dirty="0"/>
              <a:t>Be </a:t>
            </a:r>
            <a:r>
              <a:rPr lang="fr-FR" sz="2000" dirty="0" err="1"/>
              <a:t>careful</a:t>
            </a:r>
            <a:r>
              <a:rPr lang="fr-FR" sz="2000" dirty="0"/>
              <a:t> of </a:t>
            </a:r>
            <a:r>
              <a:rPr lang="fr-FR" sz="2000" dirty="0" err="1"/>
              <a:t>overpaying</a:t>
            </a:r>
            <a:r>
              <a:rPr lang="fr-FR" sz="2000" dirty="0"/>
              <a:t> and </a:t>
            </a:r>
            <a:r>
              <a:rPr lang="fr-FR" sz="2000" dirty="0" err="1"/>
              <a:t>then</a:t>
            </a:r>
            <a:r>
              <a:rPr lang="fr-FR" sz="2000" dirty="0"/>
              <a:t> </a:t>
            </a:r>
            <a:r>
              <a:rPr lang="fr-FR" sz="2000" dirty="0" err="1"/>
              <a:t>cutting</a:t>
            </a:r>
            <a:r>
              <a:rPr lang="fr-FR" sz="2000" dirty="0"/>
              <a:t> back on </a:t>
            </a:r>
            <a:r>
              <a:rPr lang="fr-FR" sz="2000" dirty="0" err="1"/>
              <a:t>critical</a:t>
            </a:r>
            <a:r>
              <a:rPr lang="fr-FR" sz="2000" dirty="0"/>
              <a:t> </a:t>
            </a:r>
            <a:r>
              <a:rPr lang="fr-FR" sz="2000" dirty="0" err="1"/>
              <a:t>investments</a:t>
            </a:r>
            <a:r>
              <a:rPr lang="fr-FR" sz="2000" dirty="0"/>
              <a:t> </a:t>
            </a:r>
            <a:r>
              <a:rPr lang="fr-FR" sz="2000" dirty="0" err="1"/>
              <a:t>that</a:t>
            </a:r>
            <a:r>
              <a:rPr lang="fr-FR" sz="2000" dirty="0"/>
              <a:t> </a:t>
            </a:r>
            <a:r>
              <a:rPr lang="fr-FR" sz="2000" dirty="0" err="1"/>
              <a:t>might</a:t>
            </a:r>
            <a:r>
              <a:rPr lang="fr-FR" sz="2000" dirty="0"/>
              <a:t> </a:t>
            </a:r>
            <a:r>
              <a:rPr lang="fr-FR" sz="2000" dirty="0" err="1"/>
              <a:t>be</a:t>
            </a:r>
            <a:r>
              <a:rPr lang="fr-FR" sz="2000" dirty="0"/>
              <a:t> essential for </a:t>
            </a:r>
            <a:r>
              <a:rPr lang="fr-FR" sz="2000" dirty="0" err="1"/>
              <a:t>success</a:t>
            </a:r>
            <a:r>
              <a:rPr lang="fr-FR" sz="2000" dirty="0"/>
              <a:t>.</a:t>
            </a:r>
          </a:p>
        </p:txBody>
      </p:sp>
    </p:spTree>
    <p:extLst>
      <p:ext uri="{BB962C8B-B14F-4D97-AF65-F5344CB8AC3E}">
        <p14:creationId xmlns:p14="http://schemas.microsoft.com/office/powerpoint/2010/main" val="327480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M&amp;A</a:t>
            </a:r>
          </a:p>
        </p:txBody>
      </p:sp>
      <p:sp>
        <p:nvSpPr>
          <p:cNvPr id="4" name="Sous-titre 3"/>
          <p:cNvSpPr>
            <a:spLocks noGrp="1"/>
          </p:cNvSpPr>
          <p:nvPr>
            <p:ph type="subTitle" idx="13"/>
          </p:nvPr>
        </p:nvSpPr>
        <p:spPr/>
        <p:txBody>
          <a:bodyPr/>
          <a:lstStyle/>
          <a:p>
            <a:r>
              <a:rPr lang="fr-FR" dirty="0"/>
              <a:t>The M&amp;A </a:t>
            </a:r>
            <a:r>
              <a:rPr lang="fr-FR" dirty="0" err="1"/>
              <a:t>Process</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131</a:t>
            </a:fld>
            <a:endParaRPr lang="fr-FR"/>
          </a:p>
        </p:txBody>
      </p:sp>
      <p:sp>
        <p:nvSpPr>
          <p:cNvPr id="7" name="Rectangle à coins arrondis 6"/>
          <p:cNvSpPr/>
          <p:nvPr/>
        </p:nvSpPr>
        <p:spPr>
          <a:xfrm>
            <a:off x="4433777" y="1207878"/>
            <a:ext cx="1180214" cy="599658"/>
          </a:xfrm>
          <a:prstGeom prst="roundRect">
            <a:avLst/>
          </a:prstGeom>
          <a:solidFill>
            <a:schemeClr val="accent6">
              <a:lumMod val="50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rPr>
              <a:t>Negotiations</a:t>
            </a:r>
            <a:endParaRPr lang="fr-FR" sz="1200" dirty="0">
              <a:solidFill>
                <a:schemeClr val="tx1"/>
              </a:solidFill>
            </a:endParaRPr>
          </a:p>
        </p:txBody>
      </p:sp>
      <p:sp>
        <p:nvSpPr>
          <p:cNvPr id="9" name="Rectangle à coins arrondis 8"/>
          <p:cNvSpPr/>
          <p:nvPr/>
        </p:nvSpPr>
        <p:spPr>
          <a:xfrm>
            <a:off x="2732567" y="1207878"/>
            <a:ext cx="1180214" cy="599658"/>
          </a:xfrm>
          <a:prstGeom prst="roundRect">
            <a:avLst/>
          </a:prstGeom>
          <a:solidFill>
            <a:schemeClr val="accent6">
              <a:lumMod val="50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Target</a:t>
            </a:r>
            <a:br>
              <a:rPr lang="fr-FR" sz="1200" dirty="0">
                <a:solidFill>
                  <a:schemeClr val="tx1"/>
                </a:solidFill>
              </a:rPr>
            </a:br>
            <a:r>
              <a:rPr lang="fr-FR" sz="1200" dirty="0" err="1">
                <a:solidFill>
                  <a:schemeClr val="tx1"/>
                </a:solidFill>
              </a:rPr>
              <a:t>Choice</a:t>
            </a:r>
            <a:endParaRPr lang="fr-FR" sz="1200" dirty="0">
              <a:solidFill>
                <a:schemeClr val="tx1"/>
              </a:solidFill>
            </a:endParaRPr>
          </a:p>
        </p:txBody>
      </p:sp>
      <p:sp>
        <p:nvSpPr>
          <p:cNvPr id="10" name="Rectangle à coins arrondis 9"/>
          <p:cNvSpPr/>
          <p:nvPr/>
        </p:nvSpPr>
        <p:spPr>
          <a:xfrm>
            <a:off x="6134987" y="1207878"/>
            <a:ext cx="1180214" cy="599658"/>
          </a:xfrm>
          <a:prstGeom prst="roundRect">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bg1"/>
                </a:solidFill>
              </a:rPr>
              <a:t>Integration</a:t>
            </a:r>
            <a:endParaRPr lang="fr-FR" sz="1200" dirty="0">
              <a:solidFill>
                <a:schemeClr val="bg1"/>
              </a:solidFill>
            </a:endParaRPr>
          </a:p>
        </p:txBody>
      </p:sp>
      <p:sp>
        <p:nvSpPr>
          <p:cNvPr id="12" name="Ellipse 11"/>
          <p:cNvSpPr/>
          <p:nvPr/>
        </p:nvSpPr>
        <p:spPr>
          <a:xfrm>
            <a:off x="7836197" y="1207878"/>
            <a:ext cx="1180214" cy="599658"/>
          </a:xfrm>
          <a:prstGeom prst="ellipse">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bg1"/>
                </a:solidFill>
              </a:rPr>
              <a:t>Results</a:t>
            </a:r>
            <a:endParaRPr lang="fr-FR" sz="1200" dirty="0">
              <a:solidFill>
                <a:schemeClr val="bg1"/>
              </a:solidFill>
            </a:endParaRPr>
          </a:p>
        </p:txBody>
      </p:sp>
      <p:sp>
        <p:nvSpPr>
          <p:cNvPr id="8" name="Flèche droite 7"/>
          <p:cNvSpPr/>
          <p:nvPr/>
        </p:nvSpPr>
        <p:spPr>
          <a:xfrm>
            <a:off x="4040372" y="1360967"/>
            <a:ext cx="318977" cy="297712"/>
          </a:xfrm>
          <a:prstGeom prst="rightArrow">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lèche droite 12"/>
          <p:cNvSpPr/>
          <p:nvPr/>
        </p:nvSpPr>
        <p:spPr>
          <a:xfrm>
            <a:off x="5736265" y="1360967"/>
            <a:ext cx="318977" cy="297712"/>
          </a:xfrm>
          <a:prstGeom prst="rightArrow">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lèche droite 13"/>
          <p:cNvSpPr/>
          <p:nvPr/>
        </p:nvSpPr>
        <p:spPr>
          <a:xfrm>
            <a:off x="7394946" y="1401381"/>
            <a:ext cx="318977" cy="297712"/>
          </a:xfrm>
          <a:prstGeom prst="rightArrow">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5352976" y="451055"/>
            <a:ext cx="1085554" cy="577081"/>
          </a:xfrm>
          <a:prstGeom prst="rect">
            <a:avLst/>
          </a:prstGeom>
          <a:noFill/>
        </p:spPr>
        <p:txBody>
          <a:bodyPr wrap="none" rtlCol="0">
            <a:spAutoFit/>
          </a:bodyPr>
          <a:lstStyle/>
          <a:p>
            <a:pPr algn="ctr"/>
            <a:r>
              <a:rPr lang="fr-FR" sz="1050" dirty="0" err="1"/>
              <a:t>Completion</a:t>
            </a:r>
            <a:r>
              <a:rPr lang="fr-FR" sz="1050" dirty="0"/>
              <a:t> and </a:t>
            </a:r>
            <a:br>
              <a:rPr lang="fr-FR" sz="1050" dirty="0"/>
            </a:br>
            <a:r>
              <a:rPr lang="fr-FR" sz="1050" dirty="0"/>
              <a:t>change</a:t>
            </a:r>
            <a:br>
              <a:rPr lang="fr-FR" sz="1050" dirty="0"/>
            </a:br>
            <a:r>
              <a:rPr lang="fr-FR" sz="1050" dirty="0"/>
              <a:t>of </a:t>
            </a:r>
            <a:r>
              <a:rPr lang="fr-FR" sz="1050" dirty="0" err="1"/>
              <a:t>ownership</a:t>
            </a:r>
            <a:endParaRPr lang="fr-FR" sz="1050" dirty="0"/>
          </a:p>
        </p:txBody>
      </p:sp>
      <p:sp>
        <p:nvSpPr>
          <p:cNvPr id="16" name="Accolade fermante 15"/>
          <p:cNvSpPr/>
          <p:nvPr/>
        </p:nvSpPr>
        <p:spPr>
          <a:xfrm rot="16200000">
            <a:off x="4014674" y="-391441"/>
            <a:ext cx="317147" cy="28814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ZoneTexte 16"/>
          <p:cNvSpPr txBox="1"/>
          <p:nvPr/>
        </p:nvSpPr>
        <p:spPr>
          <a:xfrm>
            <a:off x="3737608" y="664294"/>
            <a:ext cx="925253" cy="253916"/>
          </a:xfrm>
          <a:prstGeom prst="rect">
            <a:avLst/>
          </a:prstGeom>
          <a:noFill/>
        </p:spPr>
        <p:txBody>
          <a:bodyPr wrap="none" rtlCol="0">
            <a:spAutoFit/>
          </a:bodyPr>
          <a:lstStyle/>
          <a:p>
            <a:r>
              <a:rPr lang="fr-FR" sz="1050" dirty="0"/>
              <a:t>Due diligence</a:t>
            </a:r>
          </a:p>
        </p:txBody>
      </p:sp>
      <p:cxnSp>
        <p:nvCxnSpPr>
          <p:cNvPr id="19" name="Connecteur droit avec flèche 18"/>
          <p:cNvCxnSpPr/>
          <p:nvPr/>
        </p:nvCxnSpPr>
        <p:spPr>
          <a:xfrm>
            <a:off x="5880580" y="1028136"/>
            <a:ext cx="0" cy="287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734392" y="2049288"/>
            <a:ext cx="8409608" cy="2431435"/>
          </a:xfrm>
          <a:prstGeom prst="rect">
            <a:avLst/>
          </a:prstGeom>
          <a:noFill/>
        </p:spPr>
        <p:txBody>
          <a:bodyPr wrap="square" rtlCol="0">
            <a:spAutoFit/>
          </a:bodyPr>
          <a:lstStyle/>
          <a:p>
            <a:pPr marL="285750" indent="-285750">
              <a:buFont typeface="Arial" panose="020B0604020202020204" pitchFamily="34" charset="0"/>
              <a:buChar char="•"/>
            </a:pPr>
            <a:r>
              <a:rPr lang="fr-FR" sz="2000" dirty="0"/>
              <a:t>Value extraction </a:t>
            </a:r>
            <a:r>
              <a:rPr lang="fr-FR" sz="2000" dirty="0" err="1"/>
              <a:t>depends</a:t>
            </a:r>
            <a:r>
              <a:rPr lang="fr-FR" sz="2000" dirty="0"/>
              <a:t> on </a:t>
            </a:r>
            <a:r>
              <a:rPr lang="fr-FR" sz="2000" dirty="0" err="1"/>
              <a:t>integration</a:t>
            </a:r>
            <a:r>
              <a:rPr lang="fr-FR" sz="2000" dirty="0"/>
              <a:t>.</a:t>
            </a:r>
          </a:p>
          <a:p>
            <a:pPr marL="285750" indent="-285750">
              <a:buFont typeface="Arial" panose="020B0604020202020204" pitchFamily="34" charset="0"/>
              <a:buChar char="•"/>
            </a:pPr>
            <a:r>
              <a:rPr lang="fr-FR" sz="2000" dirty="0" err="1"/>
              <a:t>Integration</a:t>
            </a:r>
            <a:r>
              <a:rPr lang="fr-FR" sz="2000" dirty="0"/>
              <a:t> </a:t>
            </a:r>
            <a:r>
              <a:rPr lang="fr-FR" sz="2000" dirty="0" err="1"/>
              <a:t>is</a:t>
            </a:r>
            <a:r>
              <a:rPr lang="fr-FR" sz="2000" dirty="0"/>
              <a:t> </a:t>
            </a:r>
            <a:r>
              <a:rPr lang="fr-FR" sz="2000" dirty="0" err="1"/>
              <a:t>often</a:t>
            </a:r>
            <a:r>
              <a:rPr lang="fr-FR" sz="2000" dirty="0"/>
              <a:t> </a:t>
            </a:r>
            <a:r>
              <a:rPr lang="fr-FR" sz="2000" dirty="0" err="1"/>
              <a:t>challenging</a:t>
            </a:r>
            <a:r>
              <a:rPr lang="fr-FR" sz="2000" dirty="0"/>
              <a:t> </a:t>
            </a:r>
            <a:r>
              <a:rPr lang="fr-FR" sz="2000" dirty="0" err="1"/>
              <a:t>because</a:t>
            </a:r>
            <a:r>
              <a:rPr lang="fr-FR" sz="2000" dirty="0"/>
              <a:t> of </a:t>
            </a:r>
            <a:r>
              <a:rPr lang="fr-FR" sz="2000" dirty="0" err="1"/>
              <a:t>problems</a:t>
            </a:r>
            <a:r>
              <a:rPr lang="fr-FR" sz="2000" dirty="0"/>
              <a:t> </a:t>
            </a:r>
            <a:r>
              <a:rPr lang="fr-FR" sz="2000" dirty="0" err="1"/>
              <a:t>with</a:t>
            </a:r>
            <a:r>
              <a:rPr lang="fr-FR" sz="2000" dirty="0"/>
              <a:t> </a:t>
            </a:r>
            <a:r>
              <a:rPr lang="fr-FR" sz="2000" dirty="0" err="1"/>
              <a:t>organisational</a:t>
            </a:r>
            <a:r>
              <a:rPr lang="fr-FR" sz="2000" dirty="0"/>
              <a:t> fit.</a:t>
            </a:r>
          </a:p>
          <a:p>
            <a:pPr marL="285750" indent="-285750">
              <a:buFont typeface="Arial" panose="020B0604020202020204" pitchFamily="34" charset="0"/>
              <a:buChar char="•"/>
            </a:pPr>
            <a:r>
              <a:rPr lang="fr-FR" sz="2000" dirty="0"/>
              <a:t>Poor </a:t>
            </a:r>
            <a:r>
              <a:rPr lang="fr-FR" sz="2000" dirty="0" err="1"/>
              <a:t>integration</a:t>
            </a:r>
            <a:r>
              <a:rPr lang="fr-FR" sz="2000" dirty="0"/>
              <a:t> </a:t>
            </a:r>
            <a:r>
              <a:rPr lang="fr-FR" sz="2000" dirty="0" err="1"/>
              <a:t>can</a:t>
            </a:r>
            <a:r>
              <a:rPr lang="fr-FR" sz="2000" dirty="0"/>
              <a:t> cause M&amp;A to </a:t>
            </a:r>
            <a:r>
              <a:rPr lang="fr-FR" sz="2000" dirty="0" err="1"/>
              <a:t>fail</a:t>
            </a:r>
            <a:r>
              <a:rPr lang="fr-FR" sz="2000" dirty="0"/>
              <a:t>.</a:t>
            </a:r>
          </a:p>
          <a:p>
            <a:pPr marL="285750" indent="-285750">
              <a:buFont typeface="Arial" panose="020B0604020202020204" pitchFamily="34" charset="0"/>
              <a:buChar char="•"/>
            </a:pPr>
            <a:r>
              <a:rPr lang="fr-FR" sz="2000" dirty="0"/>
              <a:t>2 key </a:t>
            </a:r>
            <a:r>
              <a:rPr lang="fr-FR" sz="2000" dirty="0" err="1"/>
              <a:t>criteria</a:t>
            </a:r>
            <a:r>
              <a:rPr lang="fr-FR" sz="2000" dirty="0"/>
              <a:t> :</a:t>
            </a:r>
          </a:p>
          <a:p>
            <a:pPr marL="742950" lvl="1" indent="-285750">
              <a:buFont typeface="Arial" panose="020B0604020202020204" pitchFamily="34" charset="0"/>
              <a:buChar char="•"/>
            </a:pPr>
            <a:r>
              <a:rPr lang="fr-FR" sz="1600" dirty="0"/>
              <a:t>Strategic </a:t>
            </a:r>
            <a:r>
              <a:rPr lang="fr-FR" sz="1600" dirty="0" err="1"/>
              <a:t>interdependence</a:t>
            </a:r>
            <a:r>
              <a:rPr lang="fr-FR" sz="1600" dirty="0"/>
              <a:t> : </a:t>
            </a:r>
            <a:r>
              <a:rPr lang="fr-FR" sz="1600" dirty="0" err="1"/>
              <a:t>shared</a:t>
            </a:r>
            <a:r>
              <a:rPr lang="fr-FR" sz="1600" dirty="0"/>
              <a:t> </a:t>
            </a:r>
            <a:r>
              <a:rPr lang="fr-FR" sz="1600" dirty="0" err="1"/>
              <a:t>resources</a:t>
            </a:r>
            <a:r>
              <a:rPr lang="fr-FR" sz="1600" dirty="0"/>
              <a:t> and </a:t>
            </a:r>
            <a:r>
              <a:rPr lang="fr-FR" sz="1600" dirty="0" err="1"/>
              <a:t>capabilities</a:t>
            </a:r>
            <a:endParaRPr lang="fr-FR" sz="1600" dirty="0"/>
          </a:p>
          <a:p>
            <a:pPr marL="742950" lvl="1" indent="-285750">
              <a:buFont typeface="Arial" panose="020B0604020202020204" pitchFamily="34" charset="0"/>
              <a:buChar char="•"/>
            </a:pPr>
            <a:r>
              <a:rPr lang="fr-FR" sz="1600" dirty="0"/>
              <a:t>Organisation </a:t>
            </a:r>
            <a:r>
              <a:rPr lang="fr-FR" sz="1600" dirty="0" err="1"/>
              <a:t>autonomy</a:t>
            </a:r>
            <a:r>
              <a:rPr lang="fr-FR" sz="1600" dirty="0"/>
              <a:t> : to </a:t>
            </a:r>
            <a:r>
              <a:rPr lang="fr-FR" sz="1600" dirty="0" err="1"/>
              <a:t>benefit</a:t>
            </a:r>
            <a:r>
              <a:rPr lang="fr-FR" sz="1600" dirty="0"/>
              <a:t> </a:t>
            </a:r>
            <a:r>
              <a:rPr lang="fr-FR" sz="1600" dirty="0" err="1"/>
              <a:t>from</a:t>
            </a:r>
            <a:r>
              <a:rPr lang="fr-FR" sz="1600" dirty="0"/>
              <a:t> a distinct culture of the </a:t>
            </a:r>
            <a:r>
              <a:rPr lang="fr-FR" sz="1600" dirty="0" err="1"/>
              <a:t>acquired</a:t>
            </a:r>
            <a:r>
              <a:rPr lang="fr-FR" sz="1600" dirty="0"/>
              <a:t> </a:t>
            </a:r>
            <a:r>
              <a:rPr lang="fr-FR" sz="1600" dirty="0" err="1"/>
              <a:t>firm</a:t>
            </a:r>
            <a:r>
              <a:rPr lang="fr-FR" sz="1600" dirty="0"/>
              <a:t> (for </a:t>
            </a:r>
            <a:r>
              <a:rPr lang="fr-FR" sz="1600" dirty="0" err="1"/>
              <a:t>example</a:t>
            </a:r>
            <a:r>
              <a:rPr lang="fr-FR" sz="1600" dirty="0"/>
              <a:t>)</a:t>
            </a:r>
          </a:p>
          <a:p>
            <a:pPr marL="285750" indent="-285750">
              <a:buFont typeface="Arial" panose="020B0604020202020204" pitchFamily="34" charset="0"/>
              <a:buChar char="•"/>
            </a:pPr>
            <a:endParaRPr lang="fr-FR" sz="2000" dirty="0"/>
          </a:p>
        </p:txBody>
      </p:sp>
    </p:spTree>
    <p:extLst>
      <p:ext uri="{BB962C8B-B14F-4D97-AF65-F5344CB8AC3E}">
        <p14:creationId xmlns:p14="http://schemas.microsoft.com/office/powerpoint/2010/main" val="426539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M&amp;A</a:t>
            </a:r>
          </a:p>
        </p:txBody>
      </p:sp>
      <p:sp>
        <p:nvSpPr>
          <p:cNvPr id="4" name="Sous-titre 3"/>
          <p:cNvSpPr>
            <a:spLocks noGrp="1"/>
          </p:cNvSpPr>
          <p:nvPr>
            <p:ph type="subTitle" idx="13"/>
          </p:nvPr>
        </p:nvSpPr>
        <p:spPr/>
        <p:txBody>
          <a:bodyPr/>
          <a:lstStyle/>
          <a:p>
            <a:r>
              <a:rPr lang="fr-FR" dirty="0" err="1"/>
              <a:t>Integration</a:t>
            </a:r>
            <a:r>
              <a:rPr lang="fr-FR" dirty="0"/>
              <a:t> </a:t>
            </a:r>
            <a:r>
              <a:rPr lang="fr-FR" dirty="0" err="1"/>
              <a:t>strategies</a:t>
            </a:r>
            <a:r>
              <a:rPr lang="fr-FR" dirty="0"/>
              <a:t> for post-</a:t>
            </a:r>
            <a:r>
              <a:rPr lang="fr-FR" dirty="0" err="1"/>
              <a:t>acquistion</a:t>
            </a:r>
            <a:r>
              <a:rPr lang="fr-FR" dirty="0"/>
              <a:t> management</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132</a:t>
            </a:fld>
            <a:endParaRPr lang="fr-FR"/>
          </a:p>
        </p:txBody>
      </p:sp>
      <p:sp>
        <p:nvSpPr>
          <p:cNvPr id="2" name="Rectangle 1"/>
          <p:cNvSpPr/>
          <p:nvPr/>
        </p:nvSpPr>
        <p:spPr>
          <a:xfrm>
            <a:off x="2477386" y="1648047"/>
            <a:ext cx="2222205" cy="1169581"/>
          </a:xfrm>
          <a:prstGeom prst="rect">
            <a:avLst/>
          </a:prstGeom>
          <a:solidFill>
            <a:schemeClr val="bg1">
              <a:lumMod val="8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400" b="1" dirty="0">
                <a:solidFill>
                  <a:schemeClr val="tx1"/>
                </a:solidFill>
              </a:rPr>
              <a:t>Intensive Care</a:t>
            </a:r>
          </a:p>
          <a:p>
            <a:pPr marL="85725" indent="-85725">
              <a:buFont typeface="Arial" panose="020B0604020202020204" pitchFamily="34" charset="0"/>
              <a:buChar char="•"/>
            </a:pPr>
            <a:r>
              <a:rPr lang="fr-FR" sz="1050" dirty="0" err="1">
                <a:solidFill>
                  <a:schemeClr val="tx1"/>
                </a:solidFill>
              </a:rPr>
              <a:t>Little</a:t>
            </a:r>
            <a:r>
              <a:rPr lang="fr-FR" sz="1050" dirty="0">
                <a:solidFill>
                  <a:schemeClr val="tx1"/>
                </a:solidFill>
              </a:rPr>
              <a:t> to </a:t>
            </a:r>
            <a:r>
              <a:rPr lang="fr-FR" sz="1050" dirty="0" err="1">
                <a:solidFill>
                  <a:schemeClr val="tx1"/>
                </a:solidFill>
              </a:rPr>
              <a:t>be</a:t>
            </a:r>
            <a:r>
              <a:rPr lang="fr-FR" sz="1050" dirty="0">
                <a:solidFill>
                  <a:schemeClr val="tx1"/>
                </a:solidFill>
              </a:rPr>
              <a:t> </a:t>
            </a:r>
            <a:r>
              <a:rPr lang="fr-FR" sz="1050" dirty="0" err="1">
                <a:solidFill>
                  <a:schemeClr val="tx1"/>
                </a:solidFill>
              </a:rPr>
              <a:t>gained</a:t>
            </a:r>
            <a:endParaRPr lang="fr-FR" sz="1050" dirty="0">
              <a:solidFill>
                <a:schemeClr val="tx1"/>
              </a:solidFill>
            </a:endParaRPr>
          </a:p>
          <a:p>
            <a:pPr marL="85725" indent="-85725">
              <a:buFont typeface="Arial" panose="020B0604020202020204" pitchFamily="34" charset="0"/>
              <a:buChar char="•"/>
            </a:pPr>
            <a:r>
              <a:rPr lang="fr-FR" sz="1050" dirty="0" err="1">
                <a:solidFill>
                  <a:schemeClr val="tx1"/>
                </a:solidFill>
              </a:rPr>
              <a:t>Avoid</a:t>
            </a:r>
            <a:r>
              <a:rPr lang="fr-FR" sz="1050" dirty="0">
                <a:solidFill>
                  <a:schemeClr val="tx1"/>
                </a:solidFill>
              </a:rPr>
              <a:t> contamination </a:t>
            </a:r>
            <a:r>
              <a:rPr lang="fr-FR" sz="1050" dirty="0" err="1">
                <a:solidFill>
                  <a:schemeClr val="tx1"/>
                </a:solidFill>
              </a:rPr>
              <a:t>from</a:t>
            </a:r>
            <a:r>
              <a:rPr lang="fr-FR" sz="1050" dirty="0">
                <a:solidFill>
                  <a:schemeClr val="tx1"/>
                </a:solidFill>
              </a:rPr>
              <a:t> </a:t>
            </a:r>
            <a:r>
              <a:rPr lang="fr-FR" sz="1050" dirty="0" err="1">
                <a:solidFill>
                  <a:schemeClr val="tx1"/>
                </a:solidFill>
              </a:rPr>
              <a:t>integration</a:t>
            </a:r>
            <a:endParaRPr lang="fr-FR" sz="1050" dirty="0">
              <a:solidFill>
                <a:schemeClr val="tx1"/>
              </a:solidFill>
            </a:endParaRPr>
          </a:p>
          <a:p>
            <a:pPr marL="85725" indent="-85725">
              <a:buFont typeface="Arial" panose="020B0604020202020204" pitchFamily="34" charset="0"/>
              <a:buChar char="•"/>
            </a:pPr>
            <a:r>
              <a:rPr lang="fr-FR" sz="1050" dirty="0">
                <a:solidFill>
                  <a:schemeClr val="tx1"/>
                </a:solidFill>
              </a:rPr>
              <a:t>Impose strict </a:t>
            </a:r>
            <a:r>
              <a:rPr lang="fr-FR" sz="1050" dirty="0" err="1">
                <a:solidFill>
                  <a:schemeClr val="tx1"/>
                </a:solidFill>
              </a:rPr>
              <a:t>turn-around</a:t>
            </a:r>
            <a:r>
              <a:rPr lang="fr-FR" sz="1050" dirty="0">
                <a:solidFill>
                  <a:schemeClr val="tx1"/>
                </a:solidFill>
              </a:rPr>
              <a:t> </a:t>
            </a:r>
            <a:r>
              <a:rPr lang="fr-FR" sz="1050" dirty="0" err="1">
                <a:solidFill>
                  <a:schemeClr val="tx1"/>
                </a:solidFill>
              </a:rPr>
              <a:t>targets</a:t>
            </a:r>
            <a:endParaRPr lang="fr-FR" sz="1050" dirty="0">
              <a:solidFill>
                <a:schemeClr val="tx1"/>
              </a:solidFill>
            </a:endParaRPr>
          </a:p>
        </p:txBody>
      </p:sp>
      <p:grpSp>
        <p:nvGrpSpPr>
          <p:cNvPr id="36" name="Groupe 35"/>
          <p:cNvGrpSpPr/>
          <p:nvPr/>
        </p:nvGrpSpPr>
        <p:grpSpPr>
          <a:xfrm>
            <a:off x="2700670" y="1104700"/>
            <a:ext cx="3997842" cy="484016"/>
            <a:chOff x="2700670" y="1104700"/>
            <a:chExt cx="3997842" cy="484016"/>
          </a:xfrm>
        </p:grpSpPr>
        <p:cxnSp>
          <p:nvCxnSpPr>
            <p:cNvPr id="22" name="Connecteur droit avec flèche 21"/>
            <p:cNvCxnSpPr/>
            <p:nvPr/>
          </p:nvCxnSpPr>
          <p:spPr>
            <a:xfrm>
              <a:off x="2700670" y="1460222"/>
              <a:ext cx="3923414" cy="0"/>
            </a:xfrm>
            <a:prstGeom prst="straightConnector1">
              <a:avLst/>
            </a:prstGeom>
            <a:ln>
              <a:solidFill>
                <a:srgbClr val="1D2D3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3347297" y="1280939"/>
              <a:ext cx="2704587" cy="307777"/>
            </a:xfrm>
            <a:prstGeom prst="rect">
              <a:avLst/>
            </a:prstGeom>
            <a:solidFill>
              <a:schemeClr val="bg1"/>
            </a:solidFill>
          </p:spPr>
          <p:txBody>
            <a:bodyPr wrap="none" rtlCol="0">
              <a:spAutoFit/>
            </a:bodyPr>
            <a:lstStyle/>
            <a:p>
              <a:r>
                <a:rPr lang="fr-FR" sz="1400" dirty="0" err="1"/>
                <a:t>Acquired</a:t>
              </a:r>
              <a:r>
                <a:rPr lang="fr-FR" sz="1400" dirty="0"/>
                <a:t> </a:t>
              </a:r>
              <a:r>
                <a:rPr lang="fr-FR" sz="1400" dirty="0" err="1"/>
                <a:t>firm’s</a:t>
              </a:r>
              <a:r>
                <a:rPr lang="fr-FR" sz="1400" dirty="0"/>
                <a:t> </a:t>
              </a:r>
              <a:r>
                <a:rPr lang="fr-FR" sz="1400" dirty="0" err="1"/>
                <a:t>need</a:t>
              </a:r>
              <a:r>
                <a:rPr lang="fr-FR" sz="1400" dirty="0"/>
                <a:t> for </a:t>
              </a:r>
              <a:r>
                <a:rPr lang="fr-FR" sz="1400" dirty="0" err="1"/>
                <a:t>autonomy</a:t>
              </a:r>
              <a:endParaRPr lang="fr-FR" sz="1400" dirty="0"/>
            </a:p>
          </p:txBody>
        </p:sp>
        <p:sp>
          <p:nvSpPr>
            <p:cNvPr id="23" name="ZoneTexte 22"/>
            <p:cNvSpPr txBox="1"/>
            <p:nvPr/>
          </p:nvSpPr>
          <p:spPr>
            <a:xfrm>
              <a:off x="6254160" y="1104700"/>
              <a:ext cx="444352" cy="261610"/>
            </a:xfrm>
            <a:prstGeom prst="rect">
              <a:avLst/>
            </a:prstGeom>
            <a:noFill/>
          </p:spPr>
          <p:txBody>
            <a:bodyPr wrap="none" rtlCol="0">
              <a:spAutoFit/>
            </a:bodyPr>
            <a:lstStyle/>
            <a:p>
              <a:r>
                <a:rPr lang="fr-FR" sz="1100" dirty="0"/>
                <a:t>High</a:t>
              </a:r>
            </a:p>
          </p:txBody>
        </p:sp>
        <p:sp>
          <p:nvSpPr>
            <p:cNvPr id="25" name="ZoneTexte 24"/>
            <p:cNvSpPr txBox="1"/>
            <p:nvPr/>
          </p:nvSpPr>
          <p:spPr>
            <a:xfrm>
              <a:off x="2700670" y="1104700"/>
              <a:ext cx="418704" cy="261610"/>
            </a:xfrm>
            <a:prstGeom prst="rect">
              <a:avLst/>
            </a:prstGeom>
            <a:noFill/>
          </p:spPr>
          <p:txBody>
            <a:bodyPr wrap="none" rtlCol="0">
              <a:spAutoFit/>
            </a:bodyPr>
            <a:lstStyle/>
            <a:p>
              <a:r>
                <a:rPr lang="fr-FR" sz="1100" dirty="0" err="1"/>
                <a:t>Low</a:t>
              </a:r>
              <a:endParaRPr lang="fr-FR" sz="1100" dirty="0"/>
            </a:p>
          </p:txBody>
        </p:sp>
      </p:grpSp>
      <p:grpSp>
        <p:nvGrpSpPr>
          <p:cNvPr id="37" name="Groupe 36"/>
          <p:cNvGrpSpPr/>
          <p:nvPr/>
        </p:nvGrpSpPr>
        <p:grpSpPr>
          <a:xfrm>
            <a:off x="1741459" y="1576150"/>
            <a:ext cx="634107" cy="2392086"/>
            <a:chOff x="1741459" y="1576150"/>
            <a:chExt cx="634107" cy="2392086"/>
          </a:xfrm>
        </p:grpSpPr>
        <p:cxnSp>
          <p:nvCxnSpPr>
            <p:cNvPr id="28" name="Connecteur droit avec flèche 27"/>
            <p:cNvCxnSpPr/>
            <p:nvPr/>
          </p:nvCxnSpPr>
          <p:spPr>
            <a:xfrm>
              <a:off x="2296105" y="1648047"/>
              <a:ext cx="0" cy="2308401"/>
            </a:xfrm>
            <a:prstGeom prst="straightConnector1">
              <a:avLst/>
            </a:prstGeom>
            <a:ln>
              <a:solidFill>
                <a:srgbClr val="1D2D3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rot="16200000">
              <a:off x="1420208" y="2588851"/>
              <a:ext cx="1602939" cy="307777"/>
            </a:xfrm>
            <a:prstGeom prst="rect">
              <a:avLst/>
            </a:prstGeom>
            <a:solidFill>
              <a:schemeClr val="bg1"/>
            </a:solidFill>
          </p:spPr>
          <p:txBody>
            <a:bodyPr wrap="none" rtlCol="0">
              <a:spAutoFit/>
            </a:bodyPr>
            <a:lstStyle/>
            <a:p>
              <a:r>
                <a:rPr lang="fr-FR" sz="1400" dirty="0" err="1"/>
                <a:t>Knowledge</a:t>
              </a:r>
              <a:r>
                <a:rPr lang="fr-FR" sz="1400" dirty="0"/>
                <a:t> </a:t>
              </a:r>
              <a:r>
                <a:rPr lang="fr-FR" sz="1400" dirty="0" err="1"/>
                <a:t>transfer</a:t>
              </a:r>
              <a:endParaRPr lang="fr-FR" sz="1400" dirty="0"/>
            </a:p>
          </p:txBody>
        </p:sp>
        <p:sp>
          <p:nvSpPr>
            <p:cNvPr id="31" name="ZoneTexte 30"/>
            <p:cNvSpPr txBox="1"/>
            <p:nvPr/>
          </p:nvSpPr>
          <p:spPr>
            <a:xfrm>
              <a:off x="1741459" y="3706626"/>
              <a:ext cx="444352" cy="261610"/>
            </a:xfrm>
            <a:prstGeom prst="rect">
              <a:avLst/>
            </a:prstGeom>
            <a:noFill/>
          </p:spPr>
          <p:txBody>
            <a:bodyPr wrap="none" rtlCol="0">
              <a:spAutoFit/>
            </a:bodyPr>
            <a:lstStyle/>
            <a:p>
              <a:r>
                <a:rPr lang="fr-FR" sz="1100" dirty="0"/>
                <a:t>High</a:t>
              </a:r>
            </a:p>
          </p:txBody>
        </p:sp>
        <p:sp>
          <p:nvSpPr>
            <p:cNvPr id="32" name="ZoneTexte 31"/>
            <p:cNvSpPr txBox="1"/>
            <p:nvPr/>
          </p:nvSpPr>
          <p:spPr>
            <a:xfrm>
              <a:off x="1744321" y="1576150"/>
              <a:ext cx="418704" cy="261610"/>
            </a:xfrm>
            <a:prstGeom prst="rect">
              <a:avLst/>
            </a:prstGeom>
            <a:noFill/>
          </p:spPr>
          <p:txBody>
            <a:bodyPr wrap="none" rtlCol="0">
              <a:spAutoFit/>
            </a:bodyPr>
            <a:lstStyle/>
            <a:p>
              <a:r>
                <a:rPr lang="fr-FR" sz="1100" dirty="0" err="1"/>
                <a:t>Low</a:t>
              </a:r>
              <a:endParaRPr lang="fr-FR" sz="1100" dirty="0"/>
            </a:p>
          </p:txBody>
        </p:sp>
      </p:grpSp>
      <p:sp>
        <p:nvSpPr>
          <p:cNvPr id="33" name="Rectangle 32"/>
          <p:cNvSpPr/>
          <p:nvPr/>
        </p:nvSpPr>
        <p:spPr>
          <a:xfrm>
            <a:off x="2477386" y="2819720"/>
            <a:ext cx="2222205" cy="1169581"/>
          </a:xfrm>
          <a:prstGeom prst="rect">
            <a:avLst/>
          </a:prstGeom>
          <a:solidFill>
            <a:schemeClr val="bg1">
              <a:lumMod val="8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400" b="1" dirty="0">
                <a:solidFill>
                  <a:schemeClr val="tx1"/>
                </a:solidFill>
              </a:rPr>
              <a:t>Absorption</a:t>
            </a:r>
          </a:p>
          <a:p>
            <a:pPr marL="85725" indent="-85725">
              <a:buFont typeface="Arial" panose="020B0604020202020204" pitchFamily="34" charset="0"/>
              <a:buChar char="•"/>
            </a:pPr>
            <a:r>
              <a:rPr lang="fr-FR" sz="1050" dirty="0">
                <a:solidFill>
                  <a:schemeClr val="tx1"/>
                </a:solidFill>
              </a:rPr>
              <a:t>Strategic </a:t>
            </a:r>
            <a:r>
              <a:rPr lang="fr-FR" sz="1050" dirty="0" err="1">
                <a:solidFill>
                  <a:schemeClr val="tx1"/>
                </a:solidFill>
              </a:rPr>
              <a:t>interdependence</a:t>
            </a:r>
            <a:r>
              <a:rPr lang="fr-FR" sz="1050" dirty="0">
                <a:solidFill>
                  <a:schemeClr val="tx1"/>
                </a:solidFill>
              </a:rPr>
              <a:t> </a:t>
            </a:r>
            <a:r>
              <a:rPr lang="fr-FR" sz="1050" dirty="0" err="1">
                <a:solidFill>
                  <a:schemeClr val="tx1"/>
                </a:solidFill>
              </a:rPr>
              <a:t>is</a:t>
            </a:r>
            <a:r>
              <a:rPr lang="fr-FR" sz="1050" dirty="0">
                <a:solidFill>
                  <a:schemeClr val="tx1"/>
                </a:solidFill>
              </a:rPr>
              <a:t> </a:t>
            </a:r>
            <a:r>
              <a:rPr lang="fr-FR" sz="1050" dirty="0" err="1">
                <a:solidFill>
                  <a:schemeClr val="tx1"/>
                </a:solidFill>
              </a:rPr>
              <a:t>necessary</a:t>
            </a:r>
            <a:endParaRPr lang="fr-FR" sz="1050" dirty="0">
              <a:solidFill>
                <a:schemeClr val="tx1"/>
              </a:solidFill>
            </a:endParaRPr>
          </a:p>
          <a:p>
            <a:pPr marL="85725" indent="-85725">
              <a:buFont typeface="Arial" panose="020B0604020202020204" pitchFamily="34" charset="0"/>
              <a:buChar char="•"/>
            </a:pPr>
            <a:r>
              <a:rPr lang="fr-FR" sz="1050" dirty="0" err="1">
                <a:solidFill>
                  <a:schemeClr val="tx1"/>
                </a:solidFill>
              </a:rPr>
              <a:t>Adapt</a:t>
            </a:r>
            <a:r>
              <a:rPr lang="fr-FR" sz="1050" dirty="0">
                <a:solidFill>
                  <a:schemeClr val="tx1"/>
                </a:solidFill>
              </a:rPr>
              <a:t> structure to the </a:t>
            </a:r>
            <a:r>
              <a:rPr lang="fr-FR" sz="1050" dirty="0" err="1">
                <a:solidFill>
                  <a:schemeClr val="tx1"/>
                </a:solidFill>
              </a:rPr>
              <a:t>needs</a:t>
            </a:r>
            <a:r>
              <a:rPr lang="fr-FR" sz="1050" dirty="0">
                <a:solidFill>
                  <a:schemeClr val="tx1"/>
                </a:solidFill>
              </a:rPr>
              <a:t> of new </a:t>
            </a:r>
            <a:r>
              <a:rPr lang="fr-FR" sz="1050" dirty="0" err="1">
                <a:solidFill>
                  <a:schemeClr val="tx1"/>
                </a:solidFill>
              </a:rPr>
              <a:t>owners</a:t>
            </a:r>
            <a:endParaRPr lang="fr-FR" sz="1050" dirty="0">
              <a:solidFill>
                <a:schemeClr val="tx1"/>
              </a:solidFill>
            </a:endParaRPr>
          </a:p>
          <a:p>
            <a:pPr marL="85725" indent="-85725">
              <a:buFont typeface="Arial" panose="020B0604020202020204" pitchFamily="34" charset="0"/>
              <a:buChar char="•"/>
            </a:pPr>
            <a:r>
              <a:rPr lang="fr-FR" sz="1050" dirty="0">
                <a:solidFill>
                  <a:schemeClr val="tx1"/>
                </a:solidFill>
              </a:rPr>
              <a:t>Change </a:t>
            </a:r>
            <a:r>
              <a:rPr lang="fr-FR" sz="1050" dirty="0" err="1">
                <a:solidFill>
                  <a:schemeClr val="tx1"/>
                </a:solidFill>
              </a:rPr>
              <a:t>acquired</a:t>
            </a:r>
            <a:r>
              <a:rPr lang="fr-FR" sz="1050" dirty="0">
                <a:solidFill>
                  <a:schemeClr val="tx1"/>
                </a:solidFill>
              </a:rPr>
              <a:t> </a:t>
            </a:r>
            <a:r>
              <a:rPr lang="fr-FR" sz="1050" dirty="0" err="1">
                <a:solidFill>
                  <a:schemeClr val="tx1"/>
                </a:solidFill>
              </a:rPr>
              <a:t>firm’s</a:t>
            </a:r>
            <a:r>
              <a:rPr lang="fr-FR" sz="1050" dirty="0">
                <a:solidFill>
                  <a:schemeClr val="tx1"/>
                </a:solidFill>
              </a:rPr>
              <a:t> culture</a:t>
            </a:r>
          </a:p>
        </p:txBody>
      </p:sp>
      <p:sp>
        <p:nvSpPr>
          <p:cNvPr id="34" name="Rectangle 33"/>
          <p:cNvSpPr/>
          <p:nvPr/>
        </p:nvSpPr>
        <p:spPr>
          <a:xfrm>
            <a:off x="4699591" y="1648047"/>
            <a:ext cx="2222205" cy="1169581"/>
          </a:xfrm>
          <a:prstGeom prst="rect">
            <a:avLst/>
          </a:prstGeom>
          <a:solidFill>
            <a:schemeClr val="bg1">
              <a:lumMod val="8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400" b="1" dirty="0" err="1">
                <a:solidFill>
                  <a:schemeClr val="tx1"/>
                </a:solidFill>
              </a:rPr>
              <a:t>Preservation</a:t>
            </a:r>
            <a:endParaRPr lang="fr-FR" sz="1400" b="1" dirty="0">
              <a:solidFill>
                <a:schemeClr val="tx1"/>
              </a:solidFill>
            </a:endParaRPr>
          </a:p>
          <a:p>
            <a:pPr marL="85725" indent="-85725">
              <a:buFont typeface="Arial" panose="020B0604020202020204" pitchFamily="34" charset="0"/>
              <a:buChar char="•"/>
            </a:pPr>
            <a:r>
              <a:rPr lang="fr-FR" sz="1050" dirty="0" err="1">
                <a:solidFill>
                  <a:schemeClr val="tx1"/>
                </a:solidFill>
              </a:rPr>
              <a:t>Acquired</a:t>
            </a:r>
            <a:r>
              <a:rPr lang="fr-FR" sz="1050" dirty="0">
                <a:solidFill>
                  <a:schemeClr val="tx1"/>
                </a:solidFill>
              </a:rPr>
              <a:t> </a:t>
            </a:r>
            <a:r>
              <a:rPr lang="fr-FR" sz="1050" dirty="0" err="1">
                <a:solidFill>
                  <a:schemeClr val="tx1"/>
                </a:solidFill>
              </a:rPr>
              <a:t>firm</a:t>
            </a:r>
            <a:r>
              <a:rPr lang="fr-FR" sz="1050" dirty="0">
                <a:solidFill>
                  <a:schemeClr val="tx1"/>
                </a:solidFill>
              </a:rPr>
              <a:t> </a:t>
            </a:r>
            <a:r>
              <a:rPr lang="fr-FR" sz="1050" dirty="0" err="1">
                <a:solidFill>
                  <a:schemeClr val="tx1"/>
                </a:solidFill>
              </a:rPr>
              <a:t>well</a:t>
            </a:r>
            <a:r>
              <a:rPr lang="fr-FR" sz="1050" dirty="0">
                <a:solidFill>
                  <a:schemeClr val="tx1"/>
                </a:solidFill>
              </a:rPr>
              <a:t> </a:t>
            </a:r>
            <a:r>
              <a:rPr lang="fr-FR" sz="1050" dirty="0" err="1">
                <a:solidFill>
                  <a:schemeClr val="tx1"/>
                </a:solidFill>
              </a:rPr>
              <a:t>run</a:t>
            </a:r>
            <a:r>
              <a:rPr lang="fr-FR" sz="1050" dirty="0">
                <a:solidFill>
                  <a:schemeClr val="tx1"/>
                </a:solidFill>
              </a:rPr>
              <a:t> but </a:t>
            </a:r>
            <a:r>
              <a:rPr lang="fr-FR" sz="1050" dirty="0" err="1">
                <a:solidFill>
                  <a:schemeClr val="tx1"/>
                </a:solidFill>
              </a:rPr>
              <a:t>is</a:t>
            </a:r>
            <a:r>
              <a:rPr lang="fr-FR" sz="1050" dirty="0">
                <a:solidFill>
                  <a:schemeClr val="tx1"/>
                </a:solidFill>
              </a:rPr>
              <a:t> not </a:t>
            </a:r>
            <a:r>
              <a:rPr lang="fr-FR" sz="1050" dirty="0" err="1">
                <a:solidFill>
                  <a:schemeClr val="tx1"/>
                </a:solidFill>
              </a:rPr>
              <a:t>very</a:t>
            </a:r>
            <a:r>
              <a:rPr lang="fr-FR" sz="1050" dirty="0">
                <a:solidFill>
                  <a:schemeClr val="tx1"/>
                </a:solidFill>
              </a:rPr>
              <a:t> compatible </a:t>
            </a:r>
            <a:r>
              <a:rPr lang="fr-FR" sz="1050" dirty="0" err="1">
                <a:solidFill>
                  <a:schemeClr val="tx1"/>
                </a:solidFill>
              </a:rPr>
              <a:t>with</a:t>
            </a:r>
            <a:r>
              <a:rPr lang="fr-FR" sz="1050" dirty="0">
                <a:solidFill>
                  <a:schemeClr val="tx1"/>
                </a:solidFill>
              </a:rPr>
              <a:t> the </a:t>
            </a:r>
            <a:r>
              <a:rPr lang="fr-FR" sz="1050" dirty="0" err="1">
                <a:solidFill>
                  <a:schemeClr val="tx1"/>
                </a:solidFill>
              </a:rPr>
              <a:t>acquirer</a:t>
            </a:r>
            <a:r>
              <a:rPr lang="fr-FR" sz="1050" dirty="0">
                <a:solidFill>
                  <a:schemeClr val="tx1"/>
                </a:solidFill>
              </a:rPr>
              <a:t> (</a:t>
            </a:r>
            <a:r>
              <a:rPr lang="fr-FR" sz="1050" dirty="0" err="1">
                <a:solidFill>
                  <a:schemeClr val="tx1"/>
                </a:solidFill>
              </a:rPr>
              <a:t>typical</a:t>
            </a:r>
            <a:r>
              <a:rPr lang="fr-FR" sz="1050" dirty="0">
                <a:solidFill>
                  <a:schemeClr val="tx1"/>
                </a:solidFill>
              </a:rPr>
              <a:t> of </a:t>
            </a:r>
            <a:r>
              <a:rPr lang="fr-FR" sz="1050" dirty="0" err="1">
                <a:solidFill>
                  <a:schemeClr val="tx1"/>
                </a:solidFill>
              </a:rPr>
              <a:t>conglomerate</a:t>
            </a:r>
            <a:r>
              <a:rPr lang="fr-FR" sz="1050" dirty="0">
                <a:solidFill>
                  <a:schemeClr val="tx1"/>
                </a:solidFill>
              </a:rPr>
              <a:t> deals)</a:t>
            </a:r>
          </a:p>
          <a:p>
            <a:pPr marL="85725" indent="-85725">
              <a:buFont typeface="Arial" panose="020B0604020202020204" pitchFamily="34" charset="0"/>
              <a:buChar char="•"/>
            </a:pPr>
            <a:r>
              <a:rPr lang="fr-FR" sz="1050" dirty="0">
                <a:solidFill>
                  <a:schemeClr val="tx1"/>
                </a:solidFill>
              </a:rPr>
              <a:t>Minimum changes </a:t>
            </a:r>
            <a:r>
              <a:rPr lang="fr-FR" sz="1050" dirty="0" err="1">
                <a:solidFill>
                  <a:schemeClr val="tx1"/>
                </a:solidFill>
              </a:rPr>
              <a:t>requested</a:t>
            </a:r>
            <a:endParaRPr lang="fr-FR" sz="1050" dirty="0">
              <a:solidFill>
                <a:schemeClr val="tx1"/>
              </a:solidFill>
            </a:endParaRPr>
          </a:p>
        </p:txBody>
      </p:sp>
      <p:sp>
        <p:nvSpPr>
          <p:cNvPr id="35" name="Rectangle 34"/>
          <p:cNvSpPr/>
          <p:nvPr/>
        </p:nvSpPr>
        <p:spPr>
          <a:xfrm>
            <a:off x="4699591" y="2819720"/>
            <a:ext cx="2222205" cy="1169581"/>
          </a:xfrm>
          <a:prstGeom prst="rect">
            <a:avLst/>
          </a:prstGeom>
          <a:solidFill>
            <a:schemeClr val="bg1">
              <a:lumMod val="8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400" b="1" dirty="0" err="1">
                <a:solidFill>
                  <a:schemeClr val="tx1"/>
                </a:solidFill>
              </a:rPr>
              <a:t>Symbiosis</a:t>
            </a:r>
            <a:endParaRPr lang="fr-FR" sz="1400" b="1" dirty="0">
              <a:solidFill>
                <a:schemeClr val="tx1"/>
              </a:solidFill>
            </a:endParaRPr>
          </a:p>
          <a:p>
            <a:pPr marL="85725" indent="-85725">
              <a:buFont typeface="Arial" panose="020B0604020202020204" pitchFamily="34" charset="0"/>
              <a:buChar char="•"/>
            </a:pPr>
            <a:r>
              <a:rPr lang="fr-FR" sz="1050" dirty="0">
                <a:solidFill>
                  <a:schemeClr val="tx1"/>
                </a:solidFill>
              </a:rPr>
              <a:t>For </a:t>
            </a:r>
            <a:r>
              <a:rPr lang="fr-FR" sz="1050" dirty="0" err="1">
                <a:solidFill>
                  <a:schemeClr val="tx1"/>
                </a:solidFill>
              </a:rPr>
              <a:t>example</a:t>
            </a:r>
            <a:r>
              <a:rPr lang="fr-FR" sz="1050" dirty="0">
                <a:solidFill>
                  <a:schemeClr val="tx1"/>
                </a:solidFill>
              </a:rPr>
              <a:t> in </a:t>
            </a:r>
            <a:r>
              <a:rPr lang="fr-FR" sz="1050" dirty="0" err="1">
                <a:solidFill>
                  <a:schemeClr val="tx1"/>
                </a:solidFill>
              </a:rPr>
              <a:t>professional</a:t>
            </a:r>
            <a:r>
              <a:rPr lang="fr-FR" sz="1050" dirty="0">
                <a:solidFill>
                  <a:schemeClr val="tx1"/>
                </a:solidFill>
              </a:rPr>
              <a:t> services </a:t>
            </a:r>
            <a:r>
              <a:rPr lang="fr-FR" sz="1050" dirty="0" err="1">
                <a:solidFill>
                  <a:schemeClr val="tx1"/>
                </a:solidFill>
              </a:rPr>
              <a:t>organsations</a:t>
            </a:r>
            <a:r>
              <a:rPr lang="fr-FR" sz="1050" dirty="0">
                <a:solidFill>
                  <a:schemeClr val="tx1"/>
                </a:solidFill>
              </a:rPr>
              <a:t> – high </a:t>
            </a:r>
            <a:r>
              <a:rPr lang="fr-FR" sz="1050" dirty="0" err="1">
                <a:solidFill>
                  <a:schemeClr val="tx1"/>
                </a:solidFill>
              </a:rPr>
              <a:t>creativity</a:t>
            </a:r>
            <a:endParaRPr lang="fr-FR" sz="1050" dirty="0">
              <a:solidFill>
                <a:schemeClr val="tx1"/>
              </a:solidFill>
            </a:endParaRPr>
          </a:p>
          <a:p>
            <a:pPr marL="85725" indent="-85725">
              <a:buFont typeface="Arial" panose="020B0604020202020204" pitchFamily="34" charset="0"/>
              <a:buChar char="•"/>
            </a:pPr>
            <a:r>
              <a:rPr lang="fr-FR" sz="1050" dirty="0" err="1">
                <a:solidFill>
                  <a:schemeClr val="tx1"/>
                </a:solidFill>
              </a:rPr>
              <a:t>Learn</a:t>
            </a:r>
            <a:r>
              <a:rPr lang="fr-FR" sz="1050" dirty="0">
                <a:solidFill>
                  <a:schemeClr val="tx1"/>
                </a:solidFill>
              </a:rPr>
              <a:t> the best </a:t>
            </a:r>
            <a:r>
              <a:rPr lang="fr-FR" sz="1050" dirty="0" err="1">
                <a:solidFill>
                  <a:schemeClr val="tx1"/>
                </a:solidFill>
              </a:rPr>
              <a:t>from</a:t>
            </a:r>
            <a:r>
              <a:rPr lang="fr-FR" sz="1050" dirty="0">
                <a:solidFill>
                  <a:schemeClr val="tx1"/>
                </a:solidFill>
              </a:rPr>
              <a:t> </a:t>
            </a:r>
            <a:r>
              <a:rPr lang="fr-FR" sz="1050" dirty="0" err="1">
                <a:solidFill>
                  <a:schemeClr val="tx1"/>
                </a:solidFill>
              </a:rPr>
              <a:t>each</a:t>
            </a:r>
            <a:r>
              <a:rPr lang="fr-FR" sz="1050" dirty="0">
                <a:solidFill>
                  <a:schemeClr val="tx1"/>
                </a:solidFill>
              </a:rPr>
              <a:t> </a:t>
            </a:r>
            <a:r>
              <a:rPr lang="fr-FR" sz="1050" dirty="0" err="1">
                <a:solidFill>
                  <a:schemeClr val="tx1"/>
                </a:solidFill>
              </a:rPr>
              <a:t>other</a:t>
            </a:r>
            <a:endParaRPr lang="fr-FR" sz="1050" dirty="0">
              <a:solidFill>
                <a:schemeClr val="tx1"/>
              </a:solidFill>
            </a:endParaRPr>
          </a:p>
          <a:p>
            <a:pPr marL="85725" indent="-85725">
              <a:buFont typeface="Arial" panose="020B0604020202020204" pitchFamily="34" charset="0"/>
              <a:buChar char="•"/>
            </a:pPr>
            <a:r>
              <a:rPr lang="fr-FR" sz="1050" dirty="0" err="1">
                <a:solidFill>
                  <a:schemeClr val="tx1"/>
                </a:solidFill>
              </a:rPr>
              <a:t>Retain</a:t>
            </a:r>
            <a:r>
              <a:rPr lang="fr-FR" sz="1050" dirty="0">
                <a:solidFill>
                  <a:schemeClr val="tx1"/>
                </a:solidFill>
              </a:rPr>
              <a:t> </a:t>
            </a:r>
            <a:r>
              <a:rPr lang="fr-FR" sz="1050" dirty="0" err="1">
                <a:solidFill>
                  <a:schemeClr val="tx1"/>
                </a:solidFill>
              </a:rPr>
              <a:t>incumbent</a:t>
            </a:r>
            <a:r>
              <a:rPr lang="fr-FR" sz="1050" dirty="0">
                <a:solidFill>
                  <a:schemeClr val="tx1"/>
                </a:solidFill>
              </a:rPr>
              <a:t> management at </a:t>
            </a:r>
            <a:r>
              <a:rPr lang="fr-FR" sz="1050" dirty="0" err="1">
                <a:solidFill>
                  <a:schemeClr val="tx1"/>
                </a:solidFill>
              </a:rPr>
              <a:t>start</a:t>
            </a:r>
            <a:endParaRPr lang="fr-FR" sz="1050" dirty="0">
              <a:solidFill>
                <a:schemeClr val="tx1"/>
              </a:solidFill>
            </a:endParaRPr>
          </a:p>
        </p:txBody>
      </p:sp>
    </p:spTree>
    <p:extLst>
      <p:ext uri="{BB962C8B-B14F-4D97-AF65-F5344CB8AC3E}">
        <p14:creationId xmlns:p14="http://schemas.microsoft.com/office/powerpoint/2010/main" val="31034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P spid="34" grpId="0" animBg="1"/>
      <p:bldP spid="3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307C7597-8D70-4701-8085-9524B0B5C72B}" type="slidenum">
              <a:rPr lang="fr-FR" smtClean="0"/>
              <a:pPr/>
              <a:t>133</a:t>
            </a:fld>
            <a:endParaRPr lang="fr-FR"/>
          </a:p>
        </p:txBody>
      </p:sp>
      <p:sp>
        <p:nvSpPr>
          <p:cNvPr id="5" name="Sous-titre 4"/>
          <p:cNvSpPr>
            <a:spLocks noGrp="1"/>
          </p:cNvSpPr>
          <p:nvPr>
            <p:ph type="subTitle" idx="1"/>
          </p:nvPr>
        </p:nvSpPr>
        <p:spPr/>
        <p:txBody>
          <a:bodyPr/>
          <a:lstStyle/>
          <a:p>
            <a:endParaRPr lang="fr-FR"/>
          </a:p>
        </p:txBody>
      </p:sp>
      <p:sp>
        <p:nvSpPr>
          <p:cNvPr id="6" name="Titre 5"/>
          <p:cNvSpPr>
            <a:spLocks noGrp="1"/>
          </p:cNvSpPr>
          <p:nvPr>
            <p:ph type="ctrTitle"/>
          </p:nvPr>
        </p:nvSpPr>
        <p:spPr>
          <a:xfrm>
            <a:off x="12130" y="2204917"/>
            <a:ext cx="9131870" cy="469106"/>
          </a:xfrm>
        </p:spPr>
        <p:txBody>
          <a:bodyPr/>
          <a:lstStyle/>
          <a:p>
            <a:pPr>
              <a:buNone/>
            </a:pPr>
            <a:r>
              <a:rPr lang="fr-FR" dirty="0"/>
              <a:t>Strategic alliances</a:t>
            </a:r>
          </a:p>
        </p:txBody>
      </p:sp>
    </p:spTree>
    <p:extLst>
      <p:ext uri="{BB962C8B-B14F-4D97-AF65-F5344CB8AC3E}">
        <p14:creationId xmlns:p14="http://schemas.microsoft.com/office/powerpoint/2010/main" val="2826133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Strategic Alliances</a:t>
            </a:r>
          </a:p>
        </p:txBody>
      </p:sp>
      <p:sp>
        <p:nvSpPr>
          <p:cNvPr id="4" name="Sous-titre 3"/>
          <p:cNvSpPr>
            <a:spLocks noGrp="1"/>
          </p:cNvSpPr>
          <p:nvPr>
            <p:ph type="subTitle" idx="13"/>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134</a:t>
            </a:fld>
            <a:endParaRPr lang="fr-FR"/>
          </a:p>
        </p:txBody>
      </p:sp>
      <p:sp>
        <p:nvSpPr>
          <p:cNvPr id="7" name="Espace réservé du contenu 1"/>
          <p:cNvSpPr txBox="1">
            <a:spLocks/>
          </p:cNvSpPr>
          <p:nvPr/>
        </p:nvSpPr>
        <p:spPr>
          <a:xfrm>
            <a:off x="363219" y="1206386"/>
            <a:ext cx="8397486" cy="828068"/>
          </a:xfrm>
          <a:prstGeom prst="rect">
            <a:avLst/>
          </a:prstGeom>
        </p:spPr>
        <p:txBody>
          <a:bodyPr/>
          <a:lstStyle>
            <a:lvl1pPr marL="355600" indent="-355600" algn="l" defTabSz="914400" rtl="0" eaLnBrk="1" latinLnBrk="0" hangingPunct="1">
              <a:spcBef>
                <a:spcPct val="20000"/>
              </a:spcBef>
              <a:buClr>
                <a:schemeClr val="tx1">
                  <a:lumMod val="85000"/>
                  <a:lumOff val="15000"/>
                </a:schemeClr>
              </a:buClr>
              <a:buSzPct val="70000"/>
              <a:buFont typeface="Wingdings" panose="05000000000000000000" pitchFamily="2" charset="2"/>
              <a:buChar char="§"/>
              <a:defRPr sz="2000" kern="1200">
                <a:solidFill>
                  <a:srgbClr val="17212F"/>
                </a:solidFill>
                <a:latin typeface="Arial"/>
                <a:ea typeface="+mn-ea"/>
                <a:cs typeface="Arial"/>
              </a:defRPr>
            </a:lvl1pPr>
            <a:lvl2pPr marL="742950" indent="-28575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17212F"/>
                </a:solidFill>
                <a:latin typeface="Arial"/>
                <a:ea typeface="+mn-ea"/>
                <a:cs typeface="Arial"/>
              </a:defRPr>
            </a:lvl2pPr>
            <a:lvl3pPr marL="11430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400" kern="1200">
                <a:solidFill>
                  <a:srgbClr val="17212F"/>
                </a:solidFill>
                <a:latin typeface="Arial"/>
                <a:ea typeface="+mn-ea"/>
                <a:cs typeface="Arial"/>
              </a:defRPr>
            </a:lvl3pPr>
            <a:lvl4pPr marL="16002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200" kern="1200">
                <a:solidFill>
                  <a:srgbClr val="17212F"/>
                </a:solidFill>
                <a:latin typeface="Arial"/>
                <a:ea typeface="+mn-ea"/>
                <a:cs typeface="Arial"/>
              </a:defRPr>
            </a:lvl4pPr>
            <a:lvl5pPr marL="20574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40404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fr-FR" sz="1800" b="1" dirty="0"/>
              <a:t>A </a:t>
            </a:r>
            <a:r>
              <a:rPr lang="fr-FR" sz="1800" b="1" dirty="0" err="1"/>
              <a:t>strategic</a:t>
            </a:r>
            <a:r>
              <a:rPr lang="fr-FR" sz="1800" b="1" dirty="0"/>
              <a:t> alliance </a:t>
            </a:r>
            <a:r>
              <a:rPr lang="fr-FR" sz="1800" dirty="0" err="1"/>
              <a:t>is</a:t>
            </a:r>
            <a:r>
              <a:rPr lang="fr-FR" sz="1800" dirty="0"/>
              <a:t> </a:t>
            </a:r>
            <a:r>
              <a:rPr lang="fr-FR" sz="1800" dirty="0" err="1"/>
              <a:t>where</a:t>
            </a:r>
            <a:r>
              <a:rPr lang="fr-FR" sz="1800" dirty="0"/>
              <a:t> </a:t>
            </a:r>
            <a:r>
              <a:rPr lang="fr-FR" sz="1800" dirty="0" err="1"/>
              <a:t>two</a:t>
            </a:r>
            <a:r>
              <a:rPr lang="fr-FR" sz="1800" dirty="0"/>
              <a:t> or more </a:t>
            </a:r>
            <a:r>
              <a:rPr lang="fr-FR" sz="1800" dirty="0" err="1"/>
              <a:t>organizations</a:t>
            </a:r>
            <a:r>
              <a:rPr lang="fr-FR" sz="1800" dirty="0"/>
              <a:t> </a:t>
            </a:r>
            <a:r>
              <a:rPr lang="fr-FR" sz="1800" dirty="0" err="1"/>
              <a:t>share</a:t>
            </a:r>
            <a:r>
              <a:rPr lang="fr-FR" sz="1800" dirty="0"/>
              <a:t> </a:t>
            </a:r>
            <a:r>
              <a:rPr lang="fr-FR" sz="1800" dirty="0" err="1"/>
              <a:t>resources</a:t>
            </a:r>
            <a:r>
              <a:rPr lang="fr-FR" sz="1800" dirty="0"/>
              <a:t> and </a:t>
            </a:r>
            <a:r>
              <a:rPr lang="fr-FR" sz="1800" dirty="0" err="1"/>
              <a:t>activities</a:t>
            </a:r>
            <a:r>
              <a:rPr lang="fr-FR" sz="1800" dirty="0"/>
              <a:t> to </a:t>
            </a:r>
            <a:r>
              <a:rPr lang="fr-FR" sz="1800" dirty="0" err="1"/>
              <a:t>pursue</a:t>
            </a:r>
            <a:r>
              <a:rPr lang="fr-FR" sz="1800" dirty="0"/>
              <a:t> a </a:t>
            </a:r>
            <a:r>
              <a:rPr lang="fr-FR" sz="1800" dirty="0" err="1"/>
              <a:t>common</a:t>
            </a:r>
            <a:r>
              <a:rPr lang="fr-FR" sz="1800" dirty="0"/>
              <a:t> </a:t>
            </a:r>
            <a:r>
              <a:rPr lang="fr-FR" sz="1800" dirty="0" err="1"/>
              <a:t>strategy</a:t>
            </a:r>
            <a:r>
              <a:rPr lang="fr-FR" sz="1800" dirty="0"/>
              <a:t>.</a:t>
            </a:r>
          </a:p>
        </p:txBody>
      </p:sp>
      <p:grpSp>
        <p:nvGrpSpPr>
          <p:cNvPr id="8" name="Groupe 7"/>
          <p:cNvGrpSpPr/>
          <p:nvPr/>
        </p:nvGrpSpPr>
        <p:grpSpPr>
          <a:xfrm>
            <a:off x="363217" y="1008560"/>
            <a:ext cx="8780783" cy="853627"/>
            <a:chOff x="355845" y="755774"/>
            <a:chExt cx="10973961" cy="853627"/>
          </a:xfrm>
        </p:grpSpPr>
        <p:sp>
          <p:nvSpPr>
            <p:cNvPr id="9" name="Rectangle 8"/>
            <p:cNvSpPr/>
            <p:nvPr/>
          </p:nvSpPr>
          <p:spPr>
            <a:xfrm>
              <a:off x="355845" y="954902"/>
              <a:ext cx="10569553" cy="654499"/>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10850775" y="755774"/>
              <a:ext cx="479031" cy="513384"/>
            </a:xfrm>
            <a:prstGeom prst="rect">
              <a:avLst/>
            </a:prstGeom>
          </p:spPr>
        </p:pic>
      </p:grpSp>
      <p:sp>
        <p:nvSpPr>
          <p:cNvPr id="11" name="ZoneTexte 10"/>
          <p:cNvSpPr txBox="1"/>
          <p:nvPr/>
        </p:nvSpPr>
        <p:spPr>
          <a:xfrm>
            <a:off x="734392" y="2049288"/>
            <a:ext cx="8409608" cy="2554545"/>
          </a:xfrm>
          <a:prstGeom prst="rect">
            <a:avLst/>
          </a:prstGeom>
          <a:noFill/>
        </p:spPr>
        <p:txBody>
          <a:bodyPr wrap="square" rtlCol="0">
            <a:spAutoFit/>
          </a:bodyPr>
          <a:lstStyle/>
          <a:p>
            <a:pPr marL="285750" indent="-285750">
              <a:buFont typeface="Arial" panose="020B0604020202020204" pitchFamily="34" charset="0"/>
              <a:buChar char="•"/>
            </a:pPr>
            <a:r>
              <a:rPr lang="fr-FR" sz="2000" dirty="0"/>
              <a:t>The </a:t>
            </a:r>
            <a:r>
              <a:rPr lang="fr-FR" sz="2000" dirty="0" err="1"/>
              <a:t>average</a:t>
            </a:r>
            <a:r>
              <a:rPr lang="fr-FR" sz="2000" dirty="0"/>
              <a:t> large corporation </a:t>
            </a:r>
            <a:r>
              <a:rPr lang="fr-FR" sz="2000" dirty="0" err="1"/>
              <a:t>is</a:t>
            </a:r>
            <a:r>
              <a:rPr lang="fr-FR" sz="2000" dirty="0"/>
              <a:t> </a:t>
            </a:r>
            <a:r>
              <a:rPr lang="fr-FR" sz="2000" dirty="0" err="1"/>
              <a:t>simultaneously</a:t>
            </a:r>
            <a:r>
              <a:rPr lang="fr-FR" sz="2000" dirty="0"/>
              <a:t> </a:t>
            </a:r>
            <a:r>
              <a:rPr lang="fr-FR" sz="2000" dirty="0" err="1"/>
              <a:t>managing</a:t>
            </a:r>
            <a:r>
              <a:rPr lang="fr-FR" sz="2000" dirty="0"/>
              <a:t> 30 alliances at a </a:t>
            </a:r>
            <a:r>
              <a:rPr lang="fr-FR" sz="2000" dirty="0" err="1"/>
              <a:t>given</a:t>
            </a:r>
            <a:r>
              <a:rPr lang="fr-FR" sz="2000" dirty="0"/>
              <a:t> time.</a:t>
            </a:r>
          </a:p>
          <a:p>
            <a:pPr marL="285750" indent="-285750">
              <a:buFont typeface="Arial" panose="020B0604020202020204" pitchFamily="34" charset="0"/>
              <a:buChar char="•"/>
            </a:pPr>
            <a:r>
              <a:rPr lang="fr-FR" sz="2000" dirty="0" err="1"/>
              <a:t>Companies</a:t>
            </a:r>
            <a:r>
              <a:rPr lang="fr-FR" sz="2000" dirty="0"/>
              <a:t> </a:t>
            </a:r>
            <a:r>
              <a:rPr lang="fr-FR" sz="2000" dirty="0" err="1"/>
              <a:t>need</a:t>
            </a:r>
            <a:r>
              <a:rPr lang="fr-FR" sz="2000" dirty="0"/>
              <a:t> to focus on « collective </a:t>
            </a:r>
            <a:r>
              <a:rPr lang="fr-FR" sz="2000" dirty="0" err="1"/>
              <a:t>success</a:t>
            </a:r>
            <a:r>
              <a:rPr lang="fr-FR" sz="2000" dirty="0"/>
              <a:t> »</a:t>
            </a:r>
          </a:p>
          <a:p>
            <a:pPr marL="285750" indent="-285750">
              <a:buFont typeface="Arial" panose="020B0604020202020204" pitchFamily="34" charset="0"/>
              <a:buChar char="•"/>
            </a:pPr>
            <a:r>
              <a:rPr lang="fr-FR" sz="2000" dirty="0"/>
              <a:t>Alliances </a:t>
            </a:r>
            <a:r>
              <a:rPr lang="fr-FR" sz="2000" dirty="0" err="1"/>
              <a:t>sometimes</a:t>
            </a:r>
            <a:r>
              <a:rPr lang="fr-FR" sz="2000" dirty="0"/>
              <a:t> </a:t>
            </a:r>
            <a:r>
              <a:rPr lang="fr-FR" sz="2000" dirty="0" err="1"/>
              <a:t>compete</a:t>
            </a:r>
            <a:r>
              <a:rPr lang="fr-FR" sz="2000" dirty="0"/>
              <a:t> </a:t>
            </a:r>
            <a:r>
              <a:rPr lang="fr-FR" sz="2000" dirty="0" err="1"/>
              <a:t>against</a:t>
            </a:r>
            <a:r>
              <a:rPr lang="fr-FR" sz="2000" dirty="0"/>
              <a:t> </a:t>
            </a:r>
            <a:r>
              <a:rPr lang="fr-FR" sz="2000" dirty="0" err="1"/>
              <a:t>each</a:t>
            </a:r>
            <a:r>
              <a:rPr lang="fr-FR" sz="2000" dirty="0"/>
              <a:t> </a:t>
            </a:r>
            <a:r>
              <a:rPr lang="fr-FR" sz="2000" dirty="0" err="1"/>
              <a:t>other</a:t>
            </a:r>
            <a:r>
              <a:rPr lang="fr-FR" sz="2000" dirty="0"/>
              <a:t> (ex. </a:t>
            </a:r>
            <a:r>
              <a:rPr lang="fr-FR" sz="2000" dirty="0" err="1"/>
              <a:t>airline</a:t>
            </a:r>
            <a:r>
              <a:rPr lang="fr-FR" sz="2000" dirty="0"/>
              <a:t> alliances) and </a:t>
            </a:r>
            <a:r>
              <a:rPr lang="fr-FR" sz="2000" dirty="0" err="1"/>
              <a:t>winning</a:t>
            </a:r>
            <a:r>
              <a:rPr lang="fr-FR" sz="2000" dirty="0"/>
              <a:t> relies on </a:t>
            </a:r>
            <a:r>
              <a:rPr lang="fr-FR" sz="2000" dirty="0" err="1"/>
              <a:t>creating</a:t>
            </a:r>
            <a:r>
              <a:rPr lang="fr-FR" sz="2000" dirty="0"/>
              <a:t> « collaborative </a:t>
            </a:r>
            <a:r>
              <a:rPr lang="fr-FR" sz="2000" dirty="0" err="1"/>
              <a:t>advantage</a:t>
            </a:r>
            <a:r>
              <a:rPr lang="fr-FR" sz="2000" dirty="0"/>
              <a:t> »</a:t>
            </a:r>
          </a:p>
          <a:p>
            <a:pPr marL="285750" indent="-285750">
              <a:buFont typeface="Arial" panose="020B0604020202020204" pitchFamily="34" charset="0"/>
              <a:buChar char="•"/>
            </a:pPr>
            <a:r>
              <a:rPr lang="fr-FR" sz="2000" dirty="0"/>
              <a:t>Computer </a:t>
            </a:r>
            <a:r>
              <a:rPr lang="fr-FR" sz="2000" dirty="0" err="1"/>
              <a:t>game</a:t>
            </a:r>
            <a:r>
              <a:rPr lang="fr-FR" sz="2000" dirty="0"/>
              <a:t> </a:t>
            </a:r>
            <a:r>
              <a:rPr lang="fr-FR" sz="2000" dirty="0" err="1"/>
              <a:t>companies</a:t>
            </a:r>
            <a:r>
              <a:rPr lang="fr-FR" sz="2000" dirty="0"/>
              <a:t> </a:t>
            </a:r>
            <a:r>
              <a:rPr lang="fr-FR" sz="2000" dirty="0" err="1"/>
              <a:t>rely</a:t>
            </a:r>
            <a:r>
              <a:rPr lang="fr-FR" sz="2000" dirty="0"/>
              <a:t> on alliances </a:t>
            </a:r>
            <a:r>
              <a:rPr lang="fr-FR" sz="2000" dirty="0" err="1"/>
              <a:t>with</a:t>
            </a:r>
            <a:r>
              <a:rPr lang="fr-FR" sz="2000" dirty="0"/>
              <a:t> </a:t>
            </a:r>
            <a:r>
              <a:rPr lang="fr-FR" sz="2000" dirty="0" err="1"/>
              <a:t>game</a:t>
            </a:r>
            <a:r>
              <a:rPr lang="fr-FR" sz="2000" dirty="0"/>
              <a:t> </a:t>
            </a:r>
            <a:r>
              <a:rPr lang="fr-FR" sz="2000" dirty="0" err="1"/>
              <a:t>developers</a:t>
            </a:r>
            <a:r>
              <a:rPr lang="fr-FR" sz="2000" dirty="0"/>
              <a:t> and </a:t>
            </a:r>
            <a:r>
              <a:rPr lang="fr-FR" sz="2000" dirty="0" err="1"/>
              <a:t>so</a:t>
            </a:r>
            <a:r>
              <a:rPr lang="fr-FR" sz="2000" dirty="0"/>
              <a:t> </a:t>
            </a:r>
            <a:r>
              <a:rPr lang="fr-FR" sz="2000" dirty="0" err="1"/>
              <a:t>they</a:t>
            </a:r>
            <a:r>
              <a:rPr lang="fr-FR" sz="2000" dirty="0"/>
              <a:t> must </a:t>
            </a:r>
            <a:r>
              <a:rPr lang="fr-FR" sz="2000" dirty="0" err="1"/>
              <a:t>maintain</a:t>
            </a:r>
            <a:r>
              <a:rPr lang="fr-FR" sz="2000" dirty="0"/>
              <a:t> and manage </a:t>
            </a:r>
            <a:r>
              <a:rPr lang="fr-FR" sz="2000" dirty="0" err="1"/>
              <a:t>this</a:t>
            </a:r>
            <a:r>
              <a:rPr lang="fr-FR" sz="2000" dirty="0"/>
              <a:t> network</a:t>
            </a:r>
            <a:endParaRPr lang="fr-FR" sz="1600" dirty="0"/>
          </a:p>
          <a:p>
            <a:pPr marL="285750" indent="-285750">
              <a:buFont typeface="Arial" panose="020B0604020202020204" pitchFamily="34" charset="0"/>
              <a:buChar char="•"/>
            </a:pPr>
            <a:endParaRPr lang="fr-FR" sz="2000" dirty="0"/>
          </a:p>
        </p:txBody>
      </p:sp>
    </p:spTree>
    <p:extLst>
      <p:ext uri="{BB962C8B-B14F-4D97-AF65-F5344CB8AC3E}">
        <p14:creationId xmlns:p14="http://schemas.microsoft.com/office/powerpoint/2010/main" val="245967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Strategic Alliances</a:t>
            </a:r>
          </a:p>
        </p:txBody>
      </p:sp>
      <p:sp>
        <p:nvSpPr>
          <p:cNvPr id="4" name="Sous-titre 3"/>
          <p:cNvSpPr>
            <a:spLocks noGrp="1"/>
          </p:cNvSpPr>
          <p:nvPr>
            <p:ph type="subTitle" idx="13"/>
          </p:nvPr>
        </p:nvSpPr>
        <p:spPr/>
        <p:txBody>
          <a:bodyPr/>
          <a:lstStyle/>
          <a:p>
            <a:r>
              <a:rPr lang="fr-FR" dirty="0"/>
              <a:t>Motives</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135</a:t>
            </a:fld>
            <a:endParaRPr lang="fr-FR"/>
          </a:p>
        </p:txBody>
      </p:sp>
      <p:sp>
        <p:nvSpPr>
          <p:cNvPr id="11" name="ZoneTexte 10"/>
          <p:cNvSpPr txBox="1"/>
          <p:nvPr/>
        </p:nvSpPr>
        <p:spPr>
          <a:xfrm>
            <a:off x="410807" y="1336370"/>
            <a:ext cx="5525224" cy="3046988"/>
          </a:xfrm>
          <a:prstGeom prst="rect">
            <a:avLst/>
          </a:prstGeom>
          <a:noFill/>
        </p:spPr>
        <p:txBody>
          <a:bodyPr wrap="square" rtlCol="0">
            <a:spAutoFit/>
          </a:bodyPr>
          <a:lstStyle/>
          <a:p>
            <a:pPr marL="285750" indent="-285750">
              <a:buFont typeface="Arial" panose="020B0604020202020204" pitchFamily="34" charset="0"/>
              <a:buChar char="•"/>
            </a:pPr>
            <a:r>
              <a:rPr lang="en-US" sz="1600" b="1" dirty="0"/>
              <a:t>Scale alliances </a:t>
            </a:r>
            <a:r>
              <a:rPr lang="en-US" sz="1600" dirty="0"/>
              <a:t>– lower costs, more bargaining power and sharing risks</a:t>
            </a:r>
            <a:br>
              <a:rPr lang="en-US" sz="1600" dirty="0"/>
            </a:br>
            <a:endParaRPr lang="en-US" sz="1600" dirty="0"/>
          </a:p>
          <a:p>
            <a:pPr marL="285750" indent="-285750">
              <a:buFont typeface="Arial" panose="020B0604020202020204" pitchFamily="34" charset="0"/>
              <a:buChar char="•"/>
            </a:pPr>
            <a:r>
              <a:rPr lang="en-US" sz="1600" b="1" dirty="0"/>
              <a:t>Access alliances </a:t>
            </a:r>
            <a:r>
              <a:rPr lang="en-US" sz="1600" dirty="0"/>
              <a:t>– partners provide needed capabilities (e.g. distribution outlets or licenses to brands)</a:t>
            </a:r>
            <a:br>
              <a:rPr lang="en-US" sz="1600" dirty="0"/>
            </a:br>
            <a:endParaRPr lang="en-US" sz="1600" dirty="0"/>
          </a:p>
          <a:p>
            <a:pPr marL="285750" indent="-285750">
              <a:buFont typeface="Arial" panose="020B0604020202020204" pitchFamily="34" charset="0"/>
              <a:buChar char="•"/>
            </a:pPr>
            <a:r>
              <a:rPr lang="en-US" sz="1600" b="1" dirty="0"/>
              <a:t>Complementary alliances </a:t>
            </a:r>
            <a:r>
              <a:rPr lang="en-US" sz="1600" dirty="0"/>
              <a:t>– bringing together complementary strengths to offset the other partner’s weaknesses</a:t>
            </a:r>
            <a:br>
              <a:rPr lang="en-US" sz="1600" dirty="0"/>
            </a:br>
            <a:endParaRPr lang="en-US" sz="1600" dirty="0"/>
          </a:p>
          <a:p>
            <a:pPr marL="285750" indent="-285750">
              <a:buFont typeface="Arial" panose="020B0604020202020204" pitchFamily="34" charset="0"/>
              <a:buChar char="•"/>
            </a:pPr>
            <a:r>
              <a:rPr lang="en-US" sz="1600" b="1" dirty="0"/>
              <a:t>Collusive alliances </a:t>
            </a:r>
            <a:r>
              <a:rPr lang="en-US" sz="1600" dirty="0"/>
              <a:t>– to increase market power. Might be kept secret to evade competition regulations.</a:t>
            </a:r>
          </a:p>
        </p:txBody>
      </p:sp>
      <p:grpSp>
        <p:nvGrpSpPr>
          <p:cNvPr id="84" name="Groupe 83"/>
          <p:cNvGrpSpPr/>
          <p:nvPr/>
        </p:nvGrpSpPr>
        <p:grpSpPr>
          <a:xfrm>
            <a:off x="5995292" y="1162014"/>
            <a:ext cx="2304765" cy="682522"/>
            <a:chOff x="5995292" y="1162014"/>
            <a:chExt cx="2304765" cy="682522"/>
          </a:xfrm>
        </p:grpSpPr>
        <p:sp>
          <p:nvSpPr>
            <p:cNvPr id="2" name="Rectangle 1"/>
            <p:cNvSpPr/>
            <p:nvPr/>
          </p:nvSpPr>
          <p:spPr>
            <a:xfrm>
              <a:off x="6753225" y="1162014"/>
              <a:ext cx="691116" cy="247881"/>
            </a:xfrm>
            <a:prstGeom prst="rect">
              <a:avLst/>
            </a:prstGeom>
            <a:solidFill>
              <a:schemeClr val="accent1">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A</a:t>
              </a:r>
            </a:p>
          </p:txBody>
        </p:sp>
        <p:sp>
          <p:nvSpPr>
            <p:cNvPr id="12" name="Rectangle 11"/>
            <p:cNvSpPr/>
            <p:nvPr/>
          </p:nvSpPr>
          <p:spPr>
            <a:xfrm>
              <a:off x="6753225" y="1596655"/>
              <a:ext cx="691116" cy="247881"/>
            </a:xfrm>
            <a:prstGeom prst="rect">
              <a:avLst/>
            </a:prstGeom>
            <a:solidFill>
              <a:schemeClr val="accent3">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B</a:t>
              </a:r>
            </a:p>
          </p:txBody>
        </p:sp>
        <p:cxnSp>
          <p:nvCxnSpPr>
            <p:cNvPr id="13" name="Connecteur droit 12"/>
            <p:cNvCxnSpPr>
              <a:stCxn id="2" idx="2"/>
              <a:endCxn id="12" idx="0"/>
            </p:cNvCxnSpPr>
            <p:nvPr/>
          </p:nvCxnSpPr>
          <p:spPr>
            <a:xfrm>
              <a:off x="7098783" y="1409895"/>
              <a:ext cx="0" cy="18676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5" name="Connecteur droit avec flèche 14"/>
            <p:cNvCxnSpPr/>
            <p:nvPr/>
          </p:nvCxnSpPr>
          <p:spPr>
            <a:xfrm>
              <a:off x="6042357" y="1511069"/>
              <a:ext cx="4784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5995292" y="1271395"/>
              <a:ext cx="572593" cy="276999"/>
            </a:xfrm>
            <a:prstGeom prst="rect">
              <a:avLst/>
            </a:prstGeom>
            <a:noFill/>
          </p:spPr>
          <p:txBody>
            <a:bodyPr wrap="none" rtlCol="0">
              <a:spAutoFit/>
            </a:bodyPr>
            <a:lstStyle/>
            <a:p>
              <a:r>
                <a:rPr lang="fr-FR" sz="1200" dirty="0"/>
                <a:t>inputs</a:t>
              </a:r>
            </a:p>
          </p:txBody>
        </p:sp>
        <p:cxnSp>
          <p:nvCxnSpPr>
            <p:cNvPr id="19" name="Connecteur en angle 18"/>
            <p:cNvCxnSpPr/>
            <p:nvPr/>
          </p:nvCxnSpPr>
          <p:spPr>
            <a:xfrm rot="10800000" flipV="1">
              <a:off x="6743441" y="1298375"/>
              <a:ext cx="12700" cy="434641"/>
            </a:xfrm>
            <a:prstGeom prst="bentConnector3">
              <a:avLst>
                <a:gd name="adj1" fmla="val 1800000"/>
              </a:avLst>
            </a:prstGeom>
            <a:ln w="19050"/>
          </p:spPr>
          <p:style>
            <a:lnRef idx="1">
              <a:schemeClr val="accent1"/>
            </a:lnRef>
            <a:fillRef idx="0">
              <a:schemeClr val="accent1"/>
            </a:fillRef>
            <a:effectRef idx="0">
              <a:schemeClr val="accent1"/>
            </a:effectRef>
            <a:fontRef idx="minor">
              <a:schemeClr val="tx1"/>
            </a:fontRef>
          </p:style>
        </p:cxnSp>
        <p:cxnSp>
          <p:nvCxnSpPr>
            <p:cNvPr id="21" name="Connecteur en angle 20"/>
            <p:cNvCxnSpPr>
              <a:stCxn id="2" idx="3"/>
              <a:endCxn id="12" idx="3"/>
            </p:cNvCxnSpPr>
            <p:nvPr/>
          </p:nvCxnSpPr>
          <p:spPr>
            <a:xfrm>
              <a:off x="7444341" y="1285955"/>
              <a:ext cx="12700" cy="434641"/>
            </a:xfrm>
            <a:prstGeom prst="bentConnector3">
              <a:avLst>
                <a:gd name="adj1" fmla="val 1800000"/>
              </a:avLst>
            </a:prstGeom>
            <a:ln w="19050"/>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p:nvPr/>
          </p:nvCxnSpPr>
          <p:spPr>
            <a:xfrm>
              <a:off x="7680537" y="1525351"/>
              <a:ext cx="4784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7629681" y="1285954"/>
              <a:ext cx="670376" cy="276999"/>
            </a:xfrm>
            <a:prstGeom prst="rect">
              <a:avLst/>
            </a:prstGeom>
            <a:noFill/>
          </p:spPr>
          <p:txBody>
            <a:bodyPr wrap="none" rtlCol="0">
              <a:spAutoFit/>
            </a:bodyPr>
            <a:lstStyle/>
            <a:p>
              <a:r>
                <a:rPr lang="fr-FR" sz="1200" dirty="0"/>
                <a:t>outputs</a:t>
              </a:r>
            </a:p>
          </p:txBody>
        </p:sp>
      </p:grpSp>
      <p:grpSp>
        <p:nvGrpSpPr>
          <p:cNvPr id="85" name="Groupe 84"/>
          <p:cNvGrpSpPr/>
          <p:nvPr/>
        </p:nvGrpSpPr>
        <p:grpSpPr>
          <a:xfrm>
            <a:off x="6281588" y="2202639"/>
            <a:ext cx="2266728" cy="358995"/>
            <a:chOff x="6281588" y="2202639"/>
            <a:chExt cx="2266728" cy="358995"/>
          </a:xfrm>
        </p:grpSpPr>
        <p:sp>
          <p:nvSpPr>
            <p:cNvPr id="28" name="Rectangle 27"/>
            <p:cNvSpPr/>
            <p:nvPr/>
          </p:nvSpPr>
          <p:spPr>
            <a:xfrm>
              <a:off x="6281588" y="2313753"/>
              <a:ext cx="691116" cy="247881"/>
            </a:xfrm>
            <a:prstGeom prst="rect">
              <a:avLst/>
            </a:prstGeom>
            <a:solidFill>
              <a:schemeClr val="accent1">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A</a:t>
              </a:r>
            </a:p>
          </p:txBody>
        </p:sp>
        <p:sp>
          <p:nvSpPr>
            <p:cNvPr id="29" name="Rectangle 28"/>
            <p:cNvSpPr/>
            <p:nvPr/>
          </p:nvSpPr>
          <p:spPr>
            <a:xfrm>
              <a:off x="7228653" y="2313752"/>
              <a:ext cx="691116" cy="247881"/>
            </a:xfrm>
            <a:prstGeom prst="rect">
              <a:avLst/>
            </a:prstGeom>
            <a:solidFill>
              <a:schemeClr val="accent3">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B</a:t>
              </a:r>
            </a:p>
          </p:txBody>
        </p:sp>
        <p:cxnSp>
          <p:nvCxnSpPr>
            <p:cNvPr id="30" name="Connecteur droit 29"/>
            <p:cNvCxnSpPr>
              <a:stCxn id="29" idx="1"/>
              <a:endCxn id="28" idx="3"/>
            </p:cNvCxnSpPr>
            <p:nvPr/>
          </p:nvCxnSpPr>
          <p:spPr>
            <a:xfrm flipH="1">
              <a:off x="6972704" y="2437693"/>
              <a:ext cx="255949" cy="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3" name="Connecteur en angle 32"/>
            <p:cNvCxnSpPr>
              <a:stCxn id="29" idx="0"/>
              <a:endCxn id="28" idx="0"/>
            </p:cNvCxnSpPr>
            <p:nvPr/>
          </p:nvCxnSpPr>
          <p:spPr>
            <a:xfrm rot="16200000" flipH="1" flipV="1">
              <a:off x="7100678" y="1840219"/>
              <a:ext cx="1" cy="947065"/>
            </a:xfrm>
            <a:prstGeom prst="bentConnector3">
              <a:avLst>
                <a:gd name="adj1" fmla="val -22860000000"/>
              </a:avLst>
            </a:prstGeom>
            <a:ln w="19050"/>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a:off x="7928796" y="2442036"/>
              <a:ext cx="4784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ZoneTexte 36"/>
            <p:cNvSpPr txBox="1"/>
            <p:nvPr/>
          </p:nvSpPr>
          <p:spPr>
            <a:xfrm>
              <a:off x="7877940" y="2202639"/>
              <a:ext cx="670376" cy="276999"/>
            </a:xfrm>
            <a:prstGeom prst="rect">
              <a:avLst/>
            </a:prstGeom>
            <a:noFill/>
          </p:spPr>
          <p:txBody>
            <a:bodyPr wrap="none" rtlCol="0">
              <a:spAutoFit/>
            </a:bodyPr>
            <a:lstStyle/>
            <a:p>
              <a:r>
                <a:rPr lang="fr-FR" sz="1200" dirty="0"/>
                <a:t>outputs</a:t>
              </a:r>
            </a:p>
          </p:txBody>
        </p:sp>
      </p:grpSp>
      <p:grpSp>
        <p:nvGrpSpPr>
          <p:cNvPr id="86" name="Groupe 85"/>
          <p:cNvGrpSpPr/>
          <p:nvPr/>
        </p:nvGrpSpPr>
        <p:grpSpPr>
          <a:xfrm>
            <a:off x="6707114" y="2782966"/>
            <a:ext cx="1592943" cy="647379"/>
            <a:chOff x="6707114" y="2782966"/>
            <a:chExt cx="1592943" cy="647379"/>
          </a:xfrm>
        </p:grpSpPr>
        <p:sp>
          <p:nvSpPr>
            <p:cNvPr id="45" name="Rectangle 44"/>
            <p:cNvSpPr/>
            <p:nvPr/>
          </p:nvSpPr>
          <p:spPr>
            <a:xfrm>
              <a:off x="6972703" y="3217607"/>
              <a:ext cx="471637" cy="211393"/>
            </a:xfrm>
            <a:prstGeom prst="rect">
              <a:avLst/>
            </a:prstGeom>
            <a:solidFill>
              <a:schemeClr val="accent3">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B</a:t>
              </a:r>
            </a:p>
          </p:txBody>
        </p:sp>
        <p:cxnSp>
          <p:nvCxnSpPr>
            <p:cNvPr id="50" name="Connecteur en angle 49"/>
            <p:cNvCxnSpPr>
              <a:endCxn id="45" idx="3"/>
            </p:cNvCxnSpPr>
            <p:nvPr/>
          </p:nvCxnSpPr>
          <p:spPr>
            <a:xfrm flipH="1">
              <a:off x="7444340" y="2906907"/>
              <a:ext cx="1" cy="416397"/>
            </a:xfrm>
            <a:prstGeom prst="bentConnector3">
              <a:avLst>
                <a:gd name="adj1" fmla="val -22860000000"/>
              </a:avLst>
            </a:prstGeom>
            <a:ln w="19050"/>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a:off x="7680537" y="3146303"/>
              <a:ext cx="4784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a:xfrm>
              <a:off x="7629681" y="2906906"/>
              <a:ext cx="670376" cy="276999"/>
            </a:xfrm>
            <a:prstGeom prst="rect">
              <a:avLst/>
            </a:prstGeom>
            <a:noFill/>
          </p:spPr>
          <p:txBody>
            <a:bodyPr wrap="none" rtlCol="0">
              <a:spAutoFit/>
            </a:bodyPr>
            <a:lstStyle/>
            <a:p>
              <a:r>
                <a:rPr lang="fr-FR" sz="1200" dirty="0"/>
                <a:t>outputs</a:t>
              </a:r>
            </a:p>
          </p:txBody>
        </p:sp>
        <p:sp>
          <p:nvSpPr>
            <p:cNvPr id="57" name="Rectangle 56"/>
            <p:cNvSpPr/>
            <p:nvPr/>
          </p:nvSpPr>
          <p:spPr>
            <a:xfrm>
              <a:off x="6712243" y="2782966"/>
              <a:ext cx="471637" cy="211393"/>
            </a:xfrm>
            <a:prstGeom prst="rect">
              <a:avLst/>
            </a:prstGeom>
            <a:solidFill>
              <a:schemeClr val="accent1">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A</a:t>
              </a:r>
            </a:p>
          </p:txBody>
        </p:sp>
        <p:sp>
          <p:nvSpPr>
            <p:cNvPr id="60" name="Rectangle 59"/>
            <p:cNvSpPr/>
            <p:nvPr/>
          </p:nvSpPr>
          <p:spPr>
            <a:xfrm>
              <a:off x="7191453" y="2790338"/>
              <a:ext cx="265588" cy="20402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solidFill>
                  <a:schemeClr val="tx1"/>
                </a:solidFill>
              </a:endParaRPr>
            </a:p>
          </p:txBody>
        </p:sp>
        <p:sp>
          <p:nvSpPr>
            <p:cNvPr id="61" name="Rectangle 60"/>
            <p:cNvSpPr/>
            <p:nvPr/>
          </p:nvSpPr>
          <p:spPr>
            <a:xfrm>
              <a:off x="6707114" y="3226324"/>
              <a:ext cx="265588" cy="20402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solidFill>
                  <a:schemeClr val="tx1"/>
                </a:solidFill>
              </a:endParaRPr>
            </a:p>
          </p:txBody>
        </p:sp>
        <p:cxnSp>
          <p:nvCxnSpPr>
            <p:cNvPr id="62" name="Connecteur droit 61"/>
            <p:cNvCxnSpPr/>
            <p:nvPr/>
          </p:nvCxnSpPr>
          <p:spPr>
            <a:xfrm>
              <a:off x="7304348" y="3018952"/>
              <a:ext cx="0" cy="18676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63" name="Connecteur droit 62"/>
            <p:cNvCxnSpPr/>
            <p:nvPr/>
          </p:nvCxnSpPr>
          <p:spPr>
            <a:xfrm>
              <a:off x="6840058" y="3022492"/>
              <a:ext cx="0" cy="186760"/>
            </a:xfrm>
            <a:prstGeom prst="line">
              <a:avLst/>
            </a:prstGeom>
            <a:ln>
              <a:prstDash val="dash"/>
            </a:ln>
          </p:spPr>
          <p:style>
            <a:lnRef idx="1">
              <a:schemeClr val="dk1"/>
            </a:lnRef>
            <a:fillRef idx="0">
              <a:schemeClr val="dk1"/>
            </a:fillRef>
            <a:effectRef idx="0">
              <a:schemeClr val="dk1"/>
            </a:effectRef>
            <a:fontRef idx="minor">
              <a:schemeClr val="tx1"/>
            </a:fontRef>
          </p:style>
        </p:cxnSp>
      </p:grpSp>
      <p:grpSp>
        <p:nvGrpSpPr>
          <p:cNvPr id="87" name="Groupe 86"/>
          <p:cNvGrpSpPr/>
          <p:nvPr/>
        </p:nvGrpSpPr>
        <p:grpSpPr>
          <a:xfrm>
            <a:off x="6188679" y="3622521"/>
            <a:ext cx="1866776" cy="682522"/>
            <a:chOff x="6188679" y="3622521"/>
            <a:chExt cx="1866776" cy="682522"/>
          </a:xfrm>
        </p:grpSpPr>
        <p:sp>
          <p:nvSpPr>
            <p:cNvPr id="73" name="Rectangle 72"/>
            <p:cNvSpPr/>
            <p:nvPr/>
          </p:nvSpPr>
          <p:spPr>
            <a:xfrm>
              <a:off x="6753225" y="3622521"/>
              <a:ext cx="691116" cy="247881"/>
            </a:xfrm>
            <a:prstGeom prst="rect">
              <a:avLst/>
            </a:prstGeom>
            <a:solidFill>
              <a:schemeClr val="accent1">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A</a:t>
              </a:r>
            </a:p>
          </p:txBody>
        </p:sp>
        <p:sp>
          <p:nvSpPr>
            <p:cNvPr id="74" name="Rectangle 73"/>
            <p:cNvSpPr/>
            <p:nvPr/>
          </p:nvSpPr>
          <p:spPr>
            <a:xfrm>
              <a:off x="6753225" y="4057162"/>
              <a:ext cx="691116" cy="247881"/>
            </a:xfrm>
            <a:prstGeom prst="rect">
              <a:avLst/>
            </a:prstGeom>
            <a:solidFill>
              <a:schemeClr val="accent3">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B</a:t>
              </a:r>
            </a:p>
          </p:txBody>
        </p:sp>
        <p:cxnSp>
          <p:nvCxnSpPr>
            <p:cNvPr id="75" name="Connecteur droit 74"/>
            <p:cNvCxnSpPr>
              <a:stCxn id="73" idx="2"/>
              <a:endCxn id="74" idx="0"/>
            </p:cNvCxnSpPr>
            <p:nvPr/>
          </p:nvCxnSpPr>
          <p:spPr>
            <a:xfrm>
              <a:off x="7098783" y="3870402"/>
              <a:ext cx="0" cy="18676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6" name="Connecteur droit avec flèche 75"/>
            <p:cNvCxnSpPr/>
            <p:nvPr/>
          </p:nvCxnSpPr>
          <p:spPr>
            <a:xfrm>
              <a:off x="6277676" y="3741460"/>
              <a:ext cx="4784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ZoneTexte 76"/>
            <p:cNvSpPr txBox="1"/>
            <p:nvPr/>
          </p:nvSpPr>
          <p:spPr>
            <a:xfrm>
              <a:off x="6188679" y="3846849"/>
              <a:ext cx="572593" cy="276999"/>
            </a:xfrm>
            <a:prstGeom prst="rect">
              <a:avLst/>
            </a:prstGeom>
            <a:noFill/>
          </p:spPr>
          <p:txBody>
            <a:bodyPr wrap="none" rtlCol="0">
              <a:spAutoFit/>
            </a:bodyPr>
            <a:lstStyle/>
            <a:p>
              <a:r>
                <a:rPr lang="fr-FR" sz="1200" dirty="0"/>
                <a:t>inputs</a:t>
              </a:r>
            </a:p>
          </p:txBody>
        </p:sp>
        <p:cxnSp>
          <p:nvCxnSpPr>
            <p:cNvPr id="80" name="Connecteur droit avec flèche 79"/>
            <p:cNvCxnSpPr/>
            <p:nvPr/>
          </p:nvCxnSpPr>
          <p:spPr>
            <a:xfrm>
              <a:off x="7457041" y="3746898"/>
              <a:ext cx="4784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1" name="ZoneTexte 80"/>
            <p:cNvSpPr txBox="1"/>
            <p:nvPr/>
          </p:nvSpPr>
          <p:spPr>
            <a:xfrm>
              <a:off x="7385079" y="3826218"/>
              <a:ext cx="670376" cy="276999"/>
            </a:xfrm>
            <a:prstGeom prst="rect">
              <a:avLst/>
            </a:prstGeom>
            <a:noFill/>
          </p:spPr>
          <p:txBody>
            <a:bodyPr wrap="none" rtlCol="0">
              <a:spAutoFit/>
            </a:bodyPr>
            <a:lstStyle/>
            <a:p>
              <a:r>
                <a:rPr lang="fr-FR" sz="1200" dirty="0"/>
                <a:t>outputs</a:t>
              </a:r>
            </a:p>
          </p:txBody>
        </p:sp>
        <p:cxnSp>
          <p:nvCxnSpPr>
            <p:cNvPr id="82" name="Connecteur droit avec flèche 81"/>
            <p:cNvCxnSpPr/>
            <p:nvPr/>
          </p:nvCxnSpPr>
          <p:spPr>
            <a:xfrm>
              <a:off x="7457041" y="4181102"/>
              <a:ext cx="4784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p:cNvCxnSpPr/>
            <p:nvPr/>
          </p:nvCxnSpPr>
          <p:spPr>
            <a:xfrm>
              <a:off x="6277676" y="4190534"/>
              <a:ext cx="4784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011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307C7597-8D70-4701-8085-9524B0B5C72B}" type="slidenum">
              <a:rPr lang="fr-FR" smtClean="0"/>
              <a:pPr/>
              <a:t>136</a:t>
            </a:fld>
            <a:endParaRPr lang="fr-FR"/>
          </a:p>
        </p:txBody>
      </p:sp>
      <p:sp>
        <p:nvSpPr>
          <p:cNvPr id="5" name="Sous-titre 4"/>
          <p:cNvSpPr>
            <a:spLocks noGrp="1"/>
          </p:cNvSpPr>
          <p:nvPr>
            <p:ph type="subTitle" idx="1"/>
          </p:nvPr>
        </p:nvSpPr>
        <p:spPr/>
        <p:txBody>
          <a:bodyPr/>
          <a:lstStyle/>
          <a:p>
            <a:endParaRPr lang="fr-FR"/>
          </a:p>
        </p:txBody>
      </p:sp>
      <p:sp>
        <p:nvSpPr>
          <p:cNvPr id="6" name="Titre 5"/>
          <p:cNvSpPr>
            <a:spLocks noGrp="1"/>
          </p:cNvSpPr>
          <p:nvPr>
            <p:ph type="ctrTitle"/>
          </p:nvPr>
        </p:nvSpPr>
        <p:spPr>
          <a:xfrm>
            <a:off x="12130" y="2204917"/>
            <a:ext cx="9131870" cy="469106"/>
          </a:xfrm>
        </p:spPr>
        <p:txBody>
          <a:bodyPr/>
          <a:lstStyle/>
          <a:p>
            <a:pPr>
              <a:buNone/>
            </a:pPr>
            <a:r>
              <a:rPr lang="fr-FR" dirty="0" err="1"/>
              <a:t>Making</a:t>
            </a:r>
            <a:r>
              <a:rPr lang="fr-FR" dirty="0"/>
              <a:t> the </a:t>
            </a:r>
            <a:r>
              <a:rPr lang="fr-FR" dirty="0" err="1"/>
              <a:t>Choice</a:t>
            </a:r>
            <a:endParaRPr lang="fr-FR" dirty="0"/>
          </a:p>
        </p:txBody>
      </p:sp>
    </p:spTree>
    <p:extLst>
      <p:ext uri="{BB962C8B-B14F-4D97-AF65-F5344CB8AC3E}">
        <p14:creationId xmlns:p14="http://schemas.microsoft.com/office/powerpoint/2010/main" val="33411667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Buy</a:t>
            </a:r>
            <a:r>
              <a:rPr lang="fr-FR" dirty="0"/>
              <a:t>, </a:t>
            </a:r>
            <a:r>
              <a:rPr lang="fr-FR" dirty="0" err="1"/>
              <a:t>ally</a:t>
            </a:r>
            <a:r>
              <a:rPr lang="fr-FR" dirty="0"/>
              <a:t> or DIY ?</a:t>
            </a:r>
          </a:p>
        </p:txBody>
      </p:sp>
      <p:sp>
        <p:nvSpPr>
          <p:cNvPr id="4" name="Sous-titre 3"/>
          <p:cNvSpPr>
            <a:spLocks noGrp="1"/>
          </p:cNvSpPr>
          <p:nvPr>
            <p:ph type="subTitle" idx="13"/>
          </p:nvPr>
        </p:nvSpPr>
        <p:spPr/>
        <p:txBody>
          <a:bodyPr/>
          <a:lstStyle/>
          <a:p>
            <a:r>
              <a:rPr lang="fr-FR" dirty="0" err="1"/>
              <a:t>Factors</a:t>
            </a:r>
            <a:r>
              <a:rPr lang="fr-FR" dirty="0"/>
              <a:t> to </a:t>
            </a:r>
            <a:r>
              <a:rPr lang="fr-FR" dirty="0" err="1"/>
              <a:t>consider</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137</a:t>
            </a:fld>
            <a:endParaRPr lang="fr-FR"/>
          </a:p>
        </p:txBody>
      </p:sp>
      <p:sp>
        <p:nvSpPr>
          <p:cNvPr id="11" name="ZoneTexte 10"/>
          <p:cNvSpPr txBox="1"/>
          <p:nvPr/>
        </p:nvSpPr>
        <p:spPr>
          <a:xfrm>
            <a:off x="276446" y="1336370"/>
            <a:ext cx="5092995" cy="3046988"/>
          </a:xfrm>
          <a:prstGeom prst="rect">
            <a:avLst/>
          </a:prstGeom>
          <a:noFill/>
        </p:spPr>
        <p:txBody>
          <a:bodyPr wrap="square" rtlCol="0">
            <a:spAutoFit/>
          </a:bodyPr>
          <a:lstStyle/>
          <a:p>
            <a:pPr marL="285750" indent="-285750">
              <a:buFont typeface="Arial" panose="020B0604020202020204" pitchFamily="34" charset="0"/>
              <a:buChar char="•"/>
            </a:pPr>
            <a:r>
              <a:rPr lang="en-US" sz="1600" b="1" dirty="0"/>
              <a:t>Urgency – </a:t>
            </a:r>
            <a:r>
              <a:rPr lang="en-US" sz="1600" dirty="0"/>
              <a:t>organic development is slowest, alliances accelerate the process but acquisitions are quickest.</a:t>
            </a:r>
            <a:br>
              <a:rPr lang="en-US" sz="1600" dirty="0"/>
            </a:br>
            <a:endParaRPr lang="en-US" sz="1600" dirty="0"/>
          </a:p>
          <a:p>
            <a:pPr marL="285750" indent="-285750">
              <a:buFont typeface="Arial" panose="020B0604020202020204" pitchFamily="34" charset="0"/>
              <a:buChar char="•"/>
            </a:pPr>
            <a:r>
              <a:rPr lang="en-US" sz="1600" b="1" dirty="0"/>
              <a:t>Uncertainty </a:t>
            </a:r>
            <a:r>
              <a:rPr lang="en-US" sz="1600" dirty="0"/>
              <a:t>– an alliance means risks and costs are shared and thus a failure means these costs are shared.</a:t>
            </a:r>
            <a:br>
              <a:rPr lang="en-US" sz="1600" dirty="0"/>
            </a:br>
            <a:endParaRPr lang="en-US" sz="1600" dirty="0"/>
          </a:p>
          <a:p>
            <a:pPr marL="285750" indent="-285750">
              <a:buFont typeface="Arial" panose="020B0604020202020204" pitchFamily="34" charset="0"/>
              <a:buChar char="•"/>
            </a:pPr>
            <a:r>
              <a:rPr lang="en-US" sz="1600" b="1" dirty="0"/>
              <a:t>Soft capabilities </a:t>
            </a:r>
            <a:r>
              <a:rPr lang="en-US" sz="1600" dirty="0"/>
              <a:t>– acquisitions work best with ‘hard’ resources  (e.g. production units) rather than ‘soft’ resources (e.g. people). Culture clash is the big issue.</a:t>
            </a:r>
          </a:p>
          <a:p>
            <a:pPr marL="285750" indent="-285750">
              <a:buFont typeface="Arial" panose="020B0604020202020204" pitchFamily="34" charset="0"/>
              <a:buChar char="•"/>
            </a:pPr>
            <a:r>
              <a:rPr lang="en-US" sz="1600" b="1" dirty="0"/>
              <a:t>Modularity of capabilities </a:t>
            </a:r>
            <a:r>
              <a:rPr lang="en-US" sz="1600" dirty="0"/>
              <a:t>– if the needed capabilities can be clearly separated from the rest of the </a:t>
            </a:r>
            <a:r>
              <a:rPr lang="en-US" sz="1600" dirty="0" err="1"/>
              <a:t>organisation</a:t>
            </a:r>
            <a:r>
              <a:rPr lang="en-US" sz="1600" dirty="0"/>
              <a:t> an alliance may be best.</a:t>
            </a:r>
          </a:p>
        </p:txBody>
      </p:sp>
      <p:sp>
        <p:nvSpPr>
          <p:cNvPr id="7" name="ZoneTexte 6"/>
          <p:cNvSpPr txBox="1"/>
          <p:nvPr/>
        </p:nvSpPr>
        <p:spPr>
          <a:xfrm>
            <a:off x="5817026" y="923682"/>
            <a:ext cx="535724" cy="369332"/>
          </a:xfrm>
          <a:prstGeom prst="rect">
            <a:avLst/>
          </a:prstGeom>
          <a:noFill/>
        </p:spPr>
        <p:txBody>
          <a:bodyPr wrap="none" rtlCol="0">
            <a:spAutoFit/>
          </a:bodyPr>
          <a:lstStyle/>
          <a:p>
            <a:r>
              <a:rPr lang="fr-FR" dirty="0" err="1"/>
              <a:t>Buy</a:t>
            </a:r>
            <a:endParaRPr lang="fr-FR" dirty="0"/>
          </a:p>
        </p:txBody>
      </p:sp>
      <p:sp>
        <p:nvSpPr>
          <p:cNvPr id="54" name="ZoneTexte 53"/>
          <p:cNvSpPr txBox="1"/>
          <p:nvPr/>
        </p:nvSpPr>
        <p:spPr>
          <a:xfrm>
            <a:off x="6869649" y="923682"/>
            <a:ext cx="527709" cy="369332"/>
          </a:xfrm>
          <a:prstGeom prst="rect">
            <a:avLst/>
          </a:prstGeom>
          <a:noFill/>
        </p:spPr>
        <p:txBody>
          <a:bodyPr wrap="none" rtlCol="0">
            <a:spAutoFit/>
          </a:bodyPr>
          <a:lstStyle/>
          <a:p>
            <a:r>
              <a:rPr lang="fr-FR" dirty="0" err="1"/>
              <a:t>Ally</a:t>
            </a:r>
            <a:endParaRPr lang="fr-FR" dirty="0"/>
          </a:p>
        </p:txBody>
      </p:sp>
      <p:sp>
        <p:nvSpPr>
          <p:cNvPr id="55" name="ZoneTexte 54"/>
          <p:cNvSpPr txBox="1"/>
          <p:nvPr/>
        </p:nvSpPr>
        <p:spPr>
          <a:xfrm>
            <a:off x="7845032" y="923682"/>
            <a:ext cx="497252" cy="369332"/>
          </a:xfrm>
          <a:prstGeom prst="rect">
            <a:avLst/>
          </a:prstGeom>
          <a:noFill/>
        </p:spPr>
        <p:txBody>
          <a:bodyPr wrap="none" rtlCol="0">
            <a:spAutoFit/>
          </a:bodyPr>
          <a:lstStyle/>
          <a:p>
            <a:r>
              <a:rPr lang="fr-FR" dirty="0"/>
              <a:t>DIY</a:t>
            </a:r>
          </a:p>
        </p:txBody>
      </p:sp>
      <p:grpSp>
        <p:nvGrpSpPr>
          <p:cNvPr id="8" name="Groupe 7"/>
          <p:cNvGrpSpPr/>
          <p:nvPr/>
        </p:nvGrpSpPr>
        <p:grpSpPr>
          <a:xfrm>
            <a:off x="5537311" y="1389533"/>
            <a:ext cx="3289335" cy="726343"/>
            <a:chOff x="5537311" y="1389533"/>
            <a:chExt cx="3289335" cy="726343"/>
          </a:xfrm>
        </p:grpSpPr>
        <p:sp>
          <p:nvSpPr>
            <p:cNvPr id="6" name="Rectangle 5"/>
            <p:cNvSpPr/>
            <p:nvPr/>
          </p:nvSpPr>
          <p:spPr>
            <a:xfrm>
              <a:off x="5537311" y="1389533"/>
              <a:ext cx="1095153" cy="726343"/>
            </a:xfrm>
            <a:prstGeom prst="rect">
              <a:avLst/>
            </a:prstGeom>
            <a:solidFill>
              <a:srgbClr val="92D05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Fast</a:t>
              </a:r>
              <a:endParaRPr lang="fr-FR" sz="1400" dirty="0">
                <a:solidFill>
                  <a:schemeClr val="tx1"/>
                </a:solidFill>
              </a:endParaRPr>
            </a:p>
          </p:txBody>
        </p:sp>
        <p:sp>
          <p:nvSpPr>
            <p:cNvPr id="56" name="Rectangle 55"/>
            <p:cNvSpPr/>
            <p:nvPr/>
          </p:nvSpPr>
          <p:spPr>
            <a:xfrm>
              <a:off x="6630212" y="1389533"/>
              <a:ext cx="1095153" cy="726343"/>
            </a:xfrm>
            <a:prstGeom prst="rect">
              <a:avLst/>
            </a:prstGeom>
            <a:solidFill>
              <a:srgbClr val="92D05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Fast</a:t>
              </a:r>
              <a:endParaRPr lang="fr-FR" sz="1400" dirty="0">
                <a:solidFill>
                  <a:schemeClr val="tx1"/>
                </a:solidFill>
              </a:endParaRPr>
            </a:p>
          </p:txBody>
        </p:sp>
        <p:sp>
          <p:nvSpPr>
            <p:cNvPr id="65" name="Rectangle 64"/>
            <p:cNvSpPr/>
            <p:nvPr/>
          </p:nvSpPr>
          <p:spPr>
            <a:xfrm>
              <a:off x="7731493" y="1389533"/>
              <a:ext cx="1095153" cy="726343"/>
            </a:xfrm>
            <a:prstGeom prst="rect">
              <a:avLst/>
            </a:prstGeom>
            <a:solidFill>
              <a:srgbClr val="F15F5B"/>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Slow</a:t>
              </a:r>
            </a:p>
          </p:txBody>
        </p:sp>
      </p:grpSp>
      <p:grpSp>
        <p:nvGrpSpPr>
          <p:cNvPr id="9" name="Groupe 8"/>
          <p:cNvGrpSpPr/>
          <p:nvPr/>
        </p:nvGrpSpPr>
        <p:grpSpPr>
          <a:xfrm>
            <a:off x="5537311" y="2115876"/>
            <a:ext cx="3289335" cy="726343"/>
            <a:chOff x="5537311" y="2115876"/>
            <a:chExt cx="3289335" cy="726343"/>
          </a:xfrm>
        </p:grpSpPr>
        <p:sp>
          <p:nvSpPr>
            <p:cNvPr id="48" name="Rectangle 47"/>
            <p:cNvSpPr/>
            <p:nvPr/>
          </p:nvSpPr>
          <p:spPr>
            <a:xfrm>
              <a:off x="5537311" y="2115876"/>
              <a:ext cx="1095153" cy="726343"/>
            </a:xfrm>
            <a:prstGeom prst="rect">
              <a:avLst/>
            </a:prstGeom>
            <a:solidFill>
              <a:srgbClr val="FFC00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Failures</a:t>
              </a:r>
              <a:r>
                <a:rPr lang="fr-FR" sz="1400" dirty="0">
                  <a:solidFill>
                    <a:schemeClr val="tx1"/>
                  </a:solidFill>
                </a:rPr>
                <a:t> </a:t>
              </a:r>
              <a:r>
                <a:rPr lang="fr-FR" sz="1400" dirty="0" err="1">
                  <a:solidFill>
                    <a:schemeClr val="tx1"/>
                  </a:solidFill>
                </a:rPr>
                <a:t>potentally</a:t>
              </a:r>
              <a:r>
                <a:rPr lang="fr-FR" sz="1400" dirty="0">
                  <a:solidFill>
                    <a:schemeClr val="tx1"/>
                  </a:solidFill>
                </a:rPr>
                <a:t> </a:t>
              </a:r>
              <a:r>
                <a:rPr lang="fr-FR" sz="1400" dirty="0" err="1">
                  <a:solidFill>
                    <a:schemeClr val="tx1"/>
                  </a:solidFill>
                </a:rPr>
                <a:t>can</a:t>
              </a:r>
              <a:r>
                <a:rPr lang="fr-FR" sz="1400" dirty="0">
                  <a:solidFill>
                    <a:schemeClr val="tx1"/>
                  </a:solidFill>
                </a:rPr>
                <a:t> </a:t>
              </a:r>
              <a:r>
                <a:rPr lang="fr-FR" sz="1400" dirty="0" err="1">
                  <a:solidFill>
                    <a:schemeClr val="tx1"/>
                  </a:solidFill>
                </a:rPr>
                <a:t>be</a:t>
              </a:r>
              <a:r>
                <a:rPr lang="fr-FR" sz="1400" dirty="0">
                  <a:solidFill>
                    <a:schemeClr val="tx1"/>
                  </a:solidFill>
                </a:rPr>
                <a:t> </a:t>
              </a:r>
              <a:r>
                <a:rPr lang="fr-FR" sz="1400" dirty="0" err="1">
                  <a:solidFill>
                    <a:schemeClr val="tx1"/>
                  </a:solidFill>
                </a:rPr>
                <a:t>sold</a:t>
              </a:r>
              <a:endParaRPr lang="fr-FR" sz="1400" dirty="0">
                <a:solidFill>
                  <a:schemeClr val="tx1"/>
                </a:solidFill>
              </a:endParaRPr>
            </a:p>
          </p:txBody>
        </p:sp>
        <p:sp>
          <p:nvSpPr>
            <p:cNvPr id="58" name="Rectangle 57"/>
            <p:cNvSpPr/>
            <p:nvPr/>
          </p:nvSpPr>
          <p:spPr>
            <a:xfrm>
              <a:off x="6630212" y="2115876"/>
              <a:ext cx="1095153" cy="726343"/>
            </a:xfrm>
            <a:prstGeom prst="rect">
              <a:avLst/>
            </a:prstGeom>
            <a:solidFill>
              <a:srgbClr val="92D05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Share </a:t>
              </a:r>
              <a:r>
                <a:rPr lang="fr-FR" sz="1400" dirty="0" err="1">
                  <a:solidFill>
                    <a:schemeClr val="tx1"/>
                  </a:solidFill>
                </a:rPr>
                <a:t>losses</a:t>
              </a:r>
              <a:r>
                <a:rPr lang="fr-FR" sz="1400" dirty="0">
                  <a:solidFill>
                    <a:schemeClr val="tx1"/>
                  </a:solidFill>
                </a:rPr>
                <a:t> and </a:t>
              </a:r>
              <a:r>
                <a:rPr lang="fr-FR" sz="1400" dirty="0" err="1">
                  <a:solidFill>
                    <a:schemeClr val="tx1"/>
                  </a:solidFill>
                </a:rPr>
                <a:t>retain</a:t>
              </a:r>
              <a:r>
                <a:rPr lang="fr-FR" sz="1400" dirty="0">
                  <a:solidFill>
                    <a:schemeClr val="tx1"/>
                  </a:solidFill>
                </a:rPr>
                <a:t> </a:t>
              </a:r>
              <a:r>
                <a:rPr lang="fr-FR" sz="1400" dirty="0" err="1">
                  <a:solidFill>
                    <a:schemeClr val="tx1"/>
                  </a:solidFill>
                </a:rPr>
                <a:t>buy</a:t>
              </a:r>
              <a:r>
                <a:rPr lang="fr-FR" sz="1400" dirty="0">
                  <a:solidFill>
                    <a:schemeClr val="tx1"/>
                  </a:solidFill>
                </a:rPr>
                <a:t> option</a:t>
              </a:r>
            </a:p>
          </p:txBody>
        </p:sp>
        <p:sp>
          <p:nvSpPr>
            <p:cNvPr id="66" name="Rectangle 65"/>
            <p:cNvSpPr/>
            <p:nvPr/>
          </p:nvSpPr>
          <p:spPr>
            <a:xfrm>
              <a:off x="7731493" y="2115876"/>
              <a:ext cx="1095153" cy="726343"/>
            </a:xfrm>
            <a:prstGeom prst="rect">
              <a:avLst/>
            </a:prstGeom>
            <a:solidFill>
              <a:srgbClr val="F15F5B"/>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Failures</a:t>
              </a:r>
              <a:r>
                <a:rPr lang="fr-FR" sz="1400" dirty="0">
                  <a:solidFill>
                    <a:schemeClr val="tx1"/>
                  </a:solidFill>
                </a:rPr>
                <a:t> </a:t>
              </a:r>
              <a:r>
                <a:rPr lang="fr-FR" sz="1400" dirty="0" err="1">
                  <a:solidFill>
                    <a:schemeClr val="tx1"/>
                  </a:solidFill>
                </a:rPr>
                <a:t>likely</a:t>
              </a:r>
              <a:r>
                <a:rPr lang="fr-FR" sz="1400" dirty="0">
                  <a:solidFill>
                    <a:schemeClr val="tx1"/>
                  </a:solidFill>
                </a:rPr>
                <a:t> </a:t>
              </a:r>
              <a:r>
                <a:rPr lang="fr-FR" sz="1400" dirty="0" err="1">
                  <a:solidFill>
                    <a:schemeClr val="tx1"/>
                  </a:solidFill>
                </a:rPr>
                <a:t>can’t</a:t>
              </a:r>
              <a:r>
                <a:rPr lang="fr-FR" sz="1400" dirty="0">
                  <a:solidFill>
                    <a:schemeClr val="tx1"/>
                  </a:solidFill>
                </a:rPr>
                <a:t> </a:t>
              </a:r>
              <a:r>
                <a:rPr lang="fr-FR" sz="1400" dirty="0" err="1">
                  <a:solidFill>
                    <a:schemeClr val="tx1"/>
                  </a:solidFill>
                </a:rPr>
                <a:t>be</a:t>
              </a:r>
              <a:r>
                <a:rPr lang="fr-FR" sz="1400" dirty="0">
                  <a:solidFill>
                    <a:schemeClr val="tx1"/>
                  </a:solidFill>
                </a:rPr>
                <a:t> </a:t>
              </a:r>
              <a:r>
                <a:rPr lang="fr-FR" sz="1400" dirty="0" err="1">
                  <a:solidFill>
                    <a:schemeClr val="tx1"/>
                  </a:solidFill>
                </a:rPr>
                <a:t>sold</a:t>
              </a:r>
              <a:endParaRPr lang="fr-FR" sz="1400" dirty="0">
                <a:solidFill>
                  <a:schemeClr val="tx1"/>
                </a:solidFill>
              </a:endParaRPr>
            </a:p>
          </p:txBody>
        </p:sp>
      </p:grpSp>
      <p:grpSp>
        <p:nvGrpSpPr>
          <p:cNvPr id="10" name="Groupe 9"/>
          <p:cNvGrpSpPr/>
          <p:nvPr/>
        </p:nvGrpSpPr>
        <p:grpSpPr>
          <a:xfrm>
            <a:off x="5537311" y="2842219"/>
            <a:ext cx="3289335" cy="726343"/>
            <a:chOff x="5537311" y="2842219"/>
            <a:chExt cx="3289335" cy="726343"/>
          </a:xfrm>
        </p:grpSpPr>
        <p:sp>
          <p:nvSpPr>
            <p:cNvPr id="49" name="Rectangle 48"/>
            <p:cNvSpPr/>
            <p:nvPr/>
          </p:nvSpPr>
          <p:spPr>
            <a:xfrm>
              <a:off x="5537311" y="2842219"/>
              <a:ext cx="1095153" cy="726343"/>
            </a:xfrm>
            <a:prstGeom prst="rect">
              <a:avLst/>
            </a:prstGeom>
            <a:solidFill>
              <a:srgbClr val="F15F5B"/>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Culture and harder-to-value </a:t>
              </a:r>
              <a:r>
                <a:rPr lang="fr-FR" sz="1200" i="1" dirty="0">
                  <a:solidFill>
                    <a:schemeClr val="tx1"/>
                  </a:solidFill>
                </a:rPr>
                <a:t>soft</a:t>
              </a:r>
              <a:r>
                <a:rPr lang="fr-FR" sz="1200" dirty="0">
                  <a:solidFill>
                    <a:schemeClr val="tx1"/>
                  </a:solidFill>
                </a:rPr>
                <a:t> </a:t>
              </a:r>
              <a:r>
                <a:rPr lang="fr-FR" sz="1200" dirty="0" err="1">
                  <a:solidFill>
                    <a:schemeClr val="tx1"/>
                  </a:solidFill>
                </a:rPr>
                <a:t>resources</a:t>
              </a:r>
              <a:endParaRPr lang="fr-FR" sz="1200" dirty="0">
                <a:solidFill>
                  <a:schemeClr val="tx1"/>
                </a:solidFill>
              </a:endParaRPr>
            </a:p>
          </p:txBody>
        </p:sp>
        <p:sp>
          <p:nvSpPr>
            <p:cNvPr id="59" name="Rectangle 58"/>
            <p:cNvSpPr/>
            <p:nvPr/>
          </p:nvSpPr>
          <p:spPr>
            <a:xfrm>
              <a:off x="6630212" y="2842219"/>
              <a:ext cx="1095153" cy="726343"/>
            </a:xfrm>
            <a:prstGeom prst="rect">
              <a:avLst/>
            </a:prstGeom>
            <a:solidFill>
              <a:srgbClr val="F15F5B"/>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Culture and control </a:t>
              </a:r>
              <a:r>
                <a:rPr lang="fr-FR" sz="1200" dirty="0" err="1">
                  <a:solidFill>
                    <a:schemeClr val="tx1"/>
                  </a:solidFill>
                </a:rPr>
                <a:t>problems</a:t>
              </a:r>
              <a:endParaRPr lang="fr-FR" sz="1200" dirty="0">
                <a:solidFill>
                  <a:schemeClr val="tx1"/>
                </a:solidFill>
              </a:endParaRPr>
            </a:p>
          </p:txBody>
        </p:sp>
        <p:sp>
          <p:nvSpPr>
            <p:cNvPr id="67" name="Rectangle 66"/>
            <p:cNvSpPr/>
            <p:nvPr/>
          </p:nvSpPr>
          <p:spPr>
            <a:xfrm>
              <a:off x="7731493" y="2842219"/>
              <a:ext cx="1095153" cy="726343"/>
            </a:xfrm>
            <a:prstGeom prst="rect">
              <a:avLst/>
            </a:prstGeom>
            <a:solidFill>
              <a:srgbClr val="92D05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Cultural </a:t>
              </a:r>
              <a:r>
                <a:rPr lang="fr-FR" sz="1400" dirty="0" err="1">
                  <a:solidFill>
                    <a:schemeClr val="tx1"/>
                  </a:solidFill>
                </a:rPr>
                <a:t>consistency</a:t>
              </a:r>
              <a:endParaRPr lang="fr-FR" sz="1400" dirty="0">
                <a:solidFill>
                  <a:schemeClr val="tx1"/>
                </a:solidFill>
              </a:endParaRPr>
            </a:p>
          </p:txBody>
        </p:sp>
      </p:grpSp>
      <p:grpSp>
        <p:nvGrpSpPr>
          <p:cNvPr id="14" name="Groupe 13"/>
          <p:cNvGrpSpPr/>
          <p:nvPr/>
        </p:nvGrpSpPr>
        <p:grpSpPr>
          <a:xfrm>
            <a:off x="5537311" y="3575577"/>
            <a:ext cx="3289335" cy="726343"/>
            <a:chOff x="5537311" y="3575577"/>
            <a:chExt cx="3289335" cy="726343"/>
          </a:xfrm>
        </p:grpSpPr>
        <p:sp>
          <p:nvSpPr>
            <p:cNvPr id="53" name="Rectangle 52"/>
            <p:cNvSpPr/>
            <p:nvPr/>
          </p:nvSpPr>
          <p:spPr>
            <a:xfrm>
              <a:off x="5537311" y="3575577"/>
              <a:ext cx="1095153" cy="726343"/>
            </a:xfrm>
            <a:prstGeom prst="rect">
              <a:avLst/>
            </a:prstGeom>
            <a:solidFill>
              <a:srgbClr val="F15F5B"/>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rPr>
                <a:t>Avoid</a:t>
              </a:r>
              <a:r>
                <a:rPr lang="fr-FR" sz="1200" dirty="0">
                  <a:solidFill>
                    <a:schemeClr val="tx1"/>
                  </a:solidFill>
                </a:rPr>
                <a:t> </a:t>
              </a:r>
              <a:r>
                <a:rPr lang="fr-FR" sz="1200" dirty="0" err="1">
                  <a:solidFill>
                    <a:schemeClr val="tx1"/>
                  </a:solidFill>
                </a:rPr>
                <a:t>buying</a:t>
              </a:r>
              <a:r>
                <a:rPr lang="fr-FR" sz="1200" dirty="0">
                  <a:solidFill>
                    <a:schemeClr val="tx1"/>
                  </a:solidFill>
                </a:rPr>
                <a:t> </a:t>
              </a:r>
              <a:r>
                <a:rPr lang="fr-FR" sz="1200" dirty="0" err="1">
                  <a:solidFill>
                    <a:schemeClr val="tx1"/>
                  </a:solidFill>
                </a:rPr>
                <a:t>whole</a:t>
              </a:r>
              <a:r>
                <a:rPr lang="fr-FR" sz="1200" dirty="0">
                  <a:solidFill>
                    <a:schemeClr val="tx1"/>
                  </a:solidFill>
                </a:rPr>
                <a:t> </a:t>
              </a:r>
              <a:r>
                <a:rPr lang="fr-FR" sz="1200" dirty="0" err="1">
                  <a:solidFill>
                    <a:schemeClr val="tx1"/>
                  </a:solidFill>
                </a:rPr>
                <a:t>company</a:t>
              </a:r>
              <a:endParaRPr lang="fr-FR" sz="1200" dirty="0">
                <a:solidFill>
                  <a:schemeClr val="tx1"/>
                </a:solidFill>
              </a:endParaRPr>
            </a:p>
          </p:txBody>
        </p:sp>
        <p:sp>
          <p:nvSpPr>
            <p:cNvPr id="64" name="Rectangle 63"/>
            <p:cNvSpPr/>
            <p:nvPr/>
          </p:nvSpPr>
          <p:spPr>
            <a:xfrm>
              <a:off x="6630212" y="3575577"/>
              <a:ext cx="1095153" cy="726343"/>
            </a:xfrm>
            <a:prstGeom prst="rect">
              <a:avLst/>
            </a:prstGeom>
            <a:solidFill>
              <a:srgbClr val="92D05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rPr>
                <a:t>Ally</a:t>
              </a:r>
              <a:r>
                <a:rPr lang="fr-FR" sz="1200" dirty="0">
                  <a:solidFill>
                    <a:schemeClr val="tx1"/>
                  </a:solidFill>
                </a:rPr>
                <a:t> </a:t>
              </a:r>
              <a:r>
                <a:rPr lang="fr-FR" sz="1200" dirty="0" err="1">
                  <a:solidFill>
                    <a:schemeClr val="tx1"/>
                  </a:solidFill>
                </a:rPr>
                <a:t>just</a:t>
              </a:r>
              <a:r>
                <a:rPr lang="fr-FR" sz="1200" dirty="0">
                  <a:solidFill>
                    <a:schemeClr val="tx1"/>
                  </a:solidFill>
                </a:rPr>
                <a:t> </a:t>
              </a:r>
              <a:r>
                <a:rPr lang="fr-FR" sz="1200" dirty="0" err="1">
                  <a:solidFill>
                    <a:schemeClr val="tx1"/>
                  </a:solidFill>
                </a:rPr>
                <a:t>with</a:t>
              </a:r>
              <a:r>
                <a:rPr lang="fr-FR" sz="1200" dirty="0">
                  <a:solidFill>
                    <a:schemeClr val="tx1"/>
                  </a:solidFill>
                </a:rPr>
                <a:t> relevant </a:t>
              </a:r>
              <a:r>
                <a:rPr lang="fr-FR" sz="1200" dirty="0" err="1">
                  <a:solidFill>
                    <a:schemeClr val="tx1"/>
                  </a:solidFill>
                </a:rPr>
                <a:t>partner</a:t>
              </a:r>
              <a:endParaRPr lang="fr-FR" sz="1200" dirty="0">
                <a:solidFill>
                  <a:schemeClr val="tx1"/>
                </a:solidFill>
              </a:endParaRPr>
            </a:p>
          </p:txBody>
        </p:sp>
        <p:sp>
          <p:nvSpPr>
            <p:cNvPr id="68" name="Rectangle 67"/>
            <p:cNvSpPr/>
            <p:nvPr/>
          </p:nvSpPr>
          <p:spPr>
            <a:xfrm>
              <a:off x="7731493" y="3575577"/>
              <a:ext cx="1095153" cy="726343"/>
            </a:xfrm>
            <a:prstGeom prst="rect">
              <a:avLst/>
            </a:prstGeom>
            <a:solidFill>
              <a:srgbClr val="FFC00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rPr>
                <a:t>Develop</a:t>
              </a:r>
              <a:r>
                <a:rPr lang="fr-FR" sz="1200" dirty="0">
                  <a:solidFill>
                    <a:schemeClr val="tx1"/>
                  </a:solidFill>
                </a:rPr>
                <a:t> in new venture unit</a:t>
              </a:r>
            </a:p>
          </p:txBody>
        </p:sp>
      </p:grpSp>
    </p:spTree>
    <p:extLst>
      <p:ext uri="{BB962C8B-B14F-4D97-AF65-F5344CB8AC3E}">
        <p14:creationId xmlns:p14="http://schemas.microsoft.com/office/powerpoint/2010/main" val="151946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8744" y="2204917"/>
            <a:ext cx="9131870" cy="469106"/>
          </a:xfrm>
        </p:spPr>
        <p:txBody>
          <a:bodyPr/>
          <a:lstStyle/>
          <a:p>
            <a:pPr>
              <a:buNone/>
            </a:pPr>
            <a:r>
              <a:rPr lang="fr-FR" dirty="0"/>
              <a:t>QUESTIONS ?</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138</a:t>
            </a:fld>
            <a:endParaRPr lang="fr-FR"/>
          </a:p>
        </p:txBody>
      </p:sp>
    </p:spTree>
    <p:extLst>
      <p:ext uri="{BB962C8B-B14F-4D97-AF65-F5344CB8AC3E}">
        <p14:creationId xmlns:p14="http://schemas.microsoft.com/office/powerpoint/2010/main" val="306406787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noProof="0" dirty="0"/>
              <a:t>Strategy</a:t>
            </a:r>
          </a:p>
        </p:txBody>
      </p:sp>
      <p:sp>
        <p:nvSpPr>
          <p:cNvPr id="3" name="Sous-titre 2"/>
          <p:cNvSpPr>
            <a:spLocks noGrp="1"/>
          </p:cNvSpPr>
          <p:nvPr>
            <p:ph type="subTitle" idx="1"/>
          </p:nvPr>
        </p:nvSpPr>
        <p:spPr>
          <a:xfrm>
            <a:off x="355239" y="1131590"/>
            <a:ext cx="8491306" cy="465856"/>
          </a:xfrm>
        </p:spPr>
        <p:txBody>
          <a:bodyPr/>
          <a:lstStyle/>
          <a:p>
            <a:r>
              <a:rPr lang="en-US" sz="2800" noProof="0" dirty="0" err="1"/>
              <a:t>Internationalisation</a:t>
            </a:r>
            <a:endParaRPr lang="en-US" sz="2800" noProof="0" dirty="0"/>
          </a:p>
        </p:txBody>
      </p:sp>
    </p:spTree>
    <p:extLst>
      <p:ext uri="{BB962C8B-B14F-4D97-AF65-F5344CB8AC3E}">
        <p14:creationId xmlns:p14="http://schemas.microsoft.com/office/powerpoint/2010/main" val="1460032355"/>
      </p:ext>
    </p:extLst>
  </p:cSld>
  <p:clrMapOvr>
    <a:masterClrMapping/>
  </p:clrMapOvr>
  <mc:AlternateContent xmlns:mc="http://schemas.openxmlformats.org/markup-compatibility/2006" xmlns:p14="http://schemas.microsoft.com/office/powerpoint/2010/main">
    <mc:Choice Requires="p14">
      <p:transition spd="slow" p14:dur="2000" advTm="10513"/>
    </mc:Choice>
    <mc:Fallback xmlns="">
      <p:transition spd="slow" advTm="1051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buNone/>
            </a:pPr>
            <a:r>
              <a:rPr lang="en-US" b="1" dirty="0"/>
              <a:t>Cost-leadership</a:t>
            </a:r>
            <a:r>
              <a:rPr lang="en-US" dirty="0"/>
              <a:t> involves becoming the </a:t>
            </a:r>
            <a:r>
              <a:rPr lang="en-US" u="sng" dirty="0"/>
              <a:t>lowest-cost</a:t>
            </a:r>
            <a:r>
              <a:rPr lang="en-US" dirty="0"/>
              <a:t> </a:t>
            </a:r>
            <a:r>
              <a:rPr lang="en-US" dirty="0" err="1"/>
              <a:t>organisation</a:t>
            </a:r>
            <a:br>
              <a:rPr lang="en-US" dirty="0"/>
            </a:br>
            <a:endParaRPr lang="en-US" dirty="0"/>
          </a:p>
          <a:p>
            <a:r>
              <a:rPr lang="en-US" dirty="0"/>
              <a:t>Some ways to do this</a:t>
            </a:r>
          </a:p>
          <a:p>
            <a:pPr lvl="1"/>
            <a:r>
              <a:rPr lang="en-US" dirty="0"/>
              <a:t>Input costs</a:t>
            </a:r>
          </a:p>
          <a:p>
            <a:pPr lvl="1"/>
            <a:r>
              <a:rPr lang="en-US" dirty="0"/>
              <a:t>Economies of scale</a:t>
            </a:r>
          </a:p>
          <a:p>
            <a:pPr lvl="1"/>
            <a:r>
              <a:rPr lang="en-US" dirty="0"/>
              <a:t>Experience</a:t>
            </a:r>
          </a:p>
          <a:p>
            <a:pPr lvl="1"/>
            <a:r>
              <a:rPr lang="en-US" dirty="0"/>
              <a:t>Product/process design</a:t>
            </a:r>
          </a:p>
        </p:txBody>
      </p:sp>
      <p:sp>
        <p:nvSpPr>
          <p:cNvPr id="3" name="Titre 2"/>
          <p:cNvSpPr>
            <a:spLocks noGrp="1"/>
          </p:cNvSpPr>
          <p:nvPr>
            <p:ph type="title"/>
          </p:nvPr>
        </p:nvSpPr>
        <p:spPr/>
        <p:txBody>
          <a:bodyPr/>
          <a:lstStyle/>
          <a:p>
            <a:r>
              <a:rPr lang="fr-FR" dirty="0" err="1"/>
              <a:t>Cost</a:t>
            </a:r>
            <a:r>
              <a:rPr lang="fr-FR" dirty="0"/>
              <a:t>-leadership</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14</a:t>
            </a:fld>
            <a:endParaRPr lang="fr-FR"/>
          </a:p>
        </p:txBody>
      </p:sp>
      <p:grpSp>
        <p:nvGrpSpPr>
          <p:cNvPr id="6" name="Groupe 5"/>
          <p:cNvGrpSpPr/>
          <p:nvPr/>
        </p:nvGrpSpPr>
        <p:grpSpPr>
          <a:xfrm>
            <a:off x="355846" y="1012209"/>
            <a:ext cx="8714475" cy="892796"/>
            <a:chOff x="355846" y="713703"/>
            <a:chExt cx="8714475" cy="892796"/>
          </a:xfrm>
        </p:grpSpPr>
        <p:sp>
          <p:nvSpPr>
            <p:cNvPr id="7" name="Rectangle 6"/>
            <p:cNvSpPr/>
            <p:nvPr/>
          </p:nvSpPr>
          <p:spPr>
            <a:xfrm>
              <a:off x="355846" y="954903"/>
              <a:ext cx="8299781" cy="651596"/>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713703"/>
              <a:ext cx="479031" cy="513384"/>
            </a:xfrm>
            <a:prstGeom prst="rect">
              <a:avLst/>
            </a:prstGeom>
          </p:spPr>
        </p:pic>
      </p:grpSp>
    </p:spTree>
    <p:extLst>
      <p:ext uri="{BB962C8B-B14F-4D97-AF65-F5344CB8AC3E}">
        <p14:creationId xmlns:p14="http://schemas.microsoft.com/office/powerpoint/2010/main" val="232570618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err="1"/>
              <a:t>Internationalisation</a:t>
            </a:r>
            <a:endParaRPr lang="en-US" noProof="0"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140</a:t>
            </a:fld>
            <a:endParaRPr lang="fr-FR"/>
          </a:p>
        </p:txBody>
      </p:sp>
      <p:pic>
        <p:nvPicPr>
          <p:cNvPr id="7" name="Image 6"/>
          <p:cNvPicPr>
            <a:picLocks noChangeAspect="1"/>
          </p:cNvPicPr>
          <p:nvPr/>
        </p:nvPicPr>
        <p:blipFill>
          <a:blip r:embed="rId2"/>
          <a:stretch>
            <a:fillRect/>
          </a:stretch>
        </p:blipFill>
        <p:spPr>
          <a:xfrm>
            <a:off x="541777" y="1090670"/>
            <a:ext cx="2782542" cy="2049449"/>
          </a:xfrm>
          <a:prstGeom prst="rect">
            <a:avLst/>
          </a:prstGeom>
        </p:spPr>
      </p:pic>
      <p:sp>
        <p:nvSpPr>
          <p:cNvPr id="8" name="ZoneTexte 7"/>
          <p:cNvSpPr txBox="1"/>
          <p:nvPr/>
        </p:nvSpPr>
        <p:spPr>
          <a:xfrm>
            <a:off x="451692" y="3140119"/>
            <a:ext cx="2872627" cy="1384995"/>
          </a:xfrm>
          <a:prstGeom prst="rect">
            <a:avLst/>
          </a:prstGeom>
          <a:noFill/>
        </p:spPr>
        <p:txBody>
          <a:bodyPr wrap="square" rtlCol="0">
            <a:spAutoFit/>
          </a:bodyPr>
          <a:lstStyle/>
          <a:p>
            <a:r>
              <a:rPr lang="en-US" sz="1200" dirty="0"/>
              <a:t>Airbus opened its first commercial aircraft production site in the United States in 2015, a 53-acre site that produces up to 60 A320 Family aircraft per year.</a:t>
            </a:r>
            <a:br>
              <a:rPr lang="en-US" sz="1200" dirty="0"/>
            </a:br>
            <a:br>
              <a:rPr lang="en-US" sz="1200" dirty="0"/>
            </a:br>
            <a:r>
              <a:rPr lang="en-US" sz="1200" dirty="0"/>
              <a:t>Tariffs aren’t being applied to components shipped for assembly to Alabama.</a:t>
            </a:r>
            <a:endParaRPr lang="fr-FR" sz="1200" dirty="0"/>
          </a:p>
        </p:txBody>
      </p:sp>
      <p:grpSp>
        <p:nvGrpSpPr>
          <p:cNvPr id="14" name="Groupe 13"/>
          <p:cNvGrpSpPr/>
          <p:nvPr/>
        </p:nvGrpSpPr>
        <p:grpSpPr>
          <a:xfrm>
            <a:off x="3324319" y="1090670"/>
            <a:ext cx="2872627" cy="2695780"/>
            <a:chOff x="3324319" y="1090670"/>
            <a:chExt cx="2872627" cy="2695780"/>
          </a:xfrm>
        </p:grpSpPr>
        <p:sp>
          <p:nvSpPr>
            <p:cNvPr id="9" name="ZoneTexte 8"/>
            <p:cNvSpPr txBox="1"/>
            <p:nvPr/>
          </p:nvSpPr>
          <p:spPr>
            <a:xfrm>
              <a:off x="3324319" y="3140119"/>
              <a:ext cx="2872627" cy="646331"/>
            </a:xfrm>
            <a:prstGeom prst="rect">
              <a:avLst/>
            </a:prstGeom>
            <a:noFill/>
          </p:spPr>
          <p:txBody>
            <a:bodyPr wrap="square" rtlCol="0">
              <a:spAutoFit/>
            </a:bodyPr>
            <a:lstStyle/>
            <a:p>
              <a:r>
                <a:rPr lang="en-US" sz="1200" dirty="0"/>
                <a:t>98% of the production of Cognac is exported, principally towards North America (46% of volume) and Asia (28%)</a:t>
              </a:r>
              <a:endParaRPr lang="fr-FR" sz="1200" dirty="0"/>
            </a:p>
          </p:txBody>
        </p:sp>
        <p:pic>
          <p:nvPicPr>
            <p:cNvPr id="10" name="Image 9"/>
            <p:cNvPicPr>
              <a:picLocks noChangeAspect="1"/>
            </p:cNvPicPr>
            <p:nvPr/>
          </p:nvPicPr>
          <p:blipFill>
            <a:blip r:embed="rId3"/>
            <a:stretch>
              <a:fillRect/>
            </a:stretch>
          </p:blipFill>
          <p:spPr>
            <a:xfrm>
              <a:off x="3414405" y="1090670"/>
              <a:ext cx="2501654" cy="1866559"/>
            </a:xfrm>
            <a:prstGeom prst="rect">
              <a:avLst/>
            </a:prstGeom>
          </p:spPr>
        </p:pic>
      </p:grpSp>
      <p:sp>
        <p:nvSpPr>
          <p:cNvPr id="11" name="ZoneTexte 10"/>
          <p:cNvSpPr txBox="1"/>
          <p:nvPr/>
        </p:nvSpPr>
        <p:spPr>
          <a:xfrm>
            <a:off x="6106861" y="3140119"/>
            <a:ext cx="2872627" cy="830997"/>
          </a:xfrm>
          <a:prstGeom prst="rect">
            <a:avLst/>
          </a:prstGeom>
          <a:noFill/>
        </p:spPr>
        <p:txBody>
          <a:bodyPr wrap="square" rtlCol="0">
            <a:spAutoFit/>
          </a:bodyPr>
          <a:lstStyle/>
          <a:p>
            <a:r>
              <a:rPr lang="en-US" sz="1200" dirty="0"/>
              <a:t>Only about 4% of companies export their goods and services in France including about 125 000 SMEs, less than Italy (200 000) and Germany (300 000)</a:t>
            </a:r>
            <a:endParaRPr lang="fr-FR" sz="1200" dirty="0"/>
          </a:p>
        </p:txBody>
      </p:sp>
      <p:pic>
        <p:nvPicPr>
          <p:cNvPr id="12" name="Image 11"/>
          <p:cNvPicPr>
            <a:picLocks noChangeAspect="1"/>
          </p:cNvPicPr>
          <p:nvPr/>
        </p:nvPicPr>
        <p:blipFill rotWithShape="1">
          <a:blip r:embed="rId4"/>
          <a:srcRect l="1385" t="9756" r="50942" b="7009"/>
          <a:stretch/>
        </p:blipFill>
        <p:spPr>
          <a:xfrm>
            <a:off x="6566749" y="448123"/>
            <a:ext cx="1819422" cy="1285094"/>
          </a:xfrm>
          <a:prstGeom prst="rect">
            <a:avLst/>
          </a:prstGeom>
        </p:spPr>
      </p:pic>
      <p:pic>
        <p:nvPicPr>
          <p:cNvPr id="13" name="Image 12"/>
          <p:cNvPicPr>
            <a:picLocks noChangeAspect="1"/>
          </p:cNvPicPr>
          <p:nvPr/>
        </p:nvPicPr>
        <p:blipFill rotWithShape="1">
          <a:blip r:embed="rId4"/>
          <a:srcRect l="50174" t="8654" r="1089" b="8548"/>
          <a:stretch/>
        </p:blipFill>
        <p:spPr>
          <a:xfrm>
            <a:off x="6566749" y="1743549"/>
            <a:ext cx="1717935" cy="1180690"/>
          </a:xfrm>
          <a:prstGeom prst="rect">
            <a:avLst/>
          </a:prstGeom>
        </p:spPr>
      </p:pic>
    </p:spTree>
    <p:extLst>
      <p:ext uri="{BB962C8B-B14F-4D97-AF65-F5344CB8AC3E}">
        <p14:creationId xmlns:p14="http://schemas.microsoft.com/office/powerpoint/2010/main" val="148746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a:t>Strategic Choices</a:t>
            </a:r>
          </a:p>
        </p:txBody>
      </p:sp>
      <p:sp>
        <p:nvSpPr>
          <p:cNvPr id="4" name="Sous-titre 3"/>
          <p:cNvSpPr>
            <a:spLocks noGrp="1"/>
          </p:cNvSpPr>
          <p:nvPr>
            <p:ph type="subTitle" idx="13"/>
          </p:nvPr>
        </p:nvSpPr>
        <p:spPr/>
        <p:txBody>
          <a:bodyPr/>
          <a:lstStyle/>
          <a:p>
            <a:r>
              <a:rPr lang="en-US" noProof="0" dirty="0"/>
              <a:t>Sessions 7-10</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141</a:t>
            </a:fld>
            <a:endParaRPr lang="fr-FR"/>
          </a:p>
        </p:txBody>
      </p:sp>
      <p:sp>
        <p:nvSpPr>
          <p:cNvPr id="7" name="Ellipse 6"/>
          <p:cNvSpPr/>
          <p:nvPr/>
        </p:nvSpPr>
        <p:spPr>
          <a:xfrm>
            <a:off x="4572000" y="172162"/>
            <a:ext cx="4325326" cy="4325326"/>
          </a:xfrm>
          <a:prstGeom prst="ellipse">
            <a:avLst/>
          </a:prstGeom>
          <a:solidFill>
            <a:srgbClr val="ACE0F0"/>
          </a:solidFill>
          <a:ln w="114300">
            <a:solidFill>
              <a:srgbClr val="00A6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e 19"/>
          <p:cNvGrpSpPr/>
          <p:nvPr/>
        </p:nvGrpSpPr>
        <p:grpSpPr>
          <a:xfrm>
            <a:off x="6077383" y="343317"/>
            <a:ext cx="1294865" cy="1187355"/>
            <a:chOff x="2028808" y="261429"/>
            <a:chExt cx="1294865" cy="1187355"/>
          </a:xfrm>
          <a:solidFill>
            <a:srgbClr val="83D2E2"/>
          </a:solidFill>
        </p:grpSpPr>
        <p:sp>
          <p:nvSpPr>
            <p:cNvPr id="12" name="Ellipse 11"/>
            <p:cNvSpPr/>
            <p:nvPr/>
          </p:nvSpPr>
          <p:spPr>
            <a:xfrm>
              <a:off x="2086204" y="261429"/>
              <a:ext cx="1187355" cy="1187355"/>
            </a:xfrm>
            <a:prstGeom prst="ellipse">
              <a:avLst/>
            </a:prstGeom>
            <a:grp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400" dirty="0"/>
            </a:p>
          </p:txBody>
        </p:sp>
        <p:sp>
          <p:nvSpPr>
            <p:cNvPr id="14" name="ZoneTexte 13"/>
            <p:cNvSpPr txBox="1"/>
            <p:nvPr/>
          </p:nvSpPr>
          <p:spPr>
            <a:xfrm>
              <a:off x="2028808" y="508340"/>
              <a:ext cx="1294865" cy="584775"/>
            </a:xfrm>
            <a:prstGeom prst="rect">
              <a:avLst/>
            </a:prstGeom>
            <a:noFill/>
            <a:ln>
              <a:noFill/>
            </a:ln>
          </p:spPr>
          <p:txBody>
            <a:bodyPr wrap="square" rtlCol="0">
              <a:spAutoFit/>
            </a:bodyPr>
            <a:lstStyle/>
            <a:p>
              <a:pPr algn="ctr"/>
              <a:r>
                <a:rPr lang="fr-FR" sz="1600" dirty="0"/>
                <a:t>Business</a:t>
              </a:r>
              <a:br>
                <a:rPr lang="fr-FR" sz="1600" dirty="0"/>
              </a:br>
              <a:r>
                <a:rPr lang="fr-FR" sz="1600" dirty="0" err="1"/>
                <a:t>strategy</a:t>
              </a:r>
              <a:endParaRPr lang="fr-FR" sz="1600" dirty="0"/>
            </a:p>
          </p:txBody>
        </p:sp>
      </p:grpSp>
      <p:grpSp>
        <p:nvGrpSpPr>
          <p:cNvPr id="22" name="Groupe 21"/>
          <p:cNvGrpSpPr/>
          <p:nvPr/>
        </p:nvGrpSpPr>
        <p:grpSpPr>
          <a:xfrm>
            <a:off x="7374501" y="1289765"/>
            <a:ext cx="1294865" cy="1187355"/>
            <a:chOff x="3325926" y="1207877"/>
            <a:chExt cx="1294865" cy="1187355"/>
          </a:xfrm>
        </p:grpSpPr>
        <p:sp>
          <p:nvSpPr>
            <p:cNvPr id="8" name="Ellipse 7"/>
            <p:cNvSpPr/>
            <p:nvPr/>
          </p:nvSpPr>
          <p:spPr>
            <a:xfrm>
              <a:off x="3357349" y="1207877"/>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5" name="ZoneTexte 14"/>
            <p:cNvSpPr txBox="1"/>
            <p:nvPr/>
          </p:nvSpPr>
          <p:spPr>
            <a:xfrm>
              <a:off x="3325926" y="1634492"/>
              <a:ext cx="1294865" cy="338554"/>
            </a:xfrm>
            <a:prstGeom prst="rect">
              <a:avLst/>
            </a:prstGeom>
            <a:noFill/>
          </p:spPr>
          <p:txBody>
            <a:bodyPr wrap="square" rtlCol="0">
              <a:spAutoFit/>
            </a:bodyPr>
            <a:lstStyle/>
            <a:p>
              <a:pPr algn="ctr"/>
              <a:r>
                <a:rPr lang="fr-FR" sz="1600" dirty="0"/>
                <a:t>International</a:t>
              </a:r>
            </a:p>
          </p:txBody>
        </p:sp>
      </p:grpSp>
      <p:grpSp>
        <p:nvGrpSpPr>
          <p:cNvPr id="21" name="Groupe 20"/>
          <p:cNvGrpSpPr/>
          <p:nvPr/>
        </p:nvGrpSpPr>
        <p:grpSpPr>
          <a:xfrm>
            <a:off x="4809878" y="1289765"/>
            <a:ext cx="1294865" cy="1187355"/>
            <a:chOff x="761303" y="1207877"/>
            <a:chExt cx="1294865" cy="1187355"/>
          </a:xfrm>
        </p:grpSpPr>
        <p:sp>
          <p:nvSpPr>
            <p:cNvPr id="11" name="Ellipse 10"/>
            <p:cNvSpPr/>
            <p:nvPr/>
          </p:nvSpPr>
          <p:spPr>
            <a:xfrm>
              <a:off x="815059" y="1207877"/>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6" name="ZoneTexte 15"/>
            <p:cNvSpPr txBox="1"/>
            <p:nvPr/>
          </p:nvSpPr>
          <p:spPr>
            <a:xfrm>
              <a:off x="761303" y="1484364"/>
              <a:ext cx="1294865" cy="584775"/>
            </a:xfrm>
            <a:prstGeom prst="rect">
              <a:avLst/>
            </a:prstGeom>
            <a:noFill/>
          </p:spPr>
          <p:txBody>
            <a:bodyPr wrap="square" rtlCol="0">
              <a:spAutoFit/>
            </a:bodyPr>
            <a:lstStyle/>
            <a:p>
              <a:pPr algn="ctr"/>
              <a:r>
                <a:rPr lang="fr-FR" sz="1600" dirty="0" err="1"/>
                <a:t>Corporate</a:t>
              </a:r>
              <a:br>
                <a:rPr lang="fr-FR" sz="1600" dirty="0"/>
              </a:br>
              <a:r>
                <a:rPr lang="fr-FR" sz="1600" dirty="0" err="1"/>
                <a:t>Strategy</a:t>
              </a:r>
              <a:endParaRPr lang="fr-FR" sz="1600" dirty="0"/>
            </a:p>
          </p:txBody>
        </p:sp>
      </p:grpSp>
      <p:grpSp>
        <p:nvGrpSpPr>
          <p:cNvPr id="23" name="Groupe 22"/>
          <p:cNvGrpSpPr/>
          <p:nvPr/>
        </p:nvGrpSpPr>
        <p:grpSpPr>
          <a:xfrm>
            <a:off x="6900468" y="2940801"/>
            <a:ext cx="1294865" cy="1187355"/>
            <a:chOff x="2851893" y="2858913"/>
            <a:chExt cx="1294865" cy="1187355"/>
          </a:xfrm>
        </p:grpSpPr>
        <p:sp>
          <p:nvSpPr>
            <p:cNvPr id="13" name="Ellipse 12"/>
            <p:cNvSpPr/>
            <p:nvPr/>
          </p:nvSpPr>
          <p:spPr>
            <a:xfrm>
              <a:off x="2917234" y="2858913"/>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7" name="ZoneTexte 16"/>
            <p:cNvSpPr txBox="1"/>
            <p:nvPr/>
          </p:nvSpPr>
          <p:spPr>
            <a:xfrm>
              <a:off x="2851893" y="3004995"/>
              <a:ext cx="1294865" cy="830997"/>
            </a:xfrm>
            <a:prstGeom prst="rect">
              <a:avLst/>
            </a:prstGeom>
            <a:noFill/>
          </p:spPr>
          <p:txBody>
            <a:bodyPr wrap="square" rtlCol="0">
              <a:spAutoFit/>
            </a:bodyPr>
            <a:lstStyle/>
            <a:p>
              <a:pPr algn="ctr"/>
              <a:r>
                <a:rPr lang="fr-FR" sz="1600" dirty="0"/>
                <a:t>Acquisitions</a:t>
              </a:r>
              <a:br>
                <a:rPr lang="fr-FR" sz="1600" dirty="0"/>
              </a:br>
              <a:r>
                <a:rPr lang="fr-FR" sz="1600" dirty="0"/>
                <a:t>&amp;</a:t>
              </a:r>
              <a:br>
                <a:rPr lang="fr-FR" sz="1600" dirty="0"/>
              </a:br>
              <a:r>
                <a:rPr lang="fr-FR" sz="1600" dirty="0"/>
                <a:t>Alliances</a:t>
              </a:r>
            </a:p>
          </p:txBody>
        </p:sp>
      </p:grpSp>
      <p:grpSp>
        <p:nvGrpSpPr>
          <p:cNvPr id="24" name="Groupe 23"/>
          <p:cNvGrpSpPr/>
          <p:nvPr/>
        </p:nvGrpSpPr>
        <p:grpSpPr>
          <a:xfrm>
            <a:off x="5327321" y="2940801"/>
            <a:ext cx="1294865" cy="1187355"/>
            <a:chOff x="1278746" y="2858913"/>
            <a:chExt cx="1294865" cy="1187355"/>
          </a:xfrm>
        </p:grpSpPr>
        <p:sp>
          <p:nvSpPr>
            <p:cNvPr id="10" name="Ellipse 9"/>
            <p:cNvSpPr/>
            <p:nvPr/>
          </p:nvSpPr>
          <p:spPr>
            <a:xfrm>
              <a:off x="1327749" y="2858913"/>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8" name="ZoneTexte 17"/>
            <p:cNvSpPr txBox="1"/>
            <p:nvPr/>
          </p:nvSpPr>
          <p:spPr>
            <a:xfrm>
              <a:off x="1278746" y="3060697"/>
              <a:ext cx="1294865" cy="584775"/>
            </a:xfrm>
            <a:prstGeom prst="rect">
              <a:avLst/>
            </a:prstGeom>
            <a:noFill/>
          </p:spPr>
          <p:txBody>
            <a:bodyPr wrap="square" rtlCol="0">
              <a:spAutoFit/>
            </a:bodyPr>
            <a:lstStyle/>
            <a:p>
              <a:pPr algn="ctr"/>
              <a:r>
                <a:rPr lang="fr-FR" sz="1600" dirty="0"/>
                <a:t>Entre-</a:t>
              </a:r>
              <a:r>
                <a:rPr lang="fr-FR" sz="1600" dirty="0" err="1"/>
                <a:t>preneurship</a:t>
              </a:r>
              <a:endParaRPr lang="fr-FR" sz="1600" dirty="0"/>
            </a:p>
          </p:txBody>
        </p:sp>
      </p:grpSp>
      <p:sp>
        <p:nvSpPr>
          <p:cNvPr id="19" name="ZoneTexte 18"/>
          <p:cNvSpPr txBox="1"/>
          <p:nvPr/>
        </p:nvSpPr>
        <p:spPr>
          <a:xfrm>
            <a:off x="6009087" y="1957287"/>
            <a:ext cx="1502334" cy="830997"/>
          </a:xfrm>
          <a:prstGeom prst="rect">
            <a:avLst/>
          </a:prstGeom>
          <a:noFill/>
        </p:spPr>
        <p:txBody>
          <a:bodyPr wrap="none" rtlCol="0">
            <a:spAutoFit/>
          </a:bodyPr>
          <a:lstStyle/>
          <a:p>
            <a:pPr algn="ctr"/>
            <a:r>
              <a:rPr lang="fr-FR" sz="2400" b="1" dirty="0">
                <a:latin typeface="Arial" panose="020B0604020202020204" pitchFamily="34" charset="0"/>
                <a:cs typeface="Arial" panose="020B0604020202020204" pitchFamily="34" charset="0"/>
              </a:rPr>
              <a:t>Strategic</a:t>
            </a:r>
            <a:br>
              <a:rPr lang="fr-FR" sz="2400" b="1" dirty="0">
                <a:latin typeface="Arial" panose="020B0604020202020204" pitchFamily="34" charset="0"/>
                <a:cs typeface="Arial" panose="020B0604020202020204" pitchFamily="34" charset="0"/>
              </a:rPr>
            </a:br>
            <a:r>
              <a:rPr lang="fr-FR" sz="2400" b="1" dirty="0" err="1">
                <a:latin typeface="Arial" panose="020B0604020202020204" pitchFamily="34" charset="0"/>
                <a:cs typeface="Arial" panose="020B0604020202020204" pitchFamily="34" charset="0"/>
              </a:rPr>
              <a:t>Choices</a:t>
            </a:r>
            <a:endParaRPr lang="fr-FR" sz="2400" b="1" dirty="0">
              <a:latin typeface="Arial" panose="020B0604020202020204" pitchFamily="34" charset="0"/>
              <a:cs typeface="Arial" panose="020B0604020202020204" pitchFamily="34" charset="0"/>
            </a:endParaRPr>
          </a:p>
        </p:txBody>
      </p:sp>
      <p:sp>
        <p:nvSpPr>
          <p:cNvPr id="25" name="ZoneTexte 24"/>
          <p:cNvSpPr txBox="1"/>
          <p:nvPr/>
        </p:nvSpPr>
        <p:spPr>
          <a:xfrm>
            <a:off x="384481" y="1111260"/>
            <a:ext cx="4187519" cy="4093428"/>
          </a:xfrm>
          <a:prstGeom prst="rect">
            <a:avLst/>
          </a:prstGeom>
          <a:noFill/>
        </p:spPr>
        <p:txBody>
          <a:bodyPr wrap="square" rtlCol="0">
            <a:spAutoFit/>
          </a:bodyPr>
          <a:lstStyle/>
          <a:p>
            <a:r>
              <a:rPr lang="en-US" b="1" dirty="0"/>
              <a:t>Strategic choices </a:t>
            </a:r>
            <a:r>
              <a:rPr lang="en-US" dirty="0"/>
              <a:t>involve understanding the underlying bases for future strategy at both the business unit and corporate levels and the options for developing strategy in terms of both the directions and methods of development.</a:t>
            </a:r>
          </a:p>
          <a:p>
            <a:endParaRPr lang="en-US" dirty="0"/>
          </a:p>
          <a:p>
            <a:pPr marL="285750" indent="-285750">
              <a:buFont typeface="Arial" panose="020B0604020202020204" pitchFamily="34" charset="0"/>
              <a:buChar char="•"/>
            </a:pPr>
            <a:r>
              <a:rPr lang="en-US" sz="1600" dirty="0"/>
              <a:t>What business to include in portfolio?</a:t>
            </a:r>
          </a:p>
          <a:p>
            <a:pPr marL="285750" indent="-285750">
              <a:buFont typeface="Arial" panose="020B0604020202020204" pitchFamily="34" charset="0"/>
              <a:buChar char="•"/>
            </a:pPr>
            <a:r>
              <a:rPr lang="en-US" sz="1600" dirty="0"/>
              <a:t>How do our businesses compete?</a:t>
            </a:r>
          </a:p>
          <a:p>
            <a:pPr marL="285750" indent="-285750">
              <a:buFont typeface="Arial" panose="020B0604020202020204" pitchFamily="34" charset="0"/>
              <a:buChar char="•"/>
            </a:pPr>
            <a:r>
              <a:rPr lang="en-US" sz="1600" dirty="0"/>
              <a:t>How should we compete internationally?</a:t>
            </a:r>
          </a:p>
          <a:p>
            <a:pPr marL="285750" indent="-285750">
              <a:buFont typeface="Arial" panose="020B0604020202020204" pitchFamily="34" charset="0"/>
              <a:buChar char="•"/>
            </a:pPr>
            <a:r>
              <a:rPr lang="en-US" sz="1600" dirty="0"/>
              <a:t>Are we innovating effectively?</a:t>
            </a:r>
          </a:p>
          <a:p>
            <a:pPr marL="285750" indent="-285750">
              <a:buFont typeface="Arial" panose="020B0604020202020204" pitchFamily="34" charset="0"/>
              <a:buChar char="•"/>
            </a:pPr>
            <a:r>
              <a:rPr lang="en-US" sz="1600" dirty="0"/>
              <a:t>Is non-organic growth important?</a:t>
            </a:r>
          </a:p>
          <a:p>
            <a:endParaRPr lang="en-US" dirty="0"/>
          </a:p>
          <a:p>
            <a:endParaRPr lang="en-US" dirty="0"/>
          </a:p>
          <a:p>
            <a:endParaRPr lang="fr-FR" dirty="0"/>
          </a:p>
        </p:txBody>
      </p:sp>
    </p:spTree>
    <p:extLst>
      <p:ext uri="{BB962C8B-B14F-4D97-AF65-F5344CB8AC3E}">
        <p14:creationId xmlns:p14="http://schemas.microsoft.com/office/powerpoint/2010/main" val="35980816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a:t>Strategic Choices</a:t>
            </a:r>
          </a:p>
        </p:txBody>
      </p:sp>
      <p:sp>
        <p:nvSpPr>
          <p:cNvPr id="4" name="Sous-titre 3"/>
          <p:cNvSpPr>
            <a:spLocks noGrp="1"/>
          </p:cNvSpPr>
          <p:nvPr>
            <p:ph type="subTitle" idx="13"/>
          </p:nvPr>
        </p:nvSpPr>
        <p:spPr/>
        <p:txBody>
          <a:bodyPr/>
          <a:lstStyle/>
          <a:p>
            <a:r>
              <a:rPr lang="en-US" noProof="0" dirty="0"/>
              <a:t>Sessions 7-10</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142</a:t>
            </a:fld>
            <a:endParaRPr lang="fr-FR"/>
          </a:p>
        </p:txBody>
      </p:sp>
      <p:sp>
        <p:nvSpPr>
          <p:cNvPr id="7" name="Ellipse 6"/>
          <p:cNvSpPr/>
          <p:nvPr/>
        </p:nvSpPr>
        <p:spPr>
          <a:xfrm>
            <a:off x="4572000" y="172162"/>
            <a:ext cx="4325326" cy="4325326"/>
          </a:xfrm>
          <a:prstGeom prst="ellipse">
            <a:avLst/>
          </a:prstGeom>
          <a:solidFill>
            <a:srgbClr val="ACE0F0"/>
          </a:solidFill>
          <a:ln w="114300">
            <a:solidFill>
              <a:srgbClr val="00A6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p:cNvSpPr/>
          <p:nvPr/>
        </p:nvSpPr>
        <p:spPr>
          <a:xfrm>
            <a:off x="6134779" y="343317"/>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dirty="0"/>
          </a:p>
        </p:txBody>
      </p:sp>
      <p:grpSp>
        <p:nvGrpSpPr>
          <p:cNvPr id="22" name="Groupe 21"/>
          <p:cNvGrpSpPr/>
          <p:nvPr/>
        </p:nvGrpSpPr>
        <p:grpSpPr>
          <a:xfrm>
            <a:off x="7374501" y="1289765"/>
            <a:ext cx="1294865" cy="1187355"/>
            <a:chOff x="3325926" y="1207877"/>
            <a:chExt cx="1294865" cy="1187355"/>
          </a:xfrm>
        </p:grpSpPr>
        <p:sp>
          <p:nvSpPr>
            <p:cNvPr id="8" name="Ellipse 7"/>
            <p:cNvSpPr/>
            <p:nvPr/>
          </p:nvSpPr>
          <p:spPr>
            <a:xfrm>
              <a:off x="3357349" y="1207877"/>
              <a:ext cx="1187355" cy="1187355"/>
            </a:xfrm>
            <a:prstGeom prst="ellipse">
              <a:avLst/>
            </a:prstGeom>
            <a:solidFill>
              <a:srgbClr val="2CFF21"/>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5" name="ZoneTexte 14"/>
            <p:cNvSpPr txBox="1"/>
            <p:nvPr/>
          </p:nvSpPr>
          <p:spPr>
            <a:xfrm>
              <a:off x="3325926" y="1634492"/>
              <a:ext cx="1294865" cy="338554"/>
            </a:xfrm>
            <a:prstGeom prst="rect">
              <a:avLst/>
            </a:prstGeom>
            <a:noFill/>
          </p:spPr>
          <p:txBody>
            <a:bodyPr wrap="square" rtlCol="0">
              <a:spAutoFit/>
            </a:bodyPr>
            <a:lstStyle/>
            <a:p>
              <a:pPr algn="ctr"/>
              <a:r>
                <a:rPr lang="fr-FR" sz="1600" dirty="0"/>
                <a:t>International</a:t>
              </a:r>
            </a:p>
          </p:txBody>
        </p:sp>
      </p:grpSp>
      <p:grpSp>
        <p:nvGrpSpPr>
          <p:cNvPr id="21" name="Groupe 20"/>
          <p:cNvGrpSpPr/>
          <p:nvPr/>
        </p:nvGrpSpPr>
        <p:grpSpPr>
          <a:xfrm>
            <a:off x="4809878" y="1289765"/>
            <a:ext cx="1294865" cy="1187355"/>
            <a:chOff x="761303" y="1207877"/>
            <a:chExt cx="1294865" cy="1187355"/>
          </a:xfrm>
        </p:grpSpPr>
        <p:sp>
          <p:nvSpPr>
            <p:cNvPr id="11" name="Ellipse 10"/>
            <p:cNvSpPr/>
            <p:nvPr/>
          </p:nvSpPr>
          <p:spPr>
            <a:xfrm>
              <a:off x="815059" y="1207877"/>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6" name="ZoneTexte 15"/>
            <p:cNvSpPr txBox="1"/>
            <p:nvPr/>
          </p:nvSpPr>
          <p:spPr>
            <a:xfrm>
              <a:off x="761303" y="1484364"/>
              <a:ext cx="1294865" cy="584775"/>
            </a:xfrm>
            <a:prstGeom prst="rect">
              <a:avLst/>
            </a:prstGeom>
            <a:noFill/>
          </p:spPr>
          <p:txBody>
            <a:bodyPr wrap="square" rtlCol="0">
              <a:spAutoFit/>
            </a:bodyPr>
            <a:lstStyle/>
            <a:p>
              <a:pPr algn="ctr"/>
              <a:r>
                <a:rPr lang="fr-FR" sz="1600" dirty="0" err="1"/>
                <a:t>Corporate</a:t>
              </a:r>
              <a:br>
                <a:rPr lang="fr-FR" sz="1600" dirty="0"/>
              </a:br>
              <a:r>
                <a:rPr lang="fr-FR" sz="1600" dirty="0" err="1"/>
                <a:t>Strategy</a:t>
              </a:r>
              <a:endParaRPr lang="fr-FR" sz="1600" dirty="0"/>
            </a:p>
          </p:txBody>
        </p:sp>
      </p:grpSp>
      <p:grpSp>
        <p:nvGrpSpPr>
          <p:cNvPr id="24" name="Groupe 23"/>
          <p:cNvGrpSpPr/>
          <p:nvPr/>
        </p:nvGrpSpPr>
        <p:grpSpPr>
          <a:xfrm>
            <a:off x="5327321" y="2940801"/>
            <a:ext cx="1294865" cy="1187355"/>
            <a:chOff x="1278746" y="2858913"/>
            <a:chExt cx="1294865" cy="1187355"/>
          </a:xfrm>
        </p:grpSpPr>
        <p:sp>
          <p:nvSpPr>
            <p:cNvPr id="10" name="Ellipse 9"/>
            <p:cNvSpPr/>
            <p:nvPr/>
          </p:nvSpPr>
          <p:spPr>
            <a:xfrm>
              <a:off x="1327749" y="2858913"/>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8" name="ZoneTexte 17"/>
            <p:cNvSpPr txBox="1"/>
            <p:nvPr/>
          </p:nvSpPr>
          <p:spPr>
            <a:xfrm>
              <a:off x="1278746" y="3060697"/>
              <a:ext cx="1294865" cy="584775"/>
            </a:xfrm>
            <a:prstGeom prst="rect">
              <a:avLst/>
            </a:prstGeom>
            <a:noFill/>
          </p:spPr>
          <p:txBody>
            <a:bodyPr wrap="square" rtlCol="0">
              <a:spAutoFit/>
            </a:bodyPr>
            <a:lstStyle/>
            <a:p>
              <a:pPr algn="ctr"/>
              <a:r>
                <a:rPr lang="fr-FR" sz="1600" dirty="0"/>
                <a:t>Entre-</a:t>
              </a:r>
              <a:r>
                <a:rPr lang="fr-FR" sz="1600" dirty="0" err="1"/>
                <a:t>preneurship</a:t>
              </a:r>
              <a:endParaRPr lang="fr-FR" sz="1600" dirty="0"/>
            </a:p>
          </p:txBody>
        </p:sp>
      </p:grpSp>
      <p:sp>
        <p:nvSpPr>
          <p:cNvPr id="19" name="ZoneTexte 18"/>
          <p:cNvSpPr txBox="1"/>
          <p:nvPr/>
        </p:nvSpPr>
        <p:spPr>
          <a:xfrm>
            <a:off x="6009087" y="1957287"/>
            <a:ext cx="1502334" cy="830997"/>
          </a:xfrm>
          <a:prstGeom prst="rect">
            <a:avLst/>
          </a:prstGeom>
          <a:noFill/>
        </p:spPr>
        <p:txBody>
          <a:bodyPr wrap="none" rtlCol="0">
            <a:spAutoFit/>
          </a:bodyPr>
          <a:lstStyle/>
          <a:p>
            <a:pPr algn="ctr"/>
            <a:r>
              <a:rPr lang="fr-FR" sz="2400" b="1" dirty="0">
                <a:latin typeface="Arial" panose="020B0604020202020204" pitchFamily="34" charset="0"/>
                <a:cs typeface="Arial" panose="020B0604020202020204" pitchFamily="34" charset="0"/>
              </a:rPr>
              <a:t>Strategic</a:t>
            </a:r>
            <a:br>
              <a:rPr lang="fr-FR" sz="2400" b="1" dirty="0">
                <a:latin typeface="Arial" panose="020B0604020202020204" pitchFamily="34" charset="0"/>
                <a:cs typeface="Arial" panose="020B0604020202020204" pitchFamily="34" charset="0"/>
              </a:rPr>
            </a:br>
            <a:r>
              <a:rPr lang="fr-FR" sz="2400" b="1" dirty="0" err="1">
                <a:latin typeface="Arial" panose="020B0604020202020204" pitchFamily="34" charset="0"/>
                <a:cs typeface="Arial" panose="020B0604020202020204" pitchFamily="34" charset="0"/>
              </a:rPr>
              <a:t>Choices</a:t>
            </a:r>
            <a:endParaRPr lang="fr-FR" sz="2400" b="1" dirty="0">
              <a:latin typeface="Arial" panose="020B0604020202020204" pitchFamily="34" charset="0"/>
              <a:cs typeface="Arial" panose="020B0604020202020204" pitchFamily="34" charset="0"/>
            </a:endParaRPr>
          </a:p>
        </p:txBody>
      </p:sp>
      <p:sp>
        <p:nvSpPr>
          <p:cNvPr id="25" name="ZoneTexte 24"/>
          <p:cNvSpPr txBox="1"/>
          <p:nvPr/>
        </p:nvSpPr>
        <p:spPr>
          <a:xfrm>
            <a:off x="384481" y="1111260"/>
            <a:ext cx="4187519" cy="4093428"/>
          </a:xfrm>
          <a:prstGeom prst="rect">
            <a:avLst/>
          </a:prstGeom>
          <a:noFill/>
        </p:spPr>
        <p:txBody>
          <a:bodyPr wrap="square" rtlCol="0">
            <a:spAutoFit/>
          </a:bodyPr>
          <a:lstStyle/>
          <a:p>
            <a:r>
              <a:rPr lang="en-US" b="1" dirty="0"/>
              <a:t>Strategic choices </a:t>
            </a:r>
            <a:r>
              <a:rPr lang="en-US" dirty="0"/>
              <a:t>involve understanding the underlying bases for future strategy at both the business unit and corporate levels and the options for developing strategy in terms of both the directions and methods of development.</a:t>
            </a:r>
          </a:p>
          <a:p>
            <a:endParaRPr lang="en-US" dirty="0"/>
          </a:p>
          <a:p>
            <a:pPr marL="285750" indent="-285750">
              <a:buFont typeface="Arial" panose="020B0604020202020204" pitchFamily="34" charset="0"/>
              <a:buChar char="•"/>
            </a:pPr>
            <a:r>
              <a:rPr lang="en-US" sz="1600" dirty="0"/>
              <a:t>What business to include in portfolio?</a:t>
            </a:r>
          </a:p>
          <a:p>
            <a:pPr marL="285750" indent="-285750">
              <a:buFont typeface="Arial" panose="020B0604020202020204" pitchFamily="34" charset="0"/>
              <a:buChar char="•"/>
            </a:pPr>
            <a:r>
              <a:rPr lang="en-US" sz="1600" dirty="0"/>
              <a:t>How do our businesses compete?</a:t>
            </a:r>
          </a:p>
          <a:p>
            <a:pPr marL="285750" indent="-285750">
              <a:buFont typeface="Arial" panose="020B0604020202020204" pitchFamily="34" charset="0"/>
              <a:buChar char="•"/>
            </a:pPr>
            <a:r>
              <a:rPr lang="en-US" sz="1600" dirty="0"/>
              <a:t>How should we compete internationally?</a:t>
            </a:r>
          </a:p>
          <a:p>
            <a:pPr marL="285750" indent="-285750">
              <a:buFont typeface="Arial" panose="020B0604020202020204" pitchFamily="34" charset="0"/>
              <a:buChar char="•"/>
            </a:pPr>
            <a:r>
              <a:rPr lang="en-US" sz="1600" dirty="0"/>
              <a:t>Are we innovating effectively?</a:t>
            </a:r>
          </a:p>
          <a:p>
            <a:pPr marL="285750" indent="-285750">
              <a:buFont typeface="Arial" panose="020B0604020202020204" pitchFamily="34" charset="0"/>
              <a:buChar char="•"/>
            </a:pPr>
            <a:r>
              <a:rPr lang="en-US" sz="1600" dirty="0"/>
              <a:t>Is non-organic growth important?</a:t>
            </a:r>
          </a:p>
          <a:p>
            <a:endParaRPr lang="en-US" dirty="0"/>
          </a:p>
          <a:p>
            <a:endParaRPr lang="en-US" dirty="0"/>
          </a:p>
          <a:p>
            <a:endParaRPr lang="fr-FR" dirty="0"/>
          </a:p>
        </p:txBody>
      </p:sp>
      <p:grpSp>
        <p:nvGrpSpPr>
          <p:cNvPr id="26" name="Groupe 25"/>
          <p:cNvGrpSpPr/>
          <p:nvPr/>
        </p:nvGrpSpPr>
        <p:grpSpPr>
          <a:xfrm>
            <a:off x="6900468" y="2940801"/>
            <a:ext cx="1294865" cy="1187355"/>
            <a:chOff x="2851893" y="2858913"/>
            <a:chExt cx="1294865" cy="1187355"/>
          </a:xfrm>
        </p:grpSpPr>
        <p:sp>
          <p:nvSpPr>
            <p:cNvPr id="27" name="Ellipse 26"/>
            <p:cNvSpPr/>
            <p:nvPr/>
          </p:nvSpPr>
          <p:spPr>
            <a:xfrm>
              <a:off x="2917234" y="2858913"/>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28" name="ZoneTexte 27"/>
            <p:cNvSpPr txBox="1"/>
            <p:nvPr/>
          </p:nvSpPr>
          <p:spPr>
            <a:xfrm>
              <a:off x="2851893" y="3004995"/>
              <a:ext cx="1294865" cy="830997"/>
            </a:xfrm>
            <a:prstGeom prst="rect">
              <a:avLst/>
            </a:prstGeom>
            <a:noFill/>
          </p:spPr>
          <p:txBody>
            <a:bodyPr wrap="square" rtlCol="0">
              <a:spAutoFit/>
            </a:bodyPr>
            <a:lstStyle/>
            <a:p>
              <a:pPr algn="ctr"/>
              <a:r>
                <a:rPr lang="fr-FR" sz="1600" dirty="0"/>
                <a:t>Acquisitions</a:t>
              </a:r>
              <a:br>
                <a:rPr lang="fr-FR" sz="1600" dirty="0"/>
              </a:br>
              <a:r>
                <a:rPr lang="fr-FR" sz="1600" dirty="0"/>
                <a:t>&amp;</a:t>
              </a:r>
              <a:br>
                <a:rPr lang="fr-FR" sz="1600" dirty="0"/>
              </a:br>
              <a:r>
                <a:rPr lang="fr-FR" sz="1600" dirty="0"/>
                <a:t>Alliances</a:t>
              </a:r>
            </a:p>
          </p:txBody>
        </p:sp>
      </p:grpSp>
      <p:sp>
        <p:nvSpPr>
          <p:cNvPr id="29" name="ZoneTexte 28"/>
          <p:cNvSpPr txBox="1"/>
          <p:nvPr/>
        </p:nvSpPr>
        <p:spPr>
          <a:xfrm>
            <a:off x="6077383" y="590228"/>
            <a:ext cx="1294865" cy="584775"/>
          </a:xfrm>
          <a:prstGeom prst="rect">
            <a:avLst/>
          </a:prstGeom>
          <a:noFill/>
          <a:ln>
            <a:noFill/>
          </a:ln>
        </p:spPr>
        <p:txBody>
          <a:bodyPr wrap="square" rtlCol="0">
            <a:spAutoFit/>
          </a:bodyPr>
          <a:lstStyle/>
          <a:p>
            <a:pPr algn="ctr"/>
            <a:r>
              <a:rPr lang="fr-FR" sz="1600" dirty="0"/>
              <a:t>Business</a:t>
            </a:r>
            <a:br>
              <a:rPr lang="fr-FR" sz="1600" dirty="0"/>
            </a:br>
            <a:r>
              <a:rPr lang="fr-FR" sz="1600" dirty="0" err="1"/>
              <a:t>strategy</a:t>
            </a:r>
            <a:endParaRPr lang="fr-FR" sz="1600" dirty="0"/>
          </a:p>
        </p:txBody>
      </p:sp>
    </p:spTree>
    <p:extLst>
      <p:ext uri="{BB962C8B-B14F-4D97-AF65-F5344CB8AC3E}">
        <p14:creationId xmlns:p14="http://schemas.microsoft.com/office/powerpoint/2010/main" val="360071030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a:t>Topics</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143</a:t>
            </a:fld>
            <a:endParaRPr lang="fr-FR"/>
          </a:p>
        </p:txBody>
      </p:sp>
      <p:sp>
        <p:nvSpPr>
          <p:cNvPr id="9" name="Rectangle à coins arrondis 8"/>
          <p:cNvSpPr/>
          <p:nvPr/>
        </p:nvSpPr>
        <p:spPr>
          <a:xfrm>
            <a:off x="4709755"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Sources of </a:t>
            </a:r>
            <a:r>
              <a:rPr lang="fr-FR" sz="1400" dirty="0" err="1">
                <a:solidFill>
                  <a:schemeClr val="tx1"/>
                </a:solidFill>
              </a:rPr>
              <a:t>Advantage</a:t>
            </a:r>
            <a:br>
              <a:rPr lang="fr-FR" sz="1400" dirty="0">
                <a:solidFill>
                  <a:schemeClr val="tx1"/>
                </a:solidFill>
              </a:rPr>
            </a:br>
            <a:r>
              <a:rPr lang="fr-FR" sz="1400" dirty="0">
                <a:solidFill>
                  <a:schemeClr val="tx1"/>
                </a:solidFill>
              </a:rPr>
              <a:t>- </a:t>
            </a:r>
            <a:r>
              <a:rPr lang="fr-FR" sz="1400" dirty="0" err="1">
                <a:solidFill>
                  <a:schemeClr val="tx1"/>
                </a:solidFill>
              </a:rPr>
              <a:t>Firm-Specific</a:t>
            </a:r>
            <a:br>
              <a:rPr lang="fr-FR" sz="1400" dirty="0">
                <a:solidFill>
                  <a:schemeClr val="tx1"/>
                </a:solidFill>
              </a:rPr>
            </a:br>
            <a:r>
              <a:rPr lang="fr-FR" sz="1400" dirty="0">
                <a:solidFill>
                  <a:schemeClr val="tx1"/>
                </a:solidFill>
              </a:rPr>
              <a:t>- Geographic</a:t>
            </a:r>
          </a:p>
        </p:txBody>
      </p:sp>
      <p:sp>
        <p:nvSpPr>
          <p:cNvPr id="10" name="Rectangle à coins arrondis 9"/>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Internationalisation</a:t>
            </a:r>
            <a:br>
              <a:rPr lang="fr-FR" sz="1400" dirty="0">
                <a:solidFill>
                  <a:schemeClr val="tx1"/>
                </a:solidFill>
              </a:rPr>
            </a:br>
            <a:r>
              <a:rPr lang="fr-FR" sz="1400" dirty="0">
                <a:solidFill>
                  <a:schemeClr val="tx1"/>
                </a:solidFill>
              </a:rPr>
              <a:t>drivers</a:t>
            </a:r>
          </a:p>
        </p:txBody>
      </p:sp>
      <p:sp>
        <p:nvSpPr>
          <p:cNvPr id="11" name="Rectangle à coins arrondis 10"/>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Market</a:t>
            </a:r>
            <a:r>
              <a:rPr lang="fr-FR" sz="1400" dirty="0">
                <a:solidFill>
                  <a:schemeClr val="tx1"/>
                </a:solidFill>
              </a:rPr>
              <a:t> </a:t>
            </a:r>
            <a:r>
              <a:rPr lang="fr-FR" sz="1400" dirty="0" err="1">
                <a:solidFill>
                  <a:schemeClr val="tx1"/>
                </a:solidFill>
              </a:rPr>
              <a:t>Selection</a:t>
            </a:r>
            <a:endParaRPr lang="fr-FR" sz="1400" dirty="0">
              <a:solidFill>
                <a:schemeClr val="tx1"/>
              </a:solidFill>
            </a:endParaRPr>
          </a:p>
        </p:txBody>
      </p:sp>
      <p:sp>
        <p:nvSpPr>
          <p:cNvPr id="12" name="Rectangle à coins arrondis 11"/>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Mode of Entry</a:t>
            </a:r>
          </a:p>
        </p:txBody>
      </p:sp>
      <p:sp>
        <p:nvSpPr>
          <p:cNvPr id="13" name="Ellipse 12"/>
          <p:cNvSpPr/>
          <p:nvPr/>
        </p:nvSpPr>
        <p:spPr>
          <a:xfrm>
            <a:off x="3666876" y="1771198"/>
            <a:ext cx="1696597" cy="86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International</a:t>
            </a:r>
            <a:br>
              <a:rPr lang="fr-FR" sz="1400" dirty="0">
                <a:solidFill>
                  <a:schemeClr val="tx1"/>
                </a:solidFill>
              </a:rPr>
            </a:br>
            <a:r>
              <a:rPr lang="fr-FR" sz="1400" dirty="0" err="1">
                <a:solidFill>
                  <a:schemeClr val="tx1"/>
                </a:solidFill>
              </a:rPr>
              <a:t>Strategy</a:t>
            </a:r>
            <a:endParaRPr lang="fr-FR" sz="1400" dirty="0">
              <a:solidFill>
                <a:schemeClr val="tx1"/>
              </a:solidFill>
            </a:endParaRPr>
          </a:p>
        </p:txBody>
      </p:sp>
      <p:cxnSp>
        <p:nvCxnSpPr>
          <p:cNvPr id="16" name="Connecteur droit avec flèche 15"/>
          <p:cNvCxnSpPr>
            <a:stCxn id="10" idx="2"/>
            <a:endCxn id="13"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Connecteur droit avec flèche 17"/>
          <p:cNvCxnSpPr>
            <a:stCxn id="9" idx="2"/>
            <a:endCxn id="13"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Connecteur droit avec flèche 19"/>
          <p:cNvCxnSpPr>
            <a:stCxn id="13" idx="4"/>
            <a:endCxn id="11"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Connecteur droit avec flèche 21"/>
          <p:cNvCxnSpPr>
            <a:stCxn id="11" idx="2"/>
            <a:endCxn id="12"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1393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2130" y="2204917"/>
            <a:ext cx="9131870" cy="469106"/>
          </a:xfrm>
        </p:spPr>
        <p:txBody>
          <a:bodyPr/>
          <a:lstStyle/>
          <a:p>
            <a:pPr>
              <a:buNone/>
            </a:pPr>
            <a:r>
              <a:rPr lang="en-US" noProof="0" dirty="0" err="1"/>
              <a:t>IntERNATIONALISATION</a:t>
            </a:r>
            <a:r>
              <a:rPr lang="en-US" noProof="0" dirty="0"/>
              <a:t> DRIVERS</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144</a:t>
            </a:fld>
            <a:endParaRPr lang="fr-FR"/>
          </a:p>
        </p:txBody>
      </p:sp>
    </p:spTree>
    <p:extLst>
      <p:ext uri="{BB962C8B-B14F-4D97-AF65-F5344CB8AC3E}">
        <p14:creationId xmlns:p14="http://schemas.microsoft.com/office/powerpoint/2010/main" val="35853079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err="1"/>
              <a:t>Internationalisation</a:t>
            </a:r>
            <a:r>
              <a:rPr lang="en-US" noProof="0" dirty="0"/>
              <a:t> Drivers</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145</a:t>
            </a:fld>
            <a:endParaRPr lang="fr-FR"/>
          </a:p>
        </p:txBody>
      </p:sp>
      <p:sp>
        <p:nvSpPr>
          <p:cNvPr id="19" name="Espace réservé du contenu 1"/>
          <p:cNvSpPr txBox="1">
            <a:spLocks/>
          </p:cNvSpPr>
          <p:nvPr/>
        </p:nvSpPr>
        <p:spPr>
          <a:xfrm>
            <a:off x="355846" y="1149395"/>
            <a:ext cx="8780782" cy="1610139"/>
          </a:xfrm>
          <a:prstGeom prst="rect">
            <a:avLst/>
          </a:prstGeom>
        </p:spPr>
        <p:txBody>
          <a:bodyPr/>
          <a:lstStyle>
            <a:lvl1pPr marL="355600" indent="-355600" algn="l" defTabSz="914400" rtl="0" eaLnBrk="1" latinLnBrk="0" hangingPunct="1">
              <a:spcBef>
                <a:spcPct val="20000"/>
              </a:spcBef>
              <a:buClr>
                <a:schemeClr val="tx1">
                  <a:lumMod val="85000"/>
                  <a:lumOff val="15000"/>
                </a:schemeClr>
              </a:buClr>
              <a:buSzPct val="70000"/>
              <a:buFont typeface="Wingdings" panose="05000000000000000000" pitchFamily="2" charset="2"/>
              <a:buChar char="§"/>
              <a:defRPr sz="2000" kern="1200">
                <a:solidFill>
                  <a:srgbClr val="17212F"/>
                </a:solidFill>
                <a:latin typeface="Arial"/>
                <a:ea typeface="+mn-ea"/>
                <a:cs typeface="Arial"/>
              </a:defRPr>
            </a:lvl1pPr>
            <a:lvl2pPr marL="742950" indent="-28575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17212F"/>
                </a:solidFill>
                <a:latin typeface="Arial"/>
                <a:ea typeface="+mn-ea"/>
                <a:cs typeface="Arial"/>
              </a:defRPr>
            </a:lvl2pPr>
            <a:lvl3pPr marL="11430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400" kern="1200">
                <a:solidFill>
                  <a:srgbClr val="17212F"/>
                </a:solidFill>
                <a:latin typeface="Arial"/>
                <a:ea typeface="+mn-ea"/>
                <a:cs typeface="Arial"/>
              </a:defRPr>
            </a:lvl3pPr>
            <a:lvl4pPr marL="16002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200" kern="1200">
                <a:solidFill>
                  <a:srgbClr val="17212F"/>
                </a:solidFill>
                <a:latin typeface="Arial"/>
                <a:ea typeface="+mn-ea"/>
                <a:cs typeface="Arial"/>
              </a:defRPr>
            </a:lvl4pPr>
            <a:lvl5pPr marL="20574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40404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dirty="0"/>
              <a:t>+ </a:t>
            </a:r>
            <a:r>
              <a:rPr lang="fr-FR" dirty="0" err="1"/>
              <a:t>lower</a:t>
            </a:r>
            <a:r>
              <a:rPr lang="fr-FR" dirty="0"/>
              <a:t> </a:t>
            </a:r>
            <a:r>
              <a:rPr lang="fr-FR" dirty="0" err="1"/>
              <a:t>trade</a:t>
            </a:r>
            <a:r>
              <a:rPr lang="fr-FR" dirty="0"/>
              <a:t> </a:t>
            </a:r>
            <a:r>
              <a:rPr lang="fr-FR" dirty="0" err="1"/>
              <a:t>barriers</a:t>
            </a:r>
            <a:br>
              <a:rPr lang="fr-FR" dirty="0"/>
            </a:br>
            <a:r>
              <a:rPr lang="fr-FR" dirty="0"/>
              <a:t>+ </a:t>
            </a:r>
            <a:r>
              <a:rPr lang="fr-FR" dirty="0" err="1"/>
              <a:t>increased</a:t>
            </a:r>
            <a:r>
              <a:rPr lang="fr-FR" dirty="0"/>
              <a:t> </a:t>
            </a:r>
            <a:r>
              <a:rPr lang="fr-FR" dirty="0" err="1"/>
              <a:t>investment</a:t>
            </a:r>
            <a:r>
              <a:rPr lang="fr-FR" dirty="0"/>
              <a:t> </a:t>
            </a:r>
            <a:r>
              <a:rPr lang="fr-FR" dirty="0" err="1"/>
              <a:t>opportunities</a:t>
            </a:r>
            <a:br>
              <a:rPr lang="fr-FR" dirty="0"/>
            </a:br>
            <a:r>
              <a:rPr lang="fr-FR" dirty="0"/>
              <a:t>+ migration and population </a:t>
            </a:r>
            <a:r>
              <a:rPr lang="fr-FR" dirty="0" err="1"/>
              <a:t>mobility</a:t>
            </a:r>
            <a:br>
              <a:rPr lang="fr-FR" dirty="0"/>
            </a:br>
            <a:r>
              <a:rPr lang="fr-FR" dirty="0"/>
              <a:t>+ communication technologies</a:t>
            </a:r>
            <a:br>
              <a:rPr lang="fr-FR" dirty="0"/>
            </a:br>
            <a:r>
              <a:rPr lang="fr-FR" dirty="0"/>
              <a:t>+ </a:t>
            </a:r>
            <a:r>
              <a:rPr lang="fr-FR" dirty="0" err="1"/>
              <a:t>legal</a:t>
            </a:r>
            <a:r>
              <a:rPr lang="fr-FR" dirty="0"/>
              <a:t> </a:t>
            </a:r>
            <a:r>
              <a:rPr lang="fr-FR" dirty="0" err="1"/>
              <a:t>clarity</a:t>
            </a:r>
            <a:br>
              <a:rPr lang="fr-FR" dirty="0"/>
            </a:br>
            <a:r>
              <a:rPr lang="fr-FR" dirty="0"/>
              <a:t>+ </a:t>
            </a:r>
            <a:r>
              <a:rPr lang="fr-FR" dirty="0" err="1"/>
              <a:t>powerful</a:t>
            </a:r>
            <a:r>
              <a:rPr lang="fr-FR" dirty="0"/>
              <a:t> </a:t>
            </a:r>
            <a:r>
              <a:rPr lang="fr-FR" dirty="0" err="1"/>
              <a:t>economic</a:t>
            </a:r>
            <a:r>
              <a:rPr lang="fr-FR" dirty="0"/>
              <a:t> zones (</a:t>
            </a:r>
            <a:r>
              <a:rPr lang="fr-FR" dirty="0" err="1"/>
              <a:t>BRICs</a:t>
            </a:r>
            <a:r>
              <a:rPr lang="fr-FR" dirty="0"/>
              <a:t>, ..)</a:t>
            </a: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Opportunities and Challenges</a:t>
            </a:r>
          </a:p>
        </p:txBody>
      </p:sp>
      <p:sp>
        <p:nvSpPr>
          <p:cNvPr id="30" name="Espace réservé du contenu 1"/>
          <p:cNvSpPr txBox="1">
            <a:spLocks/>
          </p:cNvSpPr>
          <p:nvPr/>
        </p:nvSpPr>
        <p:spPr>
          <a:xfrm>
            <a:off x="363218" y="3143814"/>
            <a:ext cx="8780782" cy="1610139"/>
          </a:xfrm>
          <a:prstGeom prst="rect">
            <a:avLst/>
          </a:prstGeom>
        </p:spPr>
        <p:txBody>
          <a:bodyPr/>
          <a:lstStyle>
            <a:lvl1pPr marL="355600" indent="-355600" algn="l" defTabSz="914400" rtl="0" eaLnBrk="1" latinLnBrk="0" hangingPunct="1">
              <a:spcBef>
                <a:spcPct val="20000"/>
              </a:spcBef>
              <a:buClr>
                <a:schemeClr val="tx1">
                  <a:lumMod val="85000"/>
                  <a:lumOff val="15000"/>
                </a:schemeClr>
              </a:buClr>
              <a:buSzPct val="70000"/>
              <a:buFont typeface="Wingdings" panose="05000000000000000000" pitchFamily="2" charset="2"/>
              <a:buChar char="§"/>
              <a:defRPr sz="2000" kern="1200">
                <a:solidFill>
                  <a:srgbClr val="17212F"/>
                </a:solidFill>
                <a:latin typeface="Arial"/>
                <a:ea typeface="+mn-ea"/>
                <a:cs typeface="Arial"/>
              </a:defRPr>
            </a:lvl1pPr>
            <a:lvl2pPr marL="742950" indent="-28575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17212F"/>
                </a:solidFill>
                <a:latin typeface="Arial"/>
                <a:ea typeface="+mn-ea"/>
                <a:cs typeface="Arial"/>
              </a:defRPr>
            </a:lvl2pPr>
            <a:lvl3pPr marL="11430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400" kern="1200">
                <a:solidFill>
                  <a:srgbClr val="17212F"/>
                </a:solidFill>
                <a:latin typeface="Arial"/>
                <a:ea typeface="+mn-ea"/>
                <a:cs typeface="Arial"/>
              </a:defRPr>
            </a:lvl3pPr>
            <a:lvl4pPr marL="16002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200" kern="1200">
                <a:solidFill>
                  <a:srgbClr val="17212F"/>
                </a:solidFill>
                <a:latin typeface="Arial"/>
                <a:ea typeface="+mn-ea"/>
                <a:cs typeface="Arial"/>
              </a:defRPr>
            </a:lvl4pPr>
            <a:lvl5pPr marL="20574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40404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dirty="0"/>
              <a:t>- </a:t>
            </a:r>
            <a:r>
              <a:rPr lang="fr-FR" dirty="0" err="1"/>
              <a:t>Barriers</a:t>
            </a:r>
            <a:r>
              <a:rPr lang="fr-FR" dirty="0"/>
              <a:t> </a:t>
            </a:r>
            <a:r>
              <a:rPr lang="fr-FR" dirty="0" err="1"/>
              <a:t>still</a:t>
            </a:r>
            <a:r>
              <a:rPr lang="fr-FR" dirty="0"/>
              <a:t> </a:t>
            </a:r>
            <a:r>
              <a:rPr lang="fr-FR" dirty="0" err="1"/>
              <a:t>exist</a:t>
            </a:r>
            <a:r>
              <a:rPr lang="fr-FR" dirty="0"/>
              <a:t> ( « infant » industries, </a:t>
            </a:r>
            <a:r>
              <a:rPr lang="fr-FR" dirty="0" err="1"/>
              <a:t>strategic</a:t>
            </a:r>
            <a:r>
              <a:rPr lang="fr-FR" dirty="0"/>
              <a:t> industries)</a:t>
            </a:r>
            <a:br>
              <a:rPr lang="fr-FR" dirty="0"/>
            </a:br>
            <a:r>
              <a:rPr lang="fr-FR" dirty="0"/>
              <a:t>- </a:t>
            </a:r>
            <a:r>
              <a:rPr lang="fr-FR" dirty="0" err="1"/>
              <a:t>Heterogeneous</a:t>
            </a:r>
            <a:r>
              <a:rPr lang="fr-FR" dirty="0"/>
              <a:t> </a:t>
            </a:r>
            <a:r>
              <a:rPr lang="fr-FR" dirty="0" err="1"/>
              <a:t>needs</a:t>
            </a:r>
            <a:r>
              <a:rPr lang="fr-FR" dirty="0"/>
              <a:t> and </a:t>
            </a:r>
            <a:r>
              <a:rPr lang="fr-FR" dirty="0" err="1"/>
              <a:t>wants</a:t>
            </a:r>
            <a:r>
              <a:rPr lang="fr-FR" dirty="0"/>
              <a:t> in </a:t>
            </a:r>
            <a:r>
              <a:rPr lang="fr-FR" dirty="0" err="1"/>
              <a:t>some</a:t>
            </a:r>
            <a:r>
              <a:rPr lang="fr-FR" dirty="0"/>
              <a:t> </a:t>
            </a:r>
            <a:r>
              <a:rPr lang="fr-FR" dirty="0" err="1"/>
              <a:t>markets</a:t>
            </a:r>
            <a:endParaRPr lang="fr-FR" dirty="0"/>
          </a:p>
          <a:p>
            <a:pPr marL="0" indent="0">
              <a:buNone/>
            </a:pPr>
            <a:r>
              <a:rPr lang="fr-FR" dirty="0"/>
              <a:t>- </a:t>
            </a:r>
            <a:r>
              <a:rPr lang="fr-FR" dirty="0" err="1"/>
              <a:t>Heterogoneous</a:t>
            </a:r>
            <a:r>
              <a:rPr lang="fr-FR" dirty="0"/>
              <a:t> </a:t>
            </a:r>
            <a:r>
              <a:rPr lang="fr-FR" dirty="0" err="1"/>
              <a:t>product</a:t>
            </a:r>
            <a:r>
              <a:rPr lang="fr-FR" dirty="0"/>
              <a:t> </a:t>
            </a:r>
            <a:r>
              <a:rPr lang="fr-FR" dirty="0" err="1"/>
              <a:t>constraints</a:t>
            </a:r>
            <a:br>
              <a:rPr lang="fr-FR" dirty="0"/>
            </a:br>
            <a:r>
              <a:rPr lang="fr-FR" dirty="0"/>
              <a:t>- « one </a:t>
            </a:r>
            <a:r>
              <a:rPr lang="fr-FR" dirty="0" err="1"/>
              <a:t>big</a:t>
            </a:r>
            <a:r>
              <a:rPr lang="fr-FR" dirty="0"/>
              <a:t> </a:t>
            </a:r>
            <a:r>
              <a:rPr lang="fr-FR" dirty="0" err="1"/>
              <a:t>market</a:t>
            </a:r>
            <a:r>
              <a:rPr lang="fr-FR" dirty="0"/>
              <a:t> » </a:t>
            </a:r>
            <a:r>
              <a:rPr lang="fr-FR" dirty="0" err="1"/>
              <a:t>hype</a:t>
            </a:r>
            <a:endParaRPr lang="fr-FR" dirty="0"/>
          </a:p>
        </p:txBody>
      </p:sp>
      <p:pic>
        <p:nvPicPr>
          <p:cNvPr id="6" name="Image 5"/>
          <p:cNvPicPr>
            <a:picLocks noChangeAspect="1"/>
          </p:cNvPicPr>
          <p:nvPr/>
        </p:nvPicPr>
        <p:blipFill>
          <a:blip r:embed="rId2"/>
          <a:stretch>
            <a:fillRect/>
          </a:stretch>
        </p:blipFill>
        <p:spPr>
          <a:xfrm>
            <a:off x="7501755" y="3292475"/>
            <a:ext cx="1161176" cy="779894"/>
          </a:xfrm>
          <a:prstGeom prst="rect">
            <a:avLst/>
          </a:prstGeom>
        </p:spPr>
      </p:pic>
    </p:spTree>
    <p:extLst>
      <p:ext uri="{BB962C8B-B14F-4D97-AF65-F5344CB8AC3E}">
        <p14:creationId xmlns:p14="http://schemas.microsoft.com/office/powerpoint/2010/main" val="234999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0"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err="1"/>
              <a:t>Internationalisation</a:t>
            </a:r>
            <a:r>
              <a:rPr lang="en-US" noProof="0" dirty="0"/>
              <a:t> Drivers</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146</a:t>
            </a:fld>
            <a:endParaRPr lang="fr-F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George Yip’s </a:t>
            </a:r>
            <a:r>
              <a:rPr lang="en-US" noProof="0" dirty="0" err="1"/>
              <a:t>Globalisation</a:t>
            </a:r>
            <a:r>
              <a:rPr lang="en-US" noProof="0" dirty="0"/>
              <a:t> Framework</a:t>
            </a:r>
          </a:p>
        </p:txBody>
      </p:sp>
      <p:sp>
        <p:nvSpPr>
          <p:cNvPr id="18" name="Espace réservé du contenu 1"/>
          <p:cNvSpPr>
            <a:spLocks noGrp="1"/>
          </p:cNvSpPr>
          <p:nvPr>
            <p:ph idx="1"/>
          </p:nvPr>
        </p:nvSpPr>
        <p:spPr>
          <a:xfrm>
            <a:off x="363219" y="1238283"/>
            <a:ext cx="6799930" cy="828068"/>
          </a:xfrm>
        </p:spPr>
        <p:txBody>
          <a:bodyPr/>
          <a:lstStyle/>
          <a:p>
            <a:pPr marL="0" indent="0">
              <a:buNone/>
            </a:pPr>
            <a:r>
              <a:rPr lang="en-US" sz="1800" b="1" noProof="0" dirty="0"/>
              <a:t>International strategy potential </a:t>
            </a:r>
            <a:r>
              <a:rPr lang="en-US" sz="1800" noProof="0" dirty="0"/>
              <a:t>is determined by market drivers, cost drivers, government drivers and competitive drivers</a:t>
            </a:r>
          </a:p>
        </p:txBody>
      </p:sp>
      <p:grpSp>
        <p:nvGrpSpPr>
          <p:cNvPr id="31" name="Groupe 30"/>
          <p:cNvGrpSpPr/>
          <p:nvPr/>
        </p:nvGrpSpPr>
        <p:grpSpPr>
          <a:xfrm>
            <a:off x="363218" y="998386"/>
            <a:ext cx="6972862" cy="892796"/>
            <a:chOff x="355846" y="713703"/>
            <a:chExt cx="8714475" cy="892796"/>
          </a:xfrm>
        </p:grpSpPr>
        <p:sp>
          <p:nvSpPr>
            <p:cNvPr id="32" name="Rectangle 31"/>
            <p:cNvSpPr/>
            <p:nvPr/>
          </p:nvSpPr>
          <p:spPr>
            <a:xfrm>
              <a:off x="355846" y="954903"/>
              <a:ext cx="8299781" cy="651596"/>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713703"/>
              <a:ext cx="479031" cy="513384"/>
            </a:xfrm>
            <a:prstGeom prst="rect">
              <a:avLst/>
            </a:prstGeom>
          </p:spPr>
        </p:pic>
      </p:grpSp>
      <p:sp>
        <p:nvSpPr>
          <p:cNvPr id="4" name="Rectangle 3"/>
          <p:cNvSpPr/>
          <p:nvPr/>
        </p:nvSpPr>
        <p:spPr>
          <a:xfrm>
            <a:off x="363218" y="2037653"/>
            <a:ext cx="1487277" cy="571309"/>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Market</a:t>
            </a:r>
            <a:r>
              <a:rPr lang="fr-FR" sz="1600" dirty="0">
                <a:solidFill>
                  <a:schemeClr val="bg1"/>
                </a:solidFill>
              </a:rPr>
              <a:t> </a:t>
            </a:r>
            <a:br>
              <a:rPr lang="fr-FR" sz="1600" dirty="0">
                <a:solidFill>
                  <a:schemeClr val="bg1"/>
                </a:solidFill>
              </a:rPr>
            </a:br>
            <a:r>
              <a:rPr lang="fr-FR" sz="1600" dirty="0">
                <a:solidFill>
                  <a:schemeClr val="bg1"/>
                </a:solidFill>
              </a:rPr>
              <a:t>Drivers</a:t>
            </a:r>
          </a:p>
        </p:txBody>
      </p:sp>
      <p:sp>
        <p:nvSpPr>
          <p:cNvPr id="34" name="Rectangle 33"/>
          <p:cNvSpPr/>
          <p:nvPr/>
        </p:nvSpPr>
        <p:spPr>
          <a:xfrm>
            <a:off x="363218" y="2677098"/>
            <a:ext cx="1487277" cy="571309"/>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Cost</a:t>
            </a:r>
            <a:br>
              <a:rPr lang="fr-FR" sz="1600" dirty="0">
                <a:solidFill>
                  <a:schemeClr val="bg1"/>
                </a:solidFill>
              </a:rPr>
            </a:br>
            <a:r>
              <a:rPr lang="fr-FR" sz="1600" dirty="0">
                <a:solidFill>
                  <a:schemeClr val="bg1"/>
                </a:solidFill>
              </a:rPr>
              <a:t>Drivers</a:t>
            </a:r>
          </a:p>
        </p:txBody>
      </p:sp>
      <p:sp>
        <p:nvSpPr>
          <p:cNvPr id="35" name="Rectangle 34"/>
          <p:cNvSpPr/>
          <p:nvPr/>
        </p:nvSpPr>
        <p:spPr>
          <a:xfrm>
            <a:off x="363218" y="3328776"/>
            <a:ext cx="1487277" cy="571309"/>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Government</a:t>
            </a:r>
            <a:r>
              <a:rPr lang="fr-FR" sz="1600" dirty="0">
                <a:solidFill>
                  <a:schemeClr val="bg1"/>
                </a:solidFill>
              </a:rPr>
              <a:t> Drivers</a:t>
            </a:r>
          </a:p>
        </p:txBody>
      </p:sp>
      <p:sp>
        <p:nvSpPr>
          <p:cNvPr id="36" name="Rectangle 35"/>
          <p:cNvSpPr/>
          <p:nvPr/>
        </p:nvSpPr>
        <p:spPr>
          <a:xfrm>
            <a:off x="363218" y="3980454"/>
            <a:ext cx="1487277" cy="571309"/>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Competitive</a:t>
            </a:r>
            <a:br>
              <a:rPr lang="fr-FR" sz="1600" dirty="0">
                <a:solidFill>
                  <a:schemeClr val="bg1"/>
                </a:solidFill>
              </a:rPr>
            </a:br>
            <a:r>
              <a:rPr lang="fr-FR" sz="1600" dirty="0">
                <a:solidFill>
                  <a:schemeClr val="bg1"/>
                </a:solidFill>
              </a:rPr>
              <a:t>Drivers</a:t>
            </a:r>
          </a:p>
        </p:txBody>
      </p:sp>
    </p:spTree>
    <p:extLst>
      <p:ext uri="{BB962C8B-B14F-4D97-AF65-F5344CB8AC3E}">
        <p14:creationId xmlns:p14="http://schemas.microsoft.com/office/powerpoint/2010/main" val="391123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34"/>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35"/>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grpId="0" nodeType="afterEffect">
                                  <p:stCondLst>
                                    <p:cond delay="1000"/>
                                  </p:stCondLst>
                                  <p:childTnLst>
                                    <p:set>
                                      <p:cBhvr>
                                        <p:cTn id="15"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4" grpId="0" animBg="1"/>
      <p:bldP spid="35" grpId="0" animBg="1"/>
      <p:bldP spid="36"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err="1"/>
              <a:t>Internationalisation</a:t>
            </a:r>
            <a:r>
              <a:rPr lang="en-US" noProof="0" dirty="0"/>
              <a:t> Drivers</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147</a:t>
            </a:fld>
            <a:endParaRPr lang="fr-F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George Yip’s </a:t>
            </a:r>
            <a:r>
              <a:rPr lang="en-US" noProof="0" dirty="0" err="1"/>
              <a:t>Globalisation</a:t>
            </a:r>
            <a:r>
              <a:rPr lang="en-US" noProof="0" dirty="0"/>
              <a:t> Framework</a:t>
            </a:r>
          </a:p>
        </p:txBody>
      </p:sp>
      <p:sp>
        <p:nvSpPr>
          <p:cNvPr id="18" name="Espace réservé du contenu 1"/>
          <p:cNvSpPr>
            <a:spLocks noGrp="1"/>
          </p:cNvSpPr>
          <p:nvPr>
            <p:ph idx="1"/>
          </p:nvPr>
        </p:nvSpPr>
        <p:spPr>
          <a:xfrm>
            <a:off x="363219" y="1238283"/>
            <a:ext cx="6799930" cy="828068"/>
          </a:xfrm>
        </p:spPr>
        <p:txBody>
          <a:bodyPr/>
          <a:lstStyle/>
          <a:p>
            <a:pPr marL="0" indent="0">
              <a:buNone/>
            </a:pPr>
            <a:r>
              <a:rPr lang="en-US" sz="1800" b="1" noProof="0" dirty="0"/>
              <a:t>International strategy potential </a:t>
            </a:r>
            <a:r>
              <a:rPr lang="en-US" sz="1800" noProof="0" dirty="0"/>
              <a:t>is determined by market drivers, cost drivers, government drivers and competitive drivers</a:t>
            </a:r>
          </a:p>
        </p:txBody>
      </p:sp>
      <p:grpSp>
        <p:nvGrpSpPr>
          <p:cNvPr id="31" name="Groupe 30"/>
          <p:cNvGrpSpPr/>
          <p:nvPr/>
        </p:nvGrpSpPr>
        <p:grpSpPr>
          <a:xfrm>
            <a:off x="363218" y="998386"/>
            <a:ext cx="6972862" cy="892796"/>
            <a:chOff x="355846" y="713703"/>
            <a:chExt cx="8714475" cy="892796"/>
          </a:xfrm>
        </p:grpSpPr>
        <p:sp>
          <p:nvSpPr>
            <p:cNvPr id="32" name="Rectangle 31"/>
            <p:cNvSpPr/>
            <p:nvPr/>
          </p:nvSpPr>
          <p:spPr>
            <a:xfrm>
              <a:off x="355846" y="954903"/>
              <a:ext cx="8299781" cy="651596"/>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713703"/>
              <a:ext cx="479031" cy="513384"/>
            </a:xfrm>
            <a:prstGeom prst="rect">
              <a:avLst/>
            </a:prstGeom>
          </p:spPr>
        </p:pic>
      </p:grpSp>
      <p:sp>
        <p:nvSpPr>
          <p:cNvPr id="4" name="Rectangle 3"/>
          <p:cNvSpPr/>
          <p:nvPr/>
        </p:nvSpPr>
        <p:spPr>
          <a:xfrm>
            <a:off x="363218" y="2037653"/>
            <a:ext cx="1487277" cy="571309"/>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Market</a:t>
            </a:r>
            <a:r>
              <a:rPr lang="fr-FR" sz="1600" dirty="0">
                <a:solidFill>
                  <a:schemeClr val="bg1"/>
                </a:solidFill>
              </a:rPr>
              <a:t> </a:t>
            </a:r>
            <a:br>
              <a:rPr lang="fr-FR" sz="1600" dirty="0">
                <a:solidFill>
                  <a:schemeClr val="bg1"/>
                </a:solidFill>
              </a:rPr>
            </a:br>
            <a:r>
              <a:rPr lang="fr-FR" sz="1600" dirty="0">
                <a:solidFill>
                  <a:schemeClr val="bg1"/>
                </a:solidFill>
              </a:rPr>
              <a:t>Drivers</a:t>
            </a:r>
          </a:p>
        </p:txBody>
      </p:sp>
      <p:sp>
        <p:nvSpPr>
          <p:cNvPr id="34" name="Rectangle 33"/>
          <p:cNvSpPr/>
          <p:nvPr/>
        </p:nvSpPr>
        <p:spPr>
          <a:xfrm>
            <a:off x="363218" y="2677098"/>
            <a:ext cx="1487277" cy="5713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Cost</a:t>
            </a:r>
            <a:br>
              <a:rPr lang="fr-FR" sz="1600" dirty="0">
                <a:solidFill>
                  <a:schemeClr val="bg1"/>
                </a:solidFill>
              </a:rPr>
            </a:br>
            <a:r>
              <a:rPr lang="fr-FR" sz="1600" dirty="0">
                <a:solidFill>
                  <a:schemeClr val="bg1"/>
                </a:solidFill>
              </a:rPr>
              <a:t>Drivers</a:t>
            </a:r>
          </a:p>
        </p:txBody>
      </p:sp>
      <p:sp>
        <p:nvSpPr>
          <p:cNvPr id="35" name="Rectangle 34"/>
          <p:cNvSpPr/>
          <p:nvPr/>
        </p:nvSpPr>
        <p:spPr>
          <a:xfrm>
            <a:off x="363218" y="3328776"/>
            <a:ext cx="1487277" cy="5713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Government</a:t>
            </a:r>
            <a:r>
              <a:rPr lang="fr-FR" sz="1600" dirty="0">
                <a:solidFill>
                  <a:schemeClr val="bg1"/>
                </a:solidFill>
              </a:rPr>
              <a:t> Drivers</a:t>
            </a:r>
          </a:p>
        </p:txBody>
      </p:sp>
      <p:sp>
        <p:nvSpPr>
          <p:cNvPr id="36" name="Rectangle 35"/>
          <p:cNvSpPr/>
          <p:nvPr/>
        </p:nvSpPr>
        <p:spPr>
          <a:xfrm>
            <a:off x="363218" y="3980454"/>
            <a:ext cx="1487277" cy="5713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Competitive</a:t>
            </a:r>
            <a:br>
              <a:rPr lang="fr-FR" sz="1600" dirty="0">
                <a:solidFill>
                  <a:schemeClr val="bg1"/>
                </a:solidFill>
              </a:rPr>
            </a:br>
            <a:r>
              <a:rPr lang="fr-FR" sz="1600" dirty="0">
                <a:solidFill>
                  <a:schemeClr val="bg1"/>
                </a:solidFill>
              </a:rPr>
              <a:t>Drivers</a:t>
            </a:r>
          </a:p>
        </p:txBody>
      </p:sp>
      <p:sp>
        <p:nvSpPr>
          <p:cNvPr id="6" name="Légende à une bordure 1 5"/>
          <p:cNvSpPr/>
          <p:nvPr/>
        </p:nvSpPr>
        <p:spPr>
          <a:xfrm>
            <a:off x="2908455" y="2037653"/>
            <a:ext cx="3690670" cy="2514110"/>
          </a:xfrm>
          <a:prstGeom prst="accentCallout1">
            <a:avLst>
              <a:gd name="adj1" fmla="val 18750"/>
              <a:gd name="adj2" fmla="val -8333"/>
              <a:gd name="adj3" fmla="val 13466"/>
              <a:gd name="adj4" fmla="val -23808"/>
            </a:avLst>
          </a:prstGeom>
          <a:solidFill>
            <a:schemeClr val="bg1"/>
          </a:solid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spcBef>
                <a:spcPts val="600"/>
              </a:spcBef>
              <a:buFont typeface="Arial" panose="020B0604020202020204" pitchFamily="34" charset="0"/>
              <a:buChar char="•"/>
            </a:pPr>
            <a:r>
              <a:rPr lang="fr-FR" sz="1600" dirty="0">
                <a:solidFill>
                  <a:srgbClr val="1D2D3F"/>
                </a:solidFill>
              </a:rPr>
              <a:t>Standardisation of </a:t>
            </a:r>
            <a:r>
              <a:rPr lang="fr-FR" sz="1600" dirty="0" err="1">
                <a:solidFill>
                  <a:srgbClr val="1D2D3F"/>
                </a:solidFill>
              </a:rPr>
              <a:t>market</a:t>
            </a:r>
            <a:r>
              <a:rPr lang="fr-FR" sz="1600" dirty="0">
                <a:solidFill>
                  <a:srgbClr val="1D2D3F"/>
                </a:solidFill>
              </a:rPr>
              <a:t> </a:t>
            </a:r>
            <a:r>
              <a:rPr lang="fr-FR" sz="1600" dirty="0" err="1">
                <a:solidFill>
                  <a:srgbClr val="1D2D3F"/>
                </a:solidFill>
              </a:rPr>
              <a:t>characteristics</a:t>
            </a:r>
            <a:endParaRPr lang="fr-FR" sz="1600" dirty="0">
              <a:solidFill>
                <a:srgbClr val="1D2D3F"/>
              </a:solidFill>
            </a:endParaRPr>
          </a:p>
          <a:p>
            <a:pPr marL="742950" lvl="1" indent="-285750">
              <a:spcBef>
                <a:spcPts val="600"/>
              </a:spcBef>
              <a:buFont typeface="Wingdings" panose="05000000000000000000" pitchFamily="2" charset="2"/>
              <a:buChar char="ü"/>
            </a:pPr>
            <a:r>
              <a:rPr lang="fr-FR" sz="1400" i="1" dirty="0" err="1">
                <a:solidFill>
                  <a:srgbClr val="1D2D3F"/>
                </a:solidFill>
              </a:rPr>
              <a:t>Similar</a:t>
            </a:r>
            <a:r>
              <a:rPr lang="fr-FR" sz="1400" i="1" dirty="0">
                <a:solidFill>
                  <a:srgbClr val="1D2D3F"/>
                </a:solidFill>
              </a:rPr>
              <a:t> </a:t>
            </a:r>
            <a:r>
              <a:rPr lang="fr-FR" sz="1400" i="1" dirty="0" err="1">
                <a:solidFill>
                  <a:srgbClr val="1D2D3F"/>
                </a:solidFill>
              </a:rPr>
              <a:t>customer</a:t>
            </a:r>
            <a:r>
              <a:rPr lang="fr-FR" sz="1400" i="1" dirty="0">
                <a:solidFill>
                  <a:srgbClr val="1D2D3F"/>
                </a:solidFill>
              </a:rPr>
              <a:t> </a:t>
            </a:r>
            <a:r>
              <a:rPr lang="fr-FR" sz="1400" i="1" dirty="0" err="1">
                <a:solidFill>
                  <a:srgbClr val="1D2D3F"/>
                </a:solidFill>
              </a:rPr>
              <a:t>needs</a:t>
            </a:r>
            <a:r>
              <a:rPr lang="fr-FR" sz="1400" i="1" dirty="0">
                <a:solidFill>
                  <a:srgbClr val="1D2D3F"/>
                </a:solidFill>
              </a:rPr>
              <a:t> and tastes (</a:t>
            </a:r>
            <a:r>
              <a:rPr lang="fr-FR" sz="1400" i="1" dirty="0" err="1">
                <a:solidFill>
                  <a:srgbClr val="1D2D3F"/>
                </a:solidFill>
              </a:rPr>
              <a:t>need</a:t>
            </a:r>
            <a:r>
              <a:rPr lang="fr-FR" sz="1400" i="1" dirty="0">
                <a:solidFill>
                  <a:srgbClr val="1D2D3F"/>
                </a:solidFill>
              </a:rPr>
              <a:t> for a </a:t>
            </a:r>
            <a:r>
              <a:rPr lang="fr-FR" sz="1400" i="1" dirty="0" err="1">
                <a:solidFill>
                  <a:srgbClr val="1D2D3F"/>
                </a:solidFill>
              </a:rPr>
              <a:t>credit</a:t>
            </a:r>
            <a:r>
              <a:rPr lang="fr-FR" sz="1400" i="1" dirty="0">
                <a:solidFill>
                  <a:srgbClr val="1D2D3F"/>
                </a:solidFill>
              </a:rPr>
              <a:t> </a:t>
            </a:r>
            <a:r>
              <a:rPr lang="fr-FR" sz="1400" i="1" dirty="0" err="1">
                <a:solidFill>
                  <a:srgbClr val="1D2D3F"/>
                </a:solidFill>
              </a:rPr>
              <a:t>card</a:t>
            </a:r>
            <a:r>
              <a:rPr lang="fr-FR" sz="1400" i="1" dirty="0">
                <a:solidFill>
                  <a:srgbClr val="1D2D3F"/>
                </a:solidFill>
              </a:rPr>
              <a:t>)</a:t>
            </a:r>
          </a:p>
          <a:p>
            <a:pPr marL="742950" lvl="1" indent="-285750">
              <a:spcBef>
                <a:spcPts val="600"/>
              </a:spcBef>
              <a:buFont typeface="Wingdings" panose="05000000000000000000" pitchFamily="2" charset="2"/>
              <a:buChar char="ü"/>
            </a:pPr>
            <a:r>
              <a:rPr lang="fr-FR" sz="1400" i="1" dirty="0" err="1">
                <a:solidFill>
                  <a:srgbClr val="1D2D3F"/>
                </a:solidFill>
              </a:rPr>
              <a:t>Presence</a:t>
            </a:r>
            <a:r>
              <a:rPr lang="fr-FR" sz="1400" i="1" dirty="0">
                <a:solidFill>
                  <a:srgbClr val="1D2D3F"/>
                </a:solidFill>
              </a:rPr>
              <a:t> of global </a:t>
            </a:r>
            <a:r>
              <a:rPr lang="fr-FR" sz="1400" i="1" dirty="0" err="1">
                <a:solidFill>
                  <a:srgbClr val="1D2D3F"/>
                </a:solidFill>
              </a:rPr>
              <a:t>customers</a:t>
            </a:r>
            <a:br>
              <a:rPr lang="fr-FR" sz="1400" i="1" dirty="0">
                <a:solidFill>
                  <a:srgbClr val="1D2D3F"/>
                </a:solidFill>
              </a:rPr>
            </a:br>
            <a:r>
              <a:rPr lang="fr-FR" sz="1400" i="1" dirty="0">
                <a:solidFill>
                  <a:srgbClr val="1D2D3F"/>
                </a:solidFill>
              </a:rPr>
              <a:t>(</a:t>
            </a:r>
            <a:r>
              <a:rPr lang="fr-FR" sz="1400" i="1" dirty="0" err="1">
                <a:solidFill>
                  <a:srgbClr val="1D2D3F"/>
                </a:solidFill>
              </a:rPr>
              <a:t>like</a:t>
            </a:r>
            <a:r>
              <a:rPr lang="fr-FR" sz="1400" i="1" dirty="0">
                <a:solidFill>
                  <a:srgbClr val="1D2D3F"/>
                </a:solidFill>
              </a:rPr>
              <a:t> </a:t>
            </a:r>
            <a:r>
              <a:rPr lang="fr-FR" sz="1400" i="1" dirty="0" err="1">
                <a:solidFill>
                  <a:srgbClr val="1D2D3F"/>
                </a:solidFill>
              </a:rPr>
              <a:t>Valeo’s</a:t>
            </a:r>
            <a:r>
              <a:rPr lang="fr-FR" sz="1400" i="1" dirty="0">
                <a:solidFill>
                  <a:srgbClr val="1D2D3F"/>
                </a:solidFill>
              </a:rPr>
              <a:t> </a:t>
            </a:r>
            <a:r>
              <a:rPr lang="fr-FR" sz="1400" i="1" dirty="0" err="1">
                <a:solidFill>
                  <a:srgbClr val="1D2D3F"/>
                </a:solidFill>
              </a:rPr>
              <a:t>customers</a:t>
            </a:r>
            <a:r>
              <a:rPr lang="fr-FR" sz="1400" i="1" dirty="0">
                <a:solidFill>
                  <a:srgbClr val="1D2D3F"/>
                </a:solidFill>
              </a:rPr>
              <a:t>)</a:t>
            </a:r>
          </a:p>
          <a:p>
            <a:pPr marL="742950" lvl="1" indent="-285750">
              <a:spcBef>
                <a:spcPts val="600"/>
              </a:spcBef>
              <a:buFont typeface="Wingdings" panose="05000000000000000000" pitchFamily="2" charset="2"/>
              <a:buChar char="ü"/>
            </a:pPr>
            <a:r>
              <a:rPr lang="fr-FR" sz="1400" i="1" dirty="0" err="1">
                <a:solidFill>
                  <a:srgbClr val="1D2D3F"/>
                </a:solidFill>
              </a:rPr>
              <a:t>Transferable</a:t>
            </a:r>
            <a:r>
              <a:rPr lang="fr-FR" sz="1400" i="1" dirty="0">
                <a:solidFill>
                  <a:srgbClr val="1D2D3F"/>
                </a:solidFill>
              </a:rPr>
              <a:t> marketing</a:t>
            </a:r>
            <a:br>
              <a:rPr lang="fr-FR" sz="1400" i="1" dirty="0">
                <a:solidFill>
                  <a:srgbClr val="1D2D3F"/>
                </a:solidFill>
              </a:rPr>
            </a:br>
            <a:endParaRPr lang="fr-FR" sz="1400" i="1" dirty="0">
              <a:solidFill>
                <a:srgbClr val="1D2D3F"/>
              </a:solidFill>
            </a:endParaRPr>
          </a:p>
          <a:p>
            <a:pPr marL="742950" lvl="1" indent="-285750">
              <a:spcBef>
                <a:spcPts val="600"/>
              </a:spcBef>
              <a:buFont typeface="Arial" panose="020B0604020202020204" pitchFamily="34" charset="0"/>
              <a:buChar char="•"/>
            </a:pPr>
            <a:endParaRPr lang="fr-FR" sz="1600" i="1" dirty="0">
              <a:solidFill>
                <a:srgbClr val="1D2D3F"/>
              </a:solidFill>
            </a:endParaRPr>
          </a:p>
        </p:txBody>
      </p:sp>
      <p:pic>
        <p:nvPicPr>
          <p:cNvPr id="7" name="Image 6"/>
          <p:cNvPicPr>
            <a:picLocks noChangeAspect="1"/>
          </p:cNvPicPr>
          <p:nvPr/>
        </p:nvPicPr>
        <p:blipFill rotWithShape="1">
          <a:blip r:embed="rId3"/>
          <a:srcRect r="12621"/>
          <a:stretch/>
        </p:blipFill>
        <p:spPr>
          <a:xfrm>
            <a:off x="7285221" y="2336765"/>
            <a:ext cx="1235742" cy="957943"/>
          </a:xfrm>
          <a:prstGeom prst="rect">
            <a:avLst/>
          </a:prstGeom>
        </p:spPr>
      </p:pic>
      <p:pic>
        <p:nvPicPr>
          <p:cNvPr id="8" name="Image 7"/>
          <p:cNvPicPr>
            <a:picLocks noChangeAspect="1"/>
          </p:cNvPicPr>
          <p:nvPr/>
        </p:nvPicPr>
        <p:blipFill>
          <a:blip r:embed="rId4"/>
          <a:stretch>
            <a:fillRect/>
          </a:stretch>
        </p:blipFill>
        <p:spPr>
          <a:xfrm>
            <a:off x="7246592" y="3456398"/>
            <a:ext cx="1274371" cy="1048112"/>
          </a:xfrm>
          <a:prstGeom prst="rect">
            <a:avLst/>
          </a:prstGeom>
        </p:spPr>
      </p:pic>
    </p:spTree>
    <p:extLst>
      <p:ext uri="{BB962C8B-B14F-4D97-AF65-F5344CB8AC3E}">
        <p14:creationId xmlns:p14="http://schemas.microsoft.com/office/powerpoint/2010/main" val="17141748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err="1"/>
              <a:t>Internationalisation</a:t>
            </a:r>
            <a:r>
              <a:rPr lang="en-US" noProof="0" dirty="0"/>
              <a:t> Drivers</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148</a:t>
            </a:fld>
            <a:endParaRPr lang="fr-F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George Yip’s </a:t>
            </a:r>
            <a:r>
              <a:rPr lang="en-US" noProof="0" dirty="0" err="1"/>
              <a:t>Globalisation</a:t>
            </a:r>
            <a:r>
              <a:rPr lang="en-US" noProof="0" dirty="0"/>
              <a:t> Framework</a:t>
            </a:r>
          </a:p>
        </p:txBody>
      </p:sp>
      <p:sp>
        <p:nvSpPr>
          <p:cNvPr id="18" name="Espace réservé du contenu 1"/>
          <p:cNvSpPr>
            <a:spLocks noGrp="1"/>
          </p:cNvSpPr>
          <p:nvPr>
            <p:ph idx="1"/>
          </p:nvPr>
        </p:nvSpPr>
        <p:spPr>
          <a:xfrm>
            <a:off x="363219" y="1238283"/>
            <a:ext cx="6799930" cy="828068"/>
          </a:xfrm>
        </p:spPr>
        <p:txBody>
          <a:bodyPr/>
          <a:lstStyle/>
          <a:p>
            <a:pPr marL="0" indent="0">
              <a:buNone/>
            </a:pPr>
            <a:r>
              <a:rPr lang="en-US" sz="1800" b="1" noProof="0" dirty="0"/>
              <a:t>International strategy potential </a:t>
            </a:r>
            <a:r>
              <a:rPr lang="en-US" sz="1800" noProof="0" dirty="0"/>
              <a:t>is determined by market drivers, cost drivers, government drivers and competitive drivers</a:t>
            </a:r>
          </a:p>
        </p:txBody>
      </p:sp>
      <p:grpSp>
        <p:nvGrpSpPr>
          <p:cNvPr id="31" name="Groupe 30"/>
          <p:cNvGrpSpPr/>
          <p:nvPr/>
        </p:nvGrpSpPr>
        <p:grpSpPr>
          <a:xfrm>
            <a:off x="363218" y="998386"/>
            <a:ext cx="6972862" cy="892796"/>
            <a:chOff x="355846" y="713703"/>
            <a:chExt cx="8714475" cy="892796"/>
          </a:xfrm>
        </p:grpSpPr>
        <p:sp>
          <p:nvSpPr>
            <p:cNvPr id="32" name="Rectangle 31"/>
            <p:cNvSpPr/>
            <p:nvPr/>
          </p:nvSpPr>
          <p:spPr>
            <a:xfrm>
              <a:off x="355846" y="954903"/>
              <a:ext cx="8299781" cy="651596"/>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713703"/>
              <a:ext cx="479031" cy="513384"/>
            </a:xfrm>
            <a:prstGeom prst="rect">
              <a:avLst/>
            </a:prstGeom>
          </p:spPr>
        </p:pic>
      </p:grpSp>
      <p:sp>
        <p:nvSpPr>
          <p:cNvPr id="4" name="Rectangle 3"/>
          <p:cNvSpPr/>
          <p:nvPr/>
        </p:nvSpPr>
        <p:spPr>
          <a:xfrm>
            <a:off x="363218" y="2037653"/>
            <a:ext cx="1487277" cy="57130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Market</a:t>
            </a:r>
            <a:r>
              <a:rPr lang="fr-FR" sz="1600" dirty="0">
                <a:solidFill>
                  <a:schemeClr val="bg1"/>
                </a:solidFill>
              </a:rPr>
              <a:t> </a:t>
            </a:r>
            <a:br>
              <a:rPr lang="fr-FR" sz="1600" dirty="0">
                <a:solidFill>
                  <a:schemeClr val="bg1"/>
                </a:solidFill>
              </a:rPr>
            </a:br>
            <a:r>
              <a:rPr lang="fr-FR" sz="1600" dirty="0">
                <a:solidFill>
                  <a:schemeClr val="bg1"/>
                </a:solidFill>
              </a:rPr>
              <a:t>Drivers</a:t>
            </a:r>
          </a:p>
        </p:txBody>
      </p:sp>
      <p:sp>
        <p:nvSpPr>
          <p:cNvPr id="34" name="Rectangle 33"/>
          <p:cNvSpPr/>
          <p:nvPr/>
        </p:nvSpPr>
        <p:spPr>
          <a:xfrm>
            <a:off x="363218" y="2677098"/>
            <a:ext cx="1487277" cy="571309"/>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Cost</a:t>
            </a:r>
            <a:br>
              <a:rPr lang="fr-FR" sz="1600" dirty="0">
                <a:solidFill>
                  <a:schemeClr val="bg1"/>
                </a:solidFill>
              </a:rPr>
            </a:br>
            <a:r>
              <a:rPr lang="fr-FR" sz="1600" dirty="0">
                <a:solidFill>
                  <a:schemeClr val="bg1"/>
                </a:solidFill>
              </a:rPr>
              <a:t>Drivers</a:t>
            </a:r>
          </a:p>
        </p:txBody>
      </p:sp>
      <p:sp>
        <p:nvSpPr>
          <p:cNvPr id="35" name="Rectangle 34"/>
          <p:cNvSpPr/>
          <p:nvPr/>
        </p:nvSpPr>
        <p:spPr>
          <a:xfrm>
            <a:off x="363218" y="3328776"/>
            <a:ext cx="1487277" cy="5713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Government</a:t>
            </a:r>
            <a:r>
              <a:rPr lang="fr-FR" sz="1600" dirty="0">
                <a:solidFill>
                  <a:schemeClr val="bg1"/>
                </a:solidFill>
              </a:rPr>
              <a:t> Drivers</a:t>
            </a:r>
          </a:p>
        </p:txBody>
      </p:sp>
      <p:sp>
        <p:nvSpPr>
          <p:cNvPr id="36" name="Rectangle 35"/>
          <p:cNvSpPr/>
          <p:nvPr/>
        </p:nvSpPr>
        <p:spPr>
          <a:xfrm>
            <a:off x="363218" y="3980454"/>
            <a:ext cx="1487277" cy="5713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Competitive</a:t>
            </a:r>
            <a:br>
              <a:rPr lang="fr-FR" sz="1600" dirty="0">
                <a:solidFill>
                  <a:schemeClr val="bg1"/>
                </a:solidFill>
              </a:rPr>
            </a:br>
            <a:r>
              <a:rPr lang="fr-FR" sz="1600" dirty="0">
                <a:solidFill>
                  <a:schemeClr val="bg1"/>
                </a:solidFill>
              </a:rPr>
              <a:t>Drivers</a:t>
            </a:r>
          </a:p>
        </p:txBody>
      </p:sp>
      <p:sp>
        <p:nvSpPr>
          <p:cNvPr id="6" name="Légende à une bordure 1 5"/>
          <p:cNvSpPr/>
          <p:nvPr/>
        </p:nvSpPr>
        <p:spPr>
          <a:xfrm>
            <a:off x="2908455" y="2037653"/>
            <a:ext cx="3690670" cy="2514110"/>
          </a:xfrm>
          <a:prstGeom prst="accentCallout1">
            <a:avLst>
              <a:gd name="adj1" fmla="val 18750"/>
              <a:gd name="adj2" fmla="val -8333"/>
              <a:gd name="adj3" fmla="val 32747"/>
              <a:gd name="adj4" fmla="val -27092"/>
            </a:avLst>
          </a:prstGeom>
          <a:solidFill>
            <a:schemeClr val="bg1"/>
          </a:solid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spcBef>
                <a:spcPts val="600"/>
              </a:spcBef>
              <a:buFont typeface="Arial" panose="020B0604020202020204" pitchFamily="34" charset="0"/>
              <a:buChar char="•"/>
            </a:pPr>
            <a:r>
              <a:rPr lang="fr-FR" sz="1600" dirty="0" err="1">
                <a:solidFill>
                  <a:srgbClr val="1D2D3F"/>
                </a:solidFill>
              </a:rPr>
              <a:t>Cost</a:t>
            </a:r>
            <a:r>
              <a:rPr lang="fr-FR" sz="1600" dirty="0">
                <a:solidFill>
                  <a:srgbClr val="1D2D3F"/>
                </a:solidFill>
              </a:rPr>
              <a:t> </a:t>
            </a:r>
            <a:r>
              <a:rPr lang="fr-FR" sz="1600" dirty="0" err="1">
                <a:solidFill>
                  <a:srgbClr val="1D2D3F"/>
                </a:solidFill>
              </a:rPr>
              <a:t>reduction</a:t>
            </a:r>
            <a:r>
              <a:rPr lang="fr-FR" sz="1600" dirty="0">
                <a:solidFill>
                  <a:srgbClr val="1D2D3F"/>
                </a:solidFill>
              </a:rPr>
              <a:t> </a:t>
            </a:r>
            <a:r>
              <a:rPr lang="fr-FR" sz="1600" dirty="0" err="1">
                <a:solidFill>
                  <a:srgbClr val="1D2D3F"/>
                </a:solidFill>
              </a:rPr>
              <a:t>through</a:t>
            </a:r>
            <a:r>
              <a:rPr lang="fr-FR" sz="1600" dirty="0">
                <a:solidFill>
                  <a:srgbClr val="1D2D3F"/>
                </a:solidFill>
              </a:rPr>
              <a:t> operating </a:t>
            </a:r>
            <a:r>
              <a:rPr lang="fr-FR" sz="1600" dirty="0" err="1">
                <a:solidFill>
                  <a:srgbClr val="1D2D3F"/>
                </a:solidFill>
              </a:rPr>
              <a:t>internationally</a:t>
            </a:r>
            <a:endParaRPr lang="fr-FR" sz="1600" dirty="0">
              <a:solidFill>
                <a:srgbClr val="1D2D3F"/>
              </a:solidFill>
            </a:endParaRPr>
          </a:p>
          <a:p>
            <a:pPr marL="742950" lvl="1" indent="-285750">
              <a:spcBef>
                <a:spcPts val="600"/>
              </a:spcBef>
              <a:buFont typeface="Wingdings" panose="05000000000000000000" pitchFamily="2" charset="2"/>
              <a:buChar char="ü"/>
            </a:pPr>
            <a:r>
              <a:rPr lang="fr-FR" sz="1400" i="1" dirty="0" err="1">
                <a:solidFill>
                  <a:srgbClr val="1D2D3F"/>
                </a:solidFill>
              </a:rPr>
              <a:t>Increased</a:t>
            </a:r>
            <a:r>
              <a:rPr lang="fr-FR" sz="1400" i="1" dirty="0">
                <a:solidFill>
                  <a:srgbClr val="1D2D3F"/>
                </a:solidFill>
              </a:rPr>
              <a:t> volume to </a:t>
            </a:r>
            <a:r>
              <a:rPr lang="fr-FR" sz="1400" i="1" dirty="0" err="1">
                <a:solidFill>
                  <a:srgbClr val="1D2D3F"/>
                </a:solidFill>
              </a:rPr>
              <a:t>create</a:t>
            </a:r>
            <a:r>
              <a:rPr lang="fr-FR" sz="1400" i="1" dirty="0">
                <a:solidFill>
                  <a:srgbClr val="1D2D3F"/>
                </a:solidFill>
              </a:rPr>
              <a:t> </a:t>
            </a:r>
            <a:r>
              <a:rPr lang="fr-FR" sz="1400" b="1" i="1" dirty="0" err="1">
                <a:solidFill>
                  <a:srgbClr val="1D2D3F"/>
                </a:solidFill>
              </a:rPr>
              <a:t>scale</a:t>
            </a:r>
            <a:r>
              <a:rPr lang="fr-FR" sz="1400" b="1" i="1" dirty="0">
                <a:solidFill>
                  <a:srgbClr val="1D2D3F"/>
                </a:solidFill>
              </a:rPr>
              <a:t> </a:t>
            </a:r>
            <a:r>
              <a:rPr lang="fr-FR" sz="1400" b="1" i="1" dirty="0" err="1">
                <a:solidFill>
                  <a:srgbClr val="1D2D3F"/>
                </a:solidFill>
              </a:rPr>
              <a:t>economies</a:t>
            </a:r>
            <a:r>
              <a:rPr lang="fr-FR" sz="1400" b="1" i="1" dirty="0">
                <a:solidFill>
                  <a:srgbClr val="1D2D3F"/>
                </a:solidFill>
              </a:rPr>
              <a:t> </a:t>
            </a:r>
            <a:r>
              <a:rPr lang="fr-FR" sz="1400" i="1" dirty="0">
                <a:solidFill>
                  <a:srgbClr val="1D2D3F"/>
                </a:solidFill>
              </a:rPr>
              <a:t>(production, </a:t>
            </a:r>
            <a:r>
              <a:rPr lang="fr-FR" sz="1400" i="1" dirty="0" err="1">
                <a:solidFill>
                  <a:srgbClr val="1D2D3F"/>
                </a:solidFill>
              </a:rPr>
              <a:t>purchasing</a:t>
            </a:r>
            <a:r>
              <a:rPr lang="fr-FR" sz="1400" i="1" dirty="0">
                <a:solidFill>
                  <a:srgbClr val="1D2D3F"/>
                </a:solidFill>
              </a:rPr>
              <a:t>)</a:t>
            </a:r>
          </a:p>
          <a:p>
            <a:pPr marL="742950" lvl="1" indent="-285750">
              <a:spcBef>
                <a:spcPts val="600"/>
              </a:spcBef>
              <a:buFont typeface="Wingdings" panose="05000000000000000000" pitchFamily="2" charset="2"/>
              <a:buChar char="ü"/>
            </a:pPr>
            <a:r>
              <a:rPr lang="fr-FR" sz="1400" i="1" dirty="0">
                <a:solidFill>
                  <a:srgbClr val="1D2D3F"/>
                </a:solidFill>
              </a:rPr>
              <a:t>Country </a:t>
            </a:r>
            <a:r>
              <a:rPr lang="fr-FR" sz="1400" i="1" dirty="0" err="1">
                <a:solidFill>
                  <a:srgbClr val="1D2D3F"/>
                </a:solidFill>
              </a:rPr>
              <a:t>specific</a:t>
            </a:r>
            <a:r>
              <a:rPr lang="fr-FR" sz="1400" i="1" dirty="0">
                <a:solidFill>
                  <a:srgbClr val="1D2D3F"/>
                </a:solidFill>
              </a:rPr>
              <a:t> </a:t>
            </a:r>
            <a:r>
              <a:rPr lang="fr-FR" sz="1400" i="1" dirty="0" err="1">
                <a:solidFill>
                  <a:srgbClr val="1D2D3F"/>
                </a:solidFill>
              </a:rPr>
              <a:t>differences</a:t>
            </a:r>
            <a:br>
              <a:rPr lang="fr-FR" sz="1400" i="1" dirty="0">
                <a:solidFill>
                  <a:srgbClr val="1D2D3F"/>
                </a:solidFill>
              </a:rPr>
            </a:br>
            <a:r>
              <a:rPr lang="fr-FR" sz="1400" i="1" dirty="0">
                <a:solidFill>
                  <a:srgbClr val="1D2D3F"/>
                </a:solidFill>
              </a:rPr>
              <a:t>(cheap </a:t>
            </a:r>
            <a:r>
              <a:rPr lang="fr-FR" sz="1400" i="1" dirty="0" err="1">
                <a:solidFill>
                  <a:srgbClr val="1D2D3F"/>
                </a:solidFill>
              </a:rPr>
              <a:t>labor</a:t>
            </a:r>
            <a:r>
              <a:rPr lang="fr-FR" sz="1400" i="1" dirty="0">
                <a:solidFill>
                  <a:srgbClr val="1D2D3F"/>
                </a:solidFill>
              </a:rPr>
              <a:t>, unique </a:t>
            </a:r>
            <a:r>
              <a:rPr lang="fr-FR" sz="1400" i="1" dirty="0" err="1">
                <a:solidFill>
                  <a:srgbClr val="1D2D3F"/>
                </a:solidFill>
              </a:rPr>
              <a:t>resources</a:t>
            </a:r>
            <a:r>
              <a:rPr lang="fr-FR" sz="1400" i="1" dirty="0">
                <a:solidFill>
                  <a:srgbClr val="1D2D3F"/>
                </a:solidFill>
              </a:rPr>
              <a:t>)</a:t>
            </a:r>
          </a:p>
          <a:p>
            <a:pPr marL="742950" lvl="1" indent="-285750">
              <a:spcBef>
                <a:spcPts val="600"/>
              </a:spcBef>
              <a:buFont typeface="Wingdings" panose="05000000000000000000" pitchFamily="2" charset="2"/>
              <a:buChar char="ü"/>
            </a:pPr>
            <a:r>
              <a:rPr lang="fr-FR" sz="1400" i="1" dirty="0" err="1">
                <a:solidFill>
                  <a:srgbClr val="1D2D3F"/>
                </a:solidFill>
              </a:rPr>
              <a:t>Favourable</a:t>
            </a:r>
            <a:r>
              <a:rPr lang="fr-FR" sz="1400" i="1" dirty="0">
                <a:solidFill>
                  <a:srgbClr val="1D2D3F"/>
                </a:solidFill>
              </a:rPr>
              <a:t> </a:t>
            </a:r>
            <a:r>
              <a:rPr lang="fr-FR" sz="1400" i="1" dirty="0" err="1">
                <a:solidFill>
                  <a:srgbClr val="1D2D3F"/>
                </a:solidFill>
              </a:rPr>
              <a:t>logistics</a:t>
            </a:r>
            <a:r>
              <a:rPr lang="fr-FR" sz="1400" i="1" dirty="0">
                <a:solidFill>
                  <a:srgbClr val="1D2D3F"/>
                </a:solidFill>
              </a:rPr>
              <a:t> </a:t>
            </a:r>
            <a:r>
              <a:rPr lang="fr-FR" sz="1400" i="1" dirty="0" err="1">
                <a:solidFill>
                  <a:srgbClr val="1D2D3F"/>
                </a:solidFill>
              </a:rPr>
              <a:t>costs</a:t>
            </a:r>
            <a:r>
              <a:rPr lang="fr-FR" sz="1400" i="1" dirty="0">
                <a:solidFill>
                  <a:srgbClr val="1D2D3F"/>
                </a:solidFill>
              </a:rPr>
              <a:t> relative to final value</a:t>
            </a:r>
            <a:br>
              <a:rPr lang="fr-FR" sz="1400" i="1" dirty="0">
                <a:solidFill>
                  <a:srgbClr val="1D2D3F"/>
                </a:solidFill>
              </a:rPr>
            </a:br>
            <a:endParaRPr lang="fr-FR" sz="1400" i="1" dirty="0">
              <a:solidFill>
                <a:srgbClr val="1D2D3F"/>
              </a:solidFill>
            </a:endParaRPr>
          </a:p>
          <a:p>
            <a:pPr marL="742950" lvl="1" indent="-285750">
              <a:spcBef>
                <a:spcPts val="600"/>
              </a:spcBef>
              <a:buFont typeface="Arial" panose="020B0604020202020204" pitchFamily="34" charset="0"/>
              <a:buChar char="•"/>
            </a:pPr>
            <a:endParaRPr lang="fr-FR" sz="1600" i="1" dirty="0">
              <a:solidFill>
                <a:srgbClr val="1D2D3F"/>
              </a:solidFill>
            </a:endParaRPr>
          </a:p>
        </p:txBody>
      </p:sp>
      <p:pic>
        <p:nvPicPr>
          <p:cNvPr id="9" name="Image 8"/>
          <p:cNvPicPr>
            <a:picLocks noChangeAspect="1"/>
          </p:cNvPicPr>
          <p:nvPr/>
        </p:nvPicPr>
        <p:blipFill>
          <a:blip r:embed="rId3"/>
          <a:stretch>
            <a:fillRect/>
          </a:stretch>
        </p:blipFill>
        <p:spPr>
          <a:xfrm>
            <a:off x="7329029" y="2225684"/>
            <a:ext cx="942173" cy="697741"/>
          </a:xfrm>
          <a:prstGeom prst="rect">
            <a:avLst/>
          </a:prstGeom>
        </p:spPr>
      </p:pic>
      <p:pic>
        <p:nvPicPr>
          <p:cNvPr id="10" name="Image 9"/>
          <p:cNvPicPr>
            <a:picLocks noChangeAspect="1"/>
          </p:cNvPicPr>
          <p:nvPr/>
        </p:nvPicPr>
        <p:blipFill>
          <a:blip r:embed="rId4"/>
          <a:stretch>
            <a:fillRect/>
          </a:stretch>
        </p:blipFill>
        <p:spPr>
          <a:xfrm>
            <a:off x="7336080" y="2962752"/>
            <a:ext cx="948983" cy="807991"/>
          </a:xfrm>
          <a:prstGeom prst="rect">
            <a:avLst/>
          </a:prstGeom>
        </p:spPr>
      </p:pic>
      <p:pic>
        <p:nvPicPr>
          <p:cNvPr id="11" name="Image 10"/>
          <p:cNvPicPr>
            <a:picLocks noChangeAspect="1"/>
          </p:cNvPicPr>
          <p:nvPr/>
        </p:nvPicPr>
        <p:blipFill>
          <a:blip r:embed="rId5"/>
          <a:stretch>
            <a:fillRect/>
          </a:stretch>
        </p:blipFill>
        <p:spPr>
          <a:xfrm>
            <a:off x="7336079" y="3832103"/>
            <a:ext cx="948983" cy="792008"/>
          </a:xfrm>
          <a:prstGeom prst="rect">
            <a:avLst/>
          </a:prstGeom>
        </p:spPr>
      </p:pic>
    </p:spTree>
    <p:extLst>
      <p:ext uri="{BB962C8B-B14F-4D97-AF65-F5344CB8AC3E}">
        <p14:creationId xmlns:p14="http://schemas.microsoft.com/office/powerpoint/2010/main" val="30422495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err="1"/>
              <a:t>Internationalisation</a:t>
            </a:r>
            <a:r>
              <a:rPr lang="en-US" noProof="0" dirty="0"/>
              <a:t> Drivers</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149</a:t>
            </a:fld>
            <a:endParaRPr lang="fr-F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George Yip’s </a:t>
            </a:r>
            <a:r>
              <a:rPr lang="en-US" noProof="0" dirty="0" err="1"/>
              <a:t>Globalisation</a:t>
            </a:r>
            <a:r>
              <a:rPr lang="en-US" noProof="0" dirty="0"/>
              <a:t> Framework</a:t>
            </a:r>
          </a:p>
        </p:txBody>
      </p:sp>
      <p:sp>
        <p:nvSpPr>
          <p:cNvPr id="18" name="Espace réservé du contenu 1"/>
          <p:cNvSpPr>
            <a:spLocks noGrp="1"/>
          </p:cNvSpPr>
          <p:nvPr>
            <p:ph idx="1"/>
          </p:nvPr>
        </p:nvSpPr>
        <p:spPr>
          <a:xfrm>
            <a:off x="363219" y="1238283"/>
            <a:ext cx="6799930" cy="828068"/>
          </a:xfrm>
        </p:spPr>
        <p:txBody>
          <a:bodyPr/>
          <a:lstStyle/>
          <a:p>
            <a:pPr marL="0" indent="0">
              <a:buNone/>
            </a:pPr>
            <a:r>
              <a:rPr lang="en-US" sz="1800" b="1" noProof="0" dirty="0"/>
              <a:t>International strategy potential </a:t>
            </a:r>
            <a:r>
              <a:rPr lang="en-US" sz="1800" noProof="0" dirty="0"/>
              <a:t>is determined by market drivers, cost drivers, government drivers and competitive drivers</a:t>
            </a:r>
          </a:p>
        </p:txBody>
      </p:sp>
      <p:grpSp>
        <p:nvGrpSpPr>
          <p:cNvPr id="31" name="Groupe 30"/>
          <p:cNvGrpSpPr/>
          <p:nvPr/>
        </p:nvGrpSpPr>
        <p:grpSpPr>
          <a:xfrm>
            <a:off x="363218" y="998386"/>
            <a:ext cx="6972862" cy="892796"/>
            <a:chOff x="355846" y="713703"/>
            <a:chExt cx="8714475" cy="892796"/>
          </a:xfrm>
        </p:grpSpPr>
        <p:sp>
          <p:nvSpPr>
            <p:cNvPr id="32" name="Rectangle 31"/>
            <p:cNvSpPr/>
            <p:nvPr/>
          </p:nvSpPr>
          <p:spPr>
            <a:xfrm>
              <a:off x="355846" y="954903"/>
              <a:ext cx="8299781" cy="651596"/>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713703"/>
              <a:ext cx="479031" cy="513384"/>
            </a:xfrm>
            <a:prstGeom prst="rect">
              <a:avLst/>
            </a:prstGeom>
          </p:spPr>
        </p:pic>
      </p:grpSp>
      <p:sp>
        <p:nvSpPr>
          <p:cNvPr id="4" name="Rectangle 3"/>
          <p:cNvSpPr/>
          <p:nvPr/>
        </p:nvSpPr>
        <p:spPr>
          <a:xfrm>
            <a:off x="363218" y="2037653"/>
            <a:ext cx="1487277" cy="57130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Market</a:t>
            </a:r>
            <a:r>
              <a:rPr lang="fr-FR" sz="1600" dirty="0">
                <a:solidFill>
                  <a:schemeClr val="bg1"/>
                </a:solidFill>
              </a:rPr>
              <a:t> </a:t>
            </a:r>
            <a:br>
              <a:rPr lang="fr-FR" sz="1600" dirty="0">
                <a:solidFill>
                  <a:schemeClr val="bg1"/>
                </a:solidFill>
              </a:rPr>
            </a:br>
            <a:r>
              <a:rPr lang="fr-FR" sz="1600" dirty="0">
                <a:solidFill>
                  <a:schemeClr val="bg1"/>
                </a:solidFill>
              </a:rPr>
              <a:t>Drivers</a:t>
            </a:r>
          </a:p>
        </p:txBody>
      </p:sp>
      <p:sp>
        <p:nvSpPr>
          <p:cNvPr id="34" name="Rectangle 33"/>
          <p:cNvSpPr/>
          <p:nvPr/>
        </p:nvSpPr>
        <p:spPr>
          <a:xfrm>
            <a:off x="363218" y="2677098"/>
            <a:ext cx="1487277" cy="57130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Cost</a:t>
            </a:r>
            <a:br>
              <a:rPr lang="fr-FR" sz="1600" dirty="0">
                <a:solidFill>
                  <a:schemeClr val="bg1"/>
                </a:solidFill>
              </a:rPr>
            </a:br>
            <a:r>
              <a:rPr lang="fr-FR" sz="1600" dirty="0">
                <a:solidFill>
                  <a:schemeClr val="bg1"/>
                </a:solidFill>
              </a:rPr>
              <a:t>Drivers</a:t>
            </a:r>
          </a:p>
        </p:txBody>
      </p:sp>
      <p:sp>
        <p:nvSpPr>
          <p:cNvPr id="35" name="Rectangle 34"/>
          <p:cNvSpPr/>
          <p:nvPr/>
        </p:nvSpPr>
        <p:spPr>
          <a:xfrm>
            <a:off x="363218" y="3328776"/>
            <a:ext cx="1487277" cy="571309"/>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Government</a:t>
            </a:r>
            <a:r>
              <a:rPr lang="fr-FR" sz="1600" dirty="0">
                <a:solidFill>
                  <a:schemeClr val="bg1"/>
                </a:solidFill>
              </a:rPr>
              <a:t> Drivers</a:t>
            </a:r>
          </a:p>
        </p:txBody>
      </p:sp>
      <p:sp>
        <p:nvSpPr>
          <p:cNvPr id="36" name="Rectangle 35"/>
          <p:cNvSpPr/>
          <p:nvPr/>
        </p:nvSpPr>
        <p:spPr>
          <a:xfrm>
            <a:off x="363218" y="3980454"/>
            <a:ext cx="1487277" cy="57130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Competitive</a:t>
            </a:r>
            <a:br>
              <a:rPr lang="fr-FR" sz="1600" dirty="0">
                <a:solidFill>
                  <a:schemeClr val="bg1"/>
                </a:solidFill>
              </a:rPr>
            </a:br>
            <a:r>
              <a:rPr lang="fr-FR" sz="1600" dirty="0">
                <a:solidFill>
                  <a:schemeClr val="bg1"/>
                </a:solidFill>
              </a:rPr>
              <a:t>Drivers</a:t>
            </a:r>
          </a:p>
        </p:txBody>
      </p:sp>
      <p:sp>
        <p:nvSpPr>
          <p:cNvPr id="6" name="Légende à une bordure 1 5"/>
          <p:cNvSpPr/>
          <p:nvPr/>
        </p:nvSpPr>
        <p:spPr>
          <a:xfrm>
            <a:off x="2908455" y="2037653"/>
            <a:ext cx="3690670" cy="2514110"/>
          </a:xfrm>
          <a:prstGeom prst="accentCallout1">
            <a:avLst>
              <a:gd name="adj1" fmla="val 18750"/>
              <a:gd name="adj2" fmla="val -8333"/>
              <a:gd name="adj3" fmla="val 62545"/>
              <a:gd name="adj4" fmla="val -27092"/>
            </a:avLst>
          </a:prstGeom>
          <a:solidFill>
            <a:schemeClr val="bg1"/>
          </a:solid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spcBef>
                <a:spcPts val="600"/>
              </a:spcBef>
              <a:buFont typeface="Arial" panose="020B0604020202020204" pitchFamily="34" charset="0"/>
              <a:buChar char="•"/>
            </a:pPr>
            <a:r>
              <a:rPr lang="fr-FR" sz="1600" dirty="0" err="1">
                <a:solidFill>
                  <a:srgbClr val="1D2D3F"/>
                </a:solidFill>
              </a:rPr>
              <a:t>Reduction</a:t>
            </a:r>
            <a:r>
              <a:rPr lang="fr-FR" sz="1600" dirty="0">
                <a:solidFill>
                  <a:srgbClr val="1D2D3F"/>
                </a:solidFill>
              </a:rPr>
              <a:t> of </a:t>
            </a:r>
            <a:r>
              <a:rPr lang="fr-FR" sz="1600" dirty="0" err="1">
                <a:solidFill>
                  <a:srgbClr val="1D2D3F"/>
                </a:solidFill>
              </a:rPr>
              <a:t>barriers</a:t>
            </a:r>
            <a:r>
              <a:rPr lang="fr-FR" sz="1600" dirty="0">
                <a:solidFill>
                  <a:srgbClr val="1D2D3F"/>
                </a:solidFill>
              </a:rPr>
              <a:t> to </a:t>
            </a:r>
            <a:r>
              <a:rPr lang="fr-FR" sz="1600" dirty="0" err="1">
                <a:solidFill>
                  <a:srgbClr val="1D2D3F"/>
                </a:solidFill>
              </a:rPr>
              <a:t>trade</a:t>
            </a:r>
            <a:r>
              <a:rPr lang="fr-FR" sz="1600" dirty="0">
                <a:solidFill>
                  <a:srgbClr val="1D2D3F"/>
                </a:solidFill>
              </a:rPr>
              <a:t> and </a:t>
            </a:r>
            <a:r>
              <a:rPr lang="fr-FR" sz="1600" dirty="0" err="1">
                <a:solidFill>
                  <a:srgbClr val="1D2D3F"/>
                </a:solidFill>
              </a:rPr>
              <a:t>investment</a:t>
            </a:r>
            <a:r>
              <a:rPr lang="fr-FR" sz="1600" dirty="0">
                <a:solidFill>
                  <a:srgbClr val="1D2D3F"/>
                </a:solidFill>
              </a:rPr>
              <a:t> (FDI)</a:t>
            </a:r>
          </a:p>
          <a:p>
            <a:pPr marL="742950" lvl="1" indent="-285750">
              <a:spcBef>
                <a:spcPts val="600"/>
              </a:spcBef>
              <a:buFont typeface="Wingdings" panose="05000000000000000000" pitchFamily="2" charset="2"/>
              <a:buChar char="ü"/>
            </a:pPr>
            <a:r>
              <a:rPr lang="fr-FR" sz="1400" i="1" dirty="0" err="1">
                <a:solidFill>
                  <a:srgbClr val="1D2D3F"/>
                </a:solidFill>
              </a:rPr>
              <a:t>Lower</a:t>
            </a:r>
            <a:r>
              <a:rPr lang="fr-FR" sz="1400" i="1" dirty="0">
                <a:solidFill>
                  <a:srgbClr val="1D2D3F"/>
                </a:solidFill>
              </a:rPr>
              <a:t> </a:t>
            </a:r>
            <a:r>
              <a:rPr lang="fr-FR" sz="1400" i="1" dirty="0" err="1">
                <a:solidFill>
                  <a:srgbClr val="1D2D3F"/>
                </a:solidFill>
              </a:rPr>
              <a:t>tariff</a:t>
            </a:r>
            <a:r>
              <a:rPr lang="fr-FR" sz="1400" i="1" dirty="0">
                <a:solidFill>
                  <a:srgbClr val="1D2D3F"/>
                </a:solidFill>
              </a:rPr>
              <a:t> &amp; non-</a:t>
            </a:r>
            <a:r>
              <a:rPr lang="fr-FR" sz="1400" i="1" dirty="0" err="1">
                <a:solidFill>
                  <a:srgbClr val="1D2D3F"/>
                </a:solidFill>
              </a:rPr>
              <a:t>tariff</a:t>
            </a:r>
            <a:r>
              <a:rPr lang="fr-FR" sz="1400" i="1" dirty="0">
                <a:solidFill>
                  <a:srgbClr val="1D2D3F"/>
                </a:solidFill>
              </a:rPr>
              <a:t> </a:t>
            </a:r>
            <a:r>
              <a:rPr lang="fr-FR" sz="1400" i="1" dirty="0" err="1">
                <a:solidFill>
                  <a:srgbClr val="1D2D3F"/>
                </a:solidFill>
              </a:rPr>
              <a:t>barriers</a:t>
            </a:r>
            <a:endParaRPr lang="fr-FR" sz="1400" i="1" dirty="0">
              <a:solidFill>
                <a:srgbClr val="1D2D3F"/>
              </a:solidFill>
            </a:endParaRPr>
          </a:p>
          <a:p>
            <a:pPr marL="742950" lvl="1" indent="-285750">
              <a:spcBef>
                <a:spcPts val="600"/>
              </a:spcBef>
              <a:buFont typeface="Wingdings" panose="05000000000000000000" pitchFamily="2" charset="2"/>
              <a:buChar char="ü"/>
            </a:pPr>
            <a:r>
              <a:rPr lang="fr-FR" sz="1400" i="1" dirty="0" err="1">
                <a:solidFill>
                  <a:srgbClr val="1D2D3F"/>
                </a:solidFill>
              </a:rPr>
              <a:t>Favourable</a:t>
            </a:r>
            <a:r>
              <a:rPr lang="fr-FR" sz="1400" i="1" dirty="0">
                <a:solidFill>
                  <a:srgbClr val="1D2D3F"/>
                </a:solidFill>
              </a:rPr>
              <a:t> trading zones (EU, NAFTA,.)</a:t>
            </a:r>
          </a:p>
          <a:p>
            <a:pPr marL="285750" indent="-285750">
              <a:spcBef>
                <a:spcPts val="600"/>
              </a:spcBef>
              <a:buFont typeface="Arial" panose="020B0604020202020204" pitchFamily="34" charset="0"/>
              <a:buChar char="•"/>
            </a:pPr>
            <a:r>
              <a:rPr lang="fr-FR" sz="1600" dirty="0">
                <a:solidFill>
                  <a:srgbClr val="1D2D3F"/>
                </a:solidFill>
              </a:rPr>
              <a:t>Adoption of free-</a:t>
            </a:r>
            <a:r>
              <a:rPr lang="fr-FR" sz="1600" dirty="0" err="1">
                <a:solidFill>
                  <a:srgbClr val="1D2D3F"/>
                </a:solidFill>
              </a:rPr>
              <a:t>markets</a:t>
            </a:r>
            <a:r>
              <a:rPr lang="fr-FR" sz="1600" dirty="0">
                <a:solidFill>
                  <a:srgbClr val="1D2D3F"/>
                </a:solidFill>
              </a:rPr>
              <a:t> </a:t>
            </a:r>
            <a:r>
              <a:rPr lang="fr-FR" sz="1200" i="1" dirty="0">
                <a:solidFill>
                  <a:srgbClr val="1D2D3F"/>
                </a:solidFill>
              </a:rPr>
              <a:t>(</a:t>
            </a:r>
            <a:r>
              <a:rPr lang="fr-FR" sz="1200" i="1" dirty="0" err="1">
                <a:solidFill>
                  <a:srgbClr val="1D2D3F"/>
                </a:solidFill>
              </a:rPr>
              <a:t>Heritage</a:t>
            </a:r>
            <a:r>
              <a:rPr lang="fr-FR" sz="1200" i="1" dirty="0">
                <a:solidFill>
                  <a:srgbClr val="1D2D3F"/>
                </a:solidFill>
              </a:rPr>
              <a:t> </a:t>
            </a:r>
            <a:r>
              <a:rPr lang="fr-FR" sz="1200" i="1" dirty="0" err="1">
                <a:solidFill>
                  <a:srgbClr val="1D2D3F"/>
                </a:solidFill>
              </a:rPr>
              <a:t>Foundation’s</a:t>
            </a:r>
            <a:r>
              <a:rPr lang="fr-FR" sz="1200" i="1" dirty="0">
                <a:solidFill>
                  <a:srgbClr val="1D2D3F"/>
                </a:solidFill>
              </a:rPr>
              <a:t> index of </a:t>
            </a:r>
            <a:r>
              <a:rPr lang="fr-FR" sz="1200" i="1" dirty="0" err="1">
                <a:solidFill>
                  <a:srgbClr val="1D2D3F"/>
                </a:solidFill>
              </a:rPr>
              <a:t>economic</a:t>
            </a:r>
            <a:r>
              <a:rPr lang="fr-FR" sz="1200" i="1" dirty="0">
                <a:solidFill>
                  <a:srgbClr val="1D2D3F"/>
                </a:solidFill>
              </a:rPr>
              <a:t> </a:t>
            </a:r>
            <a:r>
              <a:rPr lang="fr-FR" sz="1200" i="1" dirty="0" err="1">
                <a:solidFill>
                  <a:srgbClr val="1D2D3F"/>
                </a:solidFill>
              </a:rPr>
              <a:t>trade</a:t>
            </a:r>
            <a:r>
              <a:rPr lang="fr-FR" sz="1200" i="1" dirty="0">
                <a:solidFill>
                  <a:srgbClr val="1D2D3F"/>
                </a:solidFill>
              </a:rPr>
              <a:t> </a:t>
            </a:r>
            <a:r>
              <a:rPr lang="fr-FR" sz="1200" i="1" dirty="0" err="1">
                <a:solidFill>
                  <a:srgbClr val="1D2D3F"/>
                </a:solidFill>
              </a:rPr>
              <a:t>freedom</a:t>
            </a:r>
            <a:r>
              <a:rPr lang="fr-FR" sz="1200" i="1" dirty="0">
                <a:solidFill>
                  <a:srgbClr val="1D2D3F"/>
                </a:solidFill>
              </a:rPr>
              <a:t>)</a:t>
            </a:r>
          </a:p>
          <a:p>
            <a:pPr marL="285750" indent="-285750">
              <a:spcBef>
                <a:spcPts val="600"/>
              </a:spcBef>
              <a:buFont typeface="Arial" panose="020B0604020202020204" pitchFamily="34" charset="0"/>
              <a:buChar char="•"/>
            </a:pPr>
            <a:r>
              <a:rPr lang="fr-FR" sz="1600" dirty="0" err="1">
                <a:solidFill>
                  <a:srgbClr val="1D2D3F"/>
                </a:solidFill>
              </a:rPr>
              <a:t>Technology</a:t>
            </a:r>
            <a:r>
              <a:rPr lang="fr-FR" sz="1600" dirty="0">
                <a:solidFill>
                  <a:srgbClr val="1D2D3F"/>
                </a:solidFill>
              </a:rPr>
              <a:t> standardisation</a:t>
            </a:r>
            <a:br>
              <a:rPr lang="fr-FR" sz="1400" i="1" dirty="0">
                <a:solidFill>
                  <a:srgbClr val="1D2D3F"/>
                </a:solidFill>
              </a:rPr>
            </a:br>
            <a:endParaRPr lang="fr-FR" sz="1400" i="1" dirty="0">
              <a:solidFill>
                <a:srgbClr val="1D2D3F"/>
              </a:solidFill>
            </a:endParaRPr>
          </a:p>
          <a:p>
            <a:pPr marL="742950" lvl="1" indent="-285750">
              <a:buFont typeface="Arial" panose="020B0604020202020204" pitchFamily="34" charset="0"/>
              <a:buChar char="•"/>
            </a:pPr>
            <a:endParaRPr lang="fr-FR" sz="1600" i="1" dirty="0">
              <a:solidFill>
                <a:srgbClr val="1D2D3F"/>
              </a:solidFill>
            </a:endParaRPr>
          </a:p>
        </p:txBody>
      </p:sp>
      <p:pic>
        <p:nvPicPr>
          <p:cNvPr id="8" name="Image 7"/>
          <p:cNvPicPr>
            <a:picLocks noChangeAspect="1"/>
          </p:cNvPicPr>
          <p:nvPr/>
        </p:nvPicPr>
        <p:blipFill>
          <a:blip r:embed="rId3"/>
          <a:stretch>
            <a:fillRect/>
          </a:stretch>
        </p:blipFill>
        <p:spPr>
          <a:xfrm>
            <a:off x="7045983" y="2278065"/>
            <a:ext cx="1454545" cy="1030992"/>
          </a:xfrm>
          <a:prstGeom prst="rect">
            <a:avLst/>
          </a:prstGeom>
        </p:spPr>
      </p:pic>
      <p:pic>
        <p:nvPicPr>
          <p:cNvPr id="7" name="Image 6"/>
          <p:cNvPicPr>
            <a:picLocks noChangeAspect="1"/>
          </p:cNvPicPr>
          <p:nvPr/>
        </p:nvPicPr>
        <p:blipFill>
          <a:blip r:embed="rId4"/>
          <a:stretch>
            <a:fillRect/>
          </a:stretch>
        </p:blipFill>
        <p:spPr>
          <a:xfrm>
            <a:off x="7028792" y="3520771"/>
            <a:ext cx="1471736" cy="967661"/>
          </a:xfrm>
          <a:prstGeom prst="rect">
            <a:avLst/>
          </a:prstGeom>
        </p:spPr>
      </p:pic>
      <p:sp>
        <p:nvSpPr>
          <p:cNvPr id="12" name="ZoneTexte 11"/>
          <p:cNvSpPr txBox="1"/>
          <p:nvPr/>
        </p:nvSpPr>
        <p:spPr>
          <a:xfrm>
            <a:off x="7536652" y="3069920"/>
            <a:ext cx="473206" cy="261610"/>
          </a:xfrm>
          <a:prstGeom prst="rect">
            <a:avLst/>
          </a:prstGeom>
          <a:noFill/>
        </p:spPr>
        <p:txBody>
          <a:bodyPr wrap="none" rtlCol="0">
            <a:spAutoFit/>
          </a:bodyPr>
          <a:lstStyle/>
          <a:p>
            <a:r>
              <a:rPr lang="fr-FR" sz="1100" dirty="0"/>
              <a:t>2000</a:t>
            </a:r>
          </a:p>
        </p:txBody>
      </p:sp>
      <p:sp>
        <p:nvSpPr>
          <p:cNvPr id="30" name="ZoneTexte 29"/>
          <p:cNvSpPr txBox="1"/>
          <p:nvPr/>
        </p:nvSpPr>
        <p:spPr>
          <a:xfrm>
            <a:off x="7536652" y="4255231"/>
            <a:ext cx="473206" cy="261610"/>
          </a:xfrm>
          <a:prstGeom prst="rect">
            <a:avLst/>
          </a:prstGeom>
          <a:noFill/>
        </p:spPr>
        <p:txBody>
          <a:bodyPr wrap="none" rtlCol="0">
            <a:spAutoFit/>
          </a:bodyPr>
          <a:lstStyle/>
          <a:p>
            <a:r>
              <a:rPr lang="fr-FR" sz="1100" dirty="0"/>
              <a:t>2020</a:t>
            </a:r>
          </a:p>
        </p:txBody>
      </p:sp>
    </p:spTree>
    <p:extLst>
      <p:ext uri="{BB962C8B-B14F-4D97-AF65-F5344CB8AC3E}">
        <p14:creationId xmlns:p14="http://schemas.microsoft.com/office/powerpoint/2010/main" val="3906467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324470"/>
            <a:ext cx="6904693" cy="3119488"/>
          </a:xfrm>
        </p:spPr>
        <p:txBody>
          <a:bodyPr/>
          <a:lstStyle/>
          <a:p>
            <a:r>
              <a:rPr lang="en-US" dirty="0"/>
              <a:t>Size differences and economies of scale</a:t>
            </a:r>
          </a:p>
          <a:p>
            <a:pPr lvl="1"/>
            <a:r>
              <a:rPr lang="en-US" dirty="0"/>
              <a:t>Volume and </a:t>
            </a:r>
            <a:r>
              <a:rPr lang="en-US" b="1" dirty="0"/>
              <a:t>size of machines</a:t>
            </a:r>
          </a:p>
          <a:p>
            <a:pPr lvl="1"/>
            <a:r>
              <a:rPr lang="en-US" dirty="0"/>
              <a:t>Volume and </a:t>
            </a:r>
            <a:r>
              <a:rPr lang="en-US" b="1" dirty="0"/>
              <a:t>cost of plant and equipment</a:t>
            </a:r>
          </a:p>
          <a:p>
            <a:pPr lvl="1"/>
            <a:r>
              <a:rPr lang="en-US" dirty="0"/>
              <a:t>Employee specialization</a:t>
            </a:r>
          </a:p>
          <a:p>
            <a:pPr lvl="1"/>
            <a:r>
              <a:rPr lang="en-US" dirty="0"/>
              <a:t>Volume and overhead cost (per unit)</a:t>
            </a:r>
          </a:p>
          <a:p>
            <a:r>
              <a:rPr lang="en-US" dirty="0"/>
              <a:t>Diseconomies of scale are possible !</a:t>
            </a:r>
          </a:p>
          <a:p>
            <a:pPr lvl="1"/>
            <a:r>
              <a:rPr lang="en-US" dirty="0"/>
              <a:t>Physical limitations</a:t>
            </a:r>
            <a:br>
              <a:rPr lang="en-US" dirty="0"/>
            </a:br>
            <a:r>
              <a:rPr lang="en-US" dirty="0"/>
              <a:t>(cement kilns can only be so big)</a:t>
            </a:r>
          </a:p>
          <a:p>
            <a:pPr lvl="1"/>
            <a:r>
              <a:rPr lang="en-US" dirty="0"/>
              <a:t>Managerial diseconomies</a:t>
            </a:r>
          </a:p>
          <a:p>
            <a:pPr lvl="1"/>
            <a:r>
              <a:rPr lang="en-US" dirty="0"/>
              <a:t>Worker demotivation</a:t>
            </a:r>
          </a:p>
          <a:p>
            <a:pPr lvl="1"/>
            <a:r>
              <a:rPr lang="en-US" dirty="0"/>
              <a:t>Distance (centralized production means increase transport costs)</a:t>
            </a:r>
          </a:p>
        </p:txBody>
      </p:sp>
      <p:sp>
        <p:nvSpPr>
          <p:cNvPr id="3" name="Titre 2"/>
          <p:cNvSpPr>
            <a:spLocks noGrp="1"/>
          </p:cNvSpPr>
          <p:nvPr>
            <p:ph type="title"/>
          </p:nvPr>
        </p:nvSpPr>
        <p:spPr/>
        <p:txBody>
          <a:bodyPr/>
          <a:lstStyle/>
          <a:p>
            <a:r>
              <a:rPr lang="fr-FR" dirty="0" err="1"/>
              <a:t>Cost</a:t>
            </a:r>
            <a:r>
              <a:rPr lang="fr-FR" dirty="0"/>
              <a:t> Leadership</a:t>
            </a:r>
          </a:p>
        </p:txBody>
      </p:sp>
      <p:sp>
        <p:nvSpPr>
          <p:cNvPr id="4" name="Sous-titre 3"/>
          <p:cNvSpPr>
            <a:spLocks noGrp="1"/>
          </p:cNvSpPr>
          <p:nvPr>
            <p:ph type="subTitle" idx="13"/>
          </p:nvPr>
        </p:nvSpPr>
        <p:spPr/>
        <p:txBody>
          <a:bodyPr/>
          <a:lstStyle/>
          <a:p>
            <a:r>
              <a:rPr lang="fr-FR" dirty="0" err="1"/>
              <a:t>Scale</a:t>
            </a:r>
            <a:r>
              <a:rPr lang="fr-FR" dirty="0"/>
              <a:t> (Economies of </a:t>
            </a:r>
            <a:r>
              <a:rPr lang="fr-FR" dirty="0" err="1"/>
              <a:t>Scale</a:t>
            </a:r>
            <a:r>
              <a:rPr lang="fr-FR" dirty="0"/>
              <a:t>)</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15</a:t>
            </a:fld>
            <a:endParaRPr lang="fr-FR"/>
          </a:p>
        </p:txBody>
      </p:sp>
      <p:cxnSp>
        <p:nvCxnSpPr>
          <p:cNvPr id="7" name="Connecteur droit avec flèche 6"/>
          <p:cNvCxnSpPr/>
          <p:nvPr/>
        </p:nvCxnSpPr>
        <p:spPr>
          <a:xfrm flipV="1">
            <a:off x="6180463" y="1324470"/>
            <a:ext cx="0" cy="151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a:off x="6180463" y="2842352"/>
            <a:ext cx="2639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Arc 10"/>
          <p:cNvSpPr/>
          <p:nvPr/>
        </p:nvSpPr>
        <p:spPr>
          <a:xfrm rot="9871938">
            <a:off x="6189676" y="314667"/>
            <a:ext cx="2621525" cy="1927589"/>
          </a:xfrm>
          <a:prstGeom prst="arc">
            <a:avLst>
              <a:gd name="adj1" fmla="val 17853525"/>
              <a:gd name="adj2" fmla="val 0"/>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9" name="ZoneTexte 18"/>
          <p:cNvSpPr txBox="1"/>
          <p:nvPr/>
        </p:nvSpPr>
        <p:spPr>
          <a:xfrm>
            <a:off x="6268955" y="2899161"/>
            <a:ext cx="742511" cy="577081"/>
          </a:xfrm>
          <a:prstGeom prst="rect">
            <a:avLst/>
          </a:prstGeom>
          <a:noFill/>
        </p:spPr>
        <p:txBody>
          <a:bodyPr wrap="none" rtlCol="0">
            <a:spAutoFit/>
          </a:bodyPr>
          <a:lstStyle/>
          <a:p>
            <a:r>
              <a:rPr lang="fr-FR" sz="1050" dirty="0" err="1"/>
              <a:t>Increasing</a:t>
            </a:r>
            <a:br>
              <a:rPr lang="fr-FR" sz="1050" dirty="0"/>
            </a:br>
            <a:r>
              <a:rPr lang="fr-FR" sz="1050" dirty="0" err="1"/>
              <a:t>returns</a:t>
            </a:r>
            <a:r>
              <a:rPr lang="fr-FR" sz="1050" dirty="0"/>
              <a:t> </a:t>
            </a:r>
            <a:br>
              <a:rPr lang="fr-FR" sz="1050" dirty="0"/>
            </a:br>
            <a:r>
              <a:rPr lang="fr-FR" sz="1050" dirty="0"/>
              <a:t>to </a:t>
            </a:r>
            <a:r>
              <a:rPr lang="fr-FR" sz="1050" dirty="0" err="1"/>
              <a:t>scale</a:t>
            </a:r>
            <a:endParaRPr lang="fr-FR" sz="1050" dirty="0"/>
          </a:p>
        </p:txBody>
      </p:sp>
      <p:grpSp>
        <p:nvGrpSpPr>
          <p:cNvPr id="24" name="Groupe 23"/>
          <p:cNvGrpSpPr/>
          <p:nvPr/>
        </p:nvGrpSpPr>
        <p:grpSpPr>
          <a:xfrm>
            <a:off x="7129182" y="2266514"/>
            <a:ext cx="675185" cy="1209728"/>
            <a:chOff x="7129182" y="2266514"/>
            <a:chExt cx="675185" cy="1209728"/>
          </a:xfrm>
        </p:grpSpPr>
        <p:cxnSp>
          <p:nvCxnSpPr>
            <p:cNvPr id="13" name="Connecteur droit 12"/>
            <p:cNvCxnSpPr>
              <a:stCxn id="11" idx="0"/>
              <a:endCxn id="14" idx="2"/>
            </p:cNvCxnSpPr>
            <p:nvPr/>
          </p:nvCxnSpPr>
          <p:spPr>
            <a:xfrm>
              <a:off x="7287834" y="2270929"/>
              <a:ext cx="477299" cy="4522"/>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7166610" y="2266514"/>
              <a:ext cx="0" cy="57583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7760970" y="2278880"/>
              <a:ext cx="0" cy="57583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7129182" y="2899161"/>
              <a:ext cx="675185" cy="577081"/>
            </a:xfrm>
            <a:prstGeom prst="rect">
              <a:avLst/>
            </a:prstGeom>
            <a:noFill/>
          </p:spPr>
          <p:txBody>
            <a:bodyPr wrap="none" rtlCol="0">
              <a:spAutoFit/>
            </a:bodyPr>
            <a:lstStyle/>
            <a:p>
              <a:r>
                <a:rPr lang="fr-FR" sz="1050" dirty="0"/>
                <a:t>Constant</a:t>
              </a:r>
              <a:br>
                <a:rPr lang="fr-FR" sz="1050" dirty="0"/>
              </a:br>
              <a:r>
                <a:rPr lang="fr-FR" sz="1050" dirty="0" err="1"/>
                <a:t>returns</a:t>
              </a:r>
              <a:r>
                <a:rPr lang="fr-FR" sz="1050" dirty="0"/>
                <a:t> </a:t>
              </a:r>
              <a:br>
                <a:rPr lang="fr-FR" sz="1050" dirty="0"/>
              </a:br>
              <a:r>
                <a:rPr lang="fr-FR" sz="1050" dirty="0"/>
                <a:t>to </a:t>
              </a:r>
              <a:r>
                <a:rPr lang="fr-FR" sz="1050" dirty="0" err="1"/>
                <a:t>scale</a:t>
              </a:r>
              <a:endParaRPr lang="fr-FR" sz="1050" dirty="0"/>
            </a:p>
          </p:txBody>
        </p:sp>
      </p:grpSp>
      <p:grpSp>
        <p:nvGrpSpPr>
          <p:cNvPr id="25" name="Groupe 24"/>
          <p:cNvGrpSpPr/>
          <p:nvPr/>
        </p:nvGrpSpPr>
        <p:grpSpPr>
          <a:xfrm>
            <a:off x="6438778" y="333696"/>
            <a:ext cx="2621525" cy="3142546"/>
            <a:chOff x="6438778" y="333696"/>
            <a:chExt cx="2621525" cy="3142546"/>
          </a:xfrm>
        </p:grpSpPr>
        <p:sp>
          <p:nvSpPr>
            <p:cNvPr id="14" name="Arc 13"/>
            <p:cNvSpPr/>
            <p:nvPr/>
          </p:nvSpPr>
          <p:spPr>
            <a:xfrm rot="9871938">
              <a:off x="6438778" y="333696"/>
              <a:ext cx="2621525" cy="1927589"/>
            </a:xfrm>
            <a:prstGeom prst="arc">
              <a:avLst>
                <a:gd name="adj1" fmla="val 12941508"/>
                <a:gd name="adj2" fmla="val 17073255"/>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1" name="ZoneTexte 20"/>
            <p:cNvSpPr txBox="1"/>
            <p:nvPr/>
          </p:nvSpPr>
          <p:spPr>
            <a:xfrm>
              <a:off x="7922083" y="2899161"/>
              <a:ext cx="788999" cy="577081"/>
            </a:xfrm>
            <a:prstGeom prst="rect">
              <a:avLst/>
            </a:prstGeom>
            <a:noFill/>
          </p:spPr>
          <p:txBody>
            <a:bodyPr wrap="none" rtlCol="0">
              <a:spAutoFit/>
            </a:bodyPr>
            <a:lstStyle/>
            <a:p>
              <a:r>
                <a:rPr lang="fr-FR" sz="1050" dirty="0" err="1"/>
                <a:t>Decreasing</a:t>
              </a:r>
              <a:br>
                <a:rPr lang="fr-FR" sz="1050" dirty="0"/>
              </a:br>
              <a:r>
                <a:rPr lang="fr-FR" sz="1050" dirty="0" err="1"/>
                <a:t>returns</a:t>
              </a:r>
              <a:r>
                <a:rPr lang="fr-FR" sz="1050" dirty="0"/>
                <a:t> </a:t>
              </a:r>
              <a:br>
                <a:rPr lang="fr-FR" sz="1050" dirty="0"/>
              </a:br>
              <a:r>
                <a:rPr lang="fr-FR" sz="1050" dirty="0"/>
                <a:t>to </a:t>
              </a:r>
              <a:r>
                <a:rPr lang="fr-FR" sz="1050" dirty="0" err="1"/>
                <a:t>scale</a:t>
              </a:r>
              <a:endParaRPr lang="fr-FR" sz="1050" dirty="0"/>
            </a:p>
          </p:txBody>
        </p:sp>
      </p:grpSp>
      <p:sp>
        <p:nvSpPr>
          <p:cNvPr id="22" name="ZoneTexte 21"/>
          <p:cNvSpPr txBox="1"/>
          <p:nvPr/>
        </p:nvSpPr>
        <p:spPr>
          <a:xfrm>
            <a:off x="8482544" y="2636879"/>
            <a:ext cx="749116" cy="276999"/>
          </a:xfrm>
          <a:prstGeom prst="rect">
            <a:avLst/>
          </a:prstGeom>
          <a:noFill/>
        </p:spPr>
        <p:txBody>
          <a:bodyPr wrap="none" rtlCol="0">
            <a:spAutoFit/>
          </a:bodyPr>
          <a:lstStyle/>
          <a:p>
            <a:r>
              <a:rPr lang="fr-FR" sz="1200" b="1" i="1" dirty="0" err="1"/>
              <a:t>Quantity</a:t>
            </a:r>
            <a:endParaRPr lang="fr-FR" sz="1200" b="1" i="1" dirty="0"/>
          </a:p>
        </p:txBody>
      </p:sp>
      <p:sp>
        <p:nvSpPr>
          <p:cNvPr id="23" name="ZoneTexte 22"/>
          <p:cNvSpPr txBox="1"/>
          <p:nvPr/>
        </p:nvSpPr>
        <p:spPr>
          <a:xfrm>
            <a:off x="5536065" y="1161082"/>
            <a:ext cx="668773" cy="461665"/>
          </a:xfrm>
          <a:prstGeom prst="rect">
            <a:avLst/>
          </a:prstGeom>
          <a:noFill/>
        </p:spPr>
        <p:txBody>
          <a:bodyPr wrap="none" rtlCol="0">
            <a:spAutoFit/>
          </a:bodyPr>
          <a:lstStyle/>
          <a:p>
            <a:r>
              <a:rPr lang="fr-FR" sz="1200" i="1" dirty="0" err="1"/>
              <a:t>Cost</a:t>
            </a:r>
            <a:r>
              <a:rPr lang="fr-FR" sz="1200" i="1" dirty="0"/>
              <a:t> </a:t>
            </a:r>
            <a:br>
              <a:rPr lang="fr-FR" sz="1200" i="1" dirty="0"/>
            </a:br>
            <a:r>
              <a:rPr lang="fr-FR" sz="1200" i="1" dirty="0"/>
              <a:t>per unit</a:t>
            </a:r>
          </a:p>
        </p:txBody>
      </p:sp>
    </p:spTree>
    <p:extLst>
      <p:ext uri="{BB962C8B-B14F-4D97-AF65-F5344CB8AC3E}">
        <p14:creationId xmlns:p14="http://schemas.microsoft.com/office/powerpoint/2010/main" val="355965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err="1"/>
              <a:t>Internationalisation</a:t>
            </a:r>
            <a:r>
              <a:rPr lang="en-US" noProof="0" dirty="0"/>
              <a:t> Drivers</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150</a:t>
            </a:fld>
            <a:endParaRPr lang="fr-F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George Yip’s </a:t>
            </a:r>
            <a:r>
              <a:rPr lang="en-US" noProof="0" dirty="0" err="1"/>
              <a:t>Globalisation</a:t>
            </a:r>
            <a:r>
              <a:rPr lang="en-US" noProof="0" dirty="0"/>
              <a:t> Framework</a:t>
            </a:r>
          </a:p>
        </p:txBody>
      </p:sp>
      <p:sp>
        <p:nvSpPr>
          <p:cNvPr id="18" name="Espace réservé du contenu 1"/>
          <p:cNvSpPr>
            <a:spLocks noGrp="1"/>
          </p:cNvSpPr>
          <p:nvPr>
            <p:ph idx="1"/>
          </p:nvPr>
        </p:nvSpPr>
        <p:spPr>
          <a:xfrm>
            <a:off x="363219" y="1238283"/>
            <a:ext cx="6799930" cy="828068"/>
          </a:xfrm>
        </p:spPr>
        <p:txBody>
          <a:bodyPr/>
          <a:lstStyle/>
          <a:p>
            <a:pPr marL="0" indent="0">
              <a:buNone/>
            </a:pPr>
            <a:r>
              <a:rPr lang="en-US" sz="1800" b="1" noProof="0" dirty="0"/>
              <a:t>International strategy potential </a:t>
            </a:r>
            <a:r>
              <a:rPr lang="en-US" sz="1800" noProof="0" dirty="0"/>
              <a:t>is determined by market drivers, cost drivers, government drivers and competitive drivers</a:t>
            </a:r>
          </a:p>
        </p:txBody>
      </p:sp>
      <p:grpSp>
        <p:nvGrpSpPr>
          <p:cNvPr id="31" name="Groupe 30"/>
          <p:cNvGrpSpPr/>
          <p:nvPr/>
        </p:nvGrpSpPr>
        <p:grpSpPr>
          <a:xfrm>
            <a:off x="363218" y="998386"/>
            <a:ext cx="6972862" cy="892796"/>
            <a:chOff x="355846" y="713703"/>
            <a:chExt cx="8714475" cy="892796"/>
          </a:xfrm>
        </p:grpSpPr>
        <p:sp>
          <p:nvSpPr>
            <p:cNvPr id="32" name="Rectangle 31"/>
            <p:cNvSpPr/>
            <p:nvPr/>
          </p:nvSpPr>
          <p:spPr>
            <a:xfrm>
              <a:off x="355846" y="954903"/>
              <a:ext cx="8299781" cy="651596"/>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713703"/>
              <a:ext cx="479031" cy="513384"/>
            </a:xfrm>
            <a:prstGeom prst="rect">
              <a:avLst/>
            </a:prstGeom>
          </p:spPr>
        </p:pic>
      </p:grpSp>
      <p:sp>
        <p:nvSpPr>
          <p:cNvPr id="4" name="Rectangle 3"/>
          <p:cNvSpPr/>
          <p:nvPr/>
        </p:nvSpPr>
        <p:spPr>
          <a:xfrm>
            <a:off x="363218" y="2037653"/>
            <a:ext cx="1487277" cy="57130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Market</a:t>
            </a:r>
            <a:r>
              <a:rPr lang="fr-FR" sz="1600" dirty="0">
                <a:solidFill>
                  <a:schemeClr val="bg1"/>
                </a:solidFill>
              </a:rPr>
              <a:t> </a:t>
            </a:r>
            <a:br>
              <a:rPr lang="fr-FR" sz="1600" dirty="0">
                <a:solidFill>
                  <a:schemeClr val="bg1"/>
                </a:solidFill>
              </a:rPr>
            </a:br>
            <a:r>
              <a:rPr lang="fr-FR" sz="1600" dirty="0">
                <a:solidFill>
                  <a:schemeClr val="bg1"/>
                </a:solidFill>
              </a:rPr>
              <a:t>Drivers</a:t>
            </a:r>
          </a:p>
        </p:txBody>
      </p:sp>
      <p:sp>
        <p:nvSpPr>
          <p:cNvPr id="34" name="Rectangle 33"/>
          <p:cNvSpPr/>
          <p:nvPr/>
        </p:nvSpPr>
        <p:spPr>
          <a:xfrm>
            <a:off x="363218" y="2677098"/>
            <a:ext cx="1487277" cy="57130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Cost</a:t>
            </a:r>
            <a:br>
              <a:rPr lang="fr-FR" sz="1600" dirty="0">
                <a:solidFill>
                  <a:schemeClr val="bg1"/>
                </a:solidFill>
              </a:rPr>
            </a:br>
            <a:r>
              <a:rPr lang="fr-FR" sz="1600" dirty="0">
                <a:solidFill>
                  <a:schemeClr val="bg1"/>
                </a:solidFill>
              </a:rPr>
              <a:t>Drivers</a:t>
            </a:r>
          </a:p>
        </p:txBody>
      </p:sp>
      <p:sp>
        <p:nvSpPr>
          <p:cNvPr id="35" name="Rectangle 34"/>
          <p:cNvSpPr/>
          <p:nvPr/>
        </p:nvSpPr>
        <p:spPr>
          <a:xfrm>
            <a:off x="363218" y="3328776"/>
            <a:ext cx="1487277" cy="57130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Government</a:t>
            </a:r>
            <a:r>
              <a:rPr lang="fr-FR" sz="1600" dirty="0">
                <a:solidFill>
                  <a:schemeClr val="bg1"/>
                </a:solidFill>
              </a:rPr>
              <a:t> Drivers</a:t>
            </a:r>
          </a:p>
        </p:txBody>
      </p:sp>
      <p:sp>
        <p:nvSpPr>
          <p:cNvPr id="36" name="Rectangle 35"/>
          <p:cNvSpPr/>
          <p:nvPr/>
        </p:nvSpPr>
        <p:spPr>
          <a:xfrm>
            <a:off x="363218" y="3980454"/>
            <a:ext cx="1487277" cy="571309"/>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Competitive</a:t>
            </a:r>
            <a:br>
              <a:rPr lang="fr-FR" sz="1600" dirty="0">
                <a:solidFill>
                  <a:schemeClr val="bg1"/>
                </a:solidFill>
              </a:rPr>
            </a:br>
            <a:r>
              <a:rPr lang="fr-FR" sz="1600" dirty="0">
                <a:solidFill>
                  <a:schemeClr val="bg1"/>
                </a:solidFill>
              </a:rPr>
              <a:t>Drivers</a:t>
            </a:r>
          </a:p>
        </p:txBody>
      </p:sp>
      <p:sp>
        <p:nvSpPr>
          <p:cNvPr id="6" name="Légende à une bordure 1 5"/>
          <p:cNvSpPr/>
          <p:nvPr/>
        </p:nvSpPr>
        <p:spPr>
          <a:xfrm>
            <a:off x="2908455" y="2037653"/>
            <a:ext cx="3690670" cy="2514110"/>
          </a:xfrm>
          <a:prstGeom prst="accentCallout1">
            <a:avLst>
              <a:gd name="adj1" fmla="val 18750"/>
              <a:gd name="adj2" fmla="val -8333"/>
              <a:gd name="adj3" fmla="val 88837"/>
              <a:gd name="adj4" fmla="val -27391"/>
            </a:avLst>
          </a:prstGeom>
          <a:solidFill>
            <a:schemeClr val="bg1"/>
          </a:solid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spcBef>
                <a:spcPts val="600"/>
              </a:spcBef>
              <a:buFont typeface="Arial" panose="020B0604020202020204" pitchFamily="34" charset="0"/>
              <a:buChar char="•"/>
            </a:pPr>
            <a:r>
              <a:rPr lang="fr-FR" sz="1600" b="1" i="1" dirty="0">
                <a:solidFill>
                  <a:srgbClr val="1D2D3F"/>
                </a:solidFill>
              </a:rPr>
              <a:t>Globalisation</a:t>
            </a:r>
            <a:r>
              <a:rPr lang="fr-FR" sz="1600" dirty="0">
                <a:solidFill>
                  <a:srgbClr val="1D2D3F"/>
                </a:solidFill>
              </a:rPr>
              <a:t> as an </a:t>
            </a:r>
            <a:r>
              <a:rPr lang="fr-FR" sz="1600" dirty="0" err="1">
                <a:solidFill>
                  <a:srgbClr val="1D2D3F"/>
                </a:solidFill>
              </a:rPr>
              <a:t>integrated</a:t>
            </a:r>
            <a:r>
              <a:rPr lang="fr-FR" sz="1600" dirty="0">
                <a:solidFill>
                  <a:srgbClr val="1D2D3F"/>
                </a:solidFill>
              </a:rPr>
              <a:t> </a:t>
            </a:r>
            <a:r>
              <a:rPr lang="fr-FR" sz="1600" dirty="0" err="1">
                <a:solidFill>
                  <a:srgbClr val="1D2D3F"/>
                </a:solidFill>
              </a:rPr>
              <a:t>worldwide</a:t>
            </a:r>
            <a:r>
              <a:rPr lang="fr-FR" sz="1600" dirty="0">
                <a:solidFill>
                  <a:srgbClr val="1D2D3F"/>
                </a:solidFill>
              </a:rPr>
              <a:t> </a:t>
            </a:r>
            <a:r>
              <a:rPr lang="fr-FR" sz="1600" dirty="0" err="1">
                <a:solidFill>
                  <a:srgbClr val="1D2D3F"/>
                </a:solidFill>
              </a:rPr>
              <a:t>strategy</a:t>
            </a:r>
            <a:r>
              <a:rPr lang="fr-FR" sz="1600" dirty="0">
                <a:solidFill>
                  <a:srgbClr val="1D2D3F"/>
                </a:solidFill>
              </a:rPr>
              <a:t> (coordination of </a:t>
            </a:r>
            <a:r>
              <a:rPr lang="fr-FR" sz="1600" dirty="0" err="1">
                <a:solidFill>
                  <a:srgbClr val="1D2D3F"/>
                </a:solidFill>
              </a:rPr>
              <a:t>geographically</a:t>
            </a:r>
            <a:r>
              <a:rPr lang="fr-FR" sz="1600" dirty="0">
                <a:solidFill>
                  <a:srgbClr val="1D2D3F"/>
                </a:solidFill>
              </a:rPr>
              <a:t> </a:t>
            </a:r>
            <a:r>
              <a:rPr lang="fr-FR" sz="1600" dirty="0" err="1">
                <a:solidFill>
                  <a:srgbClr val="1D2D3F"/>
                </a:solidFill>
              </a:rPr>
              <a:t>dispersed</a:t>
            </a:r>
            <a:r>
              <a:rPr lang="fr-FR" sz="1600" dirty="0">
                <a:solidFill>
                  <a:srgbClr val="1D2D3F"/>
                </a:solidFill>
              </a:rPr>
              <a:t> </a:t>
            </a:r>
            <a:r>
              <a:rPr lang="fr-FR" sz="1600" dirty="0" err="1">
                <a:solidFill>
                  <a:srgbClr val="1D2D3F"/>
                </a:solidFill>
              </a:rPr>
              <a:t>activities</a:t>
            </a:r>
            <a:r>
              <a:rPr lang="fr-FR" sz="1600" dirty="0">
                <a:solidFill>
                  <a:srgbClr val="1D2D3F"/>
                </a:solidFill>
              </a:rPr>
              <a:t>)</a:t>
            </a:r>
          </a:p>
          <a:p>
            <a:pPr marL="742950" lvl="1" indent="-285750">
              <a:spcBef>
                <a:spcPts val="600"/>
              </a:spcBef>
              <a:buFont typeface="Wingdings" panose="05000000000000000000" pitchFamily="2" charset="2"/>
              <a:buChar char="ü"/>
            </a:pPr>
            <a:r>
              <a:rPr lang="fr-FR" sz="1400" i="1" dirty="0" err="1">
                <a:solidFill>
                  <a:srgbClr val="1D2D3F"/>
                </a:solidFill>
              </a:rPr>
              <a:t>Interdependence</a:t>
            </a:r>
            <a:r>
              <a:rPr lang="fr-FR" sz="1400" i="1" dirty="0">
                <a:solidFill>
                  <a:srgbClr val="1D2D3F"/>
                </a:solidFill>
              </a:rPr>
              <a:t> </a:t>
            </a:r>
            <a:r>
              <a:rPr lang="fr-FR" sz="1400" i="1" dirty="0" err="1">
                <a:solidFill>
                  <a:srgbClr val="1D2D3F"/>
                </a:solidFill>
              </a:rPr>
              <a:t>across</a:t>
            </a:r>
            <a:r>
              <a:rPr lang="fr-FR" sz="1400" i="1" dirty="0">
                <a:solidFill>
                  <a:srgbClr val="1D2D3F"/>
                </a:solidFill>
              </a:rPr>
              <a:t> </a:t>
            </a:r>
            <a:r>
              <a:rPr lang="fr-FR" sz="1400" i="1" dirty="0" err="1">
                <a:solidFill>
                  <a:srgbClr val="1D2D3F"/>
                </a:solidFill>
              </a:rPr>
              <a:t>company’s</a:t>
            </a:r>
            <a:r>
              <a:rPr lang="fr-FR" sz="1400" i="1" dirty="0">
                <a:solidFill>
                  <a:srgbClr val="1D2D3F"/>
                </a:solidFill>
              </a:rPr>
              <a:t> value </a:t>
            </a:r>
            <a:r>
              <a:rPr lang="fr-FR" sz="1400" i="1" dirty="0" err="1">
                <a:solidFill>
                  <a:srgbClr val="1D2D3F"/>
                </a:solidFill>
              </a:rPr>
              <a:t>chain</a:t>
            </a:r>
            <a:r>
              <a:rPr lang="fr-FR" sz="1400" i="1" dirty="0">
                <a:solidFill>
                  <a:srgbClr val="1D2D3F"/>
                </a:solidFill>
              </a:rPr>
              <a:t> </a:t>
            </a:r>
            <a:r>
              <a:rPr lang="fr-FR" sz="1400" i="1" dirty="0" err="1">
                <a:solidFill>
                  <a:srgbClr val="1D2D3F"/>
                </a:solidFill>
              </a:rPr>
              <a:t>activities</a:t>
            </a:r>
            <a:r>
              <a:rPr lang="fr-FR" sz="1400" i="1" dirty="0">
                <a:solidFill>
                  <a:srgbClr val="1D2D3F"/>
                </a:solidFill>
              </a:rPr>
              <a:t> (global Value Chain) (ex. Ferrero)</a:t>
            </a:r>
          </a:p>
          <a:p>
            <a:pPr marL="742950" lvl="1" indent="-285750">
              <a:spcBef>
                <a:spcPts val="600"/>
              </a:spcBef>
              <a:buFont typeface="Wingdings" panose="05000000000000000000" pitchFamily="2" charset="2"/>
              <a:buChar char="ü"/>
            </a:pPr>
            <a:r>
              <a:rPr lang="fr-FR" sz="1400" i="1" dirty="0">
                <a:solidFill>
                  <a:srgbClr val="1D2D3F"/>
                </a:solidFill>
              </a:rPr>
              <a:t>Global </a:t>
            </a:r>
            <a:r>
              <a:rPr lang="fr-FR" sz="1400" i="1" dirty="0" err="1">
                <a:solidFill>
                  <a:srgbClr val="1D2D3F"/>
                </a:solidFill>
              </a:rPr>
              <a:t>competitors</a:t>
            </a:r>
            <a:r>
              <a:rPr lang="fr-FR" sz="1400" i="1" dirty="0">
                <a:solidFill>
                  <a:srgbClr val="1D2D3F"/>
                </a:solidFill>
              </a:rPr>
              <a:t> able to cross-</a:t>
            </a:r>
            <a:r>
              <a:rPr lang="fr-FR" sz="1400" i="1" dirty="0" err="1">
                <a:solidFill>
                  <a:srgbClr val="1D2D3F"/>
                </a:solidFill>
              </a:rPr>
              <a:t>subsidize</a:t>
            </a:r>
            <a:r>
              <a:rPr lang="fr-FR" sz="1400" i="1" dirty="0">
                <a:solidFill>
                  <a:srgbClr val="1D2D3F"/>
                </a:solidFill>
              </a:rPr>
              <a:t> </a:t>
            </a:r>
            <a:r>
              <a:rPr lang="fr-FR" sz="1400" i="1" dirty="0" err="1">
                <a:solidFill>
                  <a:srgbClr val="1D2D3F"/>
                </a:solidFill>
              </a:rPr>
              <a:t>operations</a:t>
            </a:r>
            <a:r>
              <a:rPr lang="fr-FR" sz="1400" i="1" dirty="0">
                <a:solidFill>
                  <a:srgbClr val="1D2D3F"/>
                </a:solidFill>
              </a:rPr>
              <a:t> – to </a:t>
            </a:r>
            <a:r>
              <a:rPr lang="fr-FR" sz="1400" i="1" dirty="0" err="1">
                <a:solidFill>
                  <a:srgbClr val="1D2D3F"/>
                </a:solidFill>
              </a:rPr>
              <a:t>compete</a:t>
            </a:r>
            <a:r>
              <a:rPr lang="fr-FR" sz="1400" i="1" dirty="0">
                <a:solidFill>
                  <a:srgbClr val="1D2D3F"/>
                </a:solidFill>
              </a:rPr>
              <a:t> </a:t>
            </a:r>
            <a:r>
              <a:rPr lang="fr-FR" sz="1400" i="1" dirty="0" err="1">
                <a:solidFill>
                  <a:srgbClr val="1D2D3F"/>
                </a:solidFill>
              </a:rPr>
              <a:t>you’ll</a:t>
            </a:r>
            <a:r>
              <a:rPr lang="fr-FR" sz="1400" i="1" dirty="0">
                <a:solidFill>
                  <a:srgbClr val="1D2D3F"/>
                </a:solidFill>
              </a:rPr>
              <a:t> have to </a:t>
            </a:r>
            <a:r>
              <a:rPr lang="fr-FR" sz="1400" i="1" dirty="0" err="1">
                <a:solidFill>
                  <a:srgbClr val="1D2D3F"/>
                </a:solidFill>
              </a:rPr>
              <a:t>probably</a:t>
            </a:r>
            <a:r>
              <a:rPr lang="fr-FR" sz="1400" i="1" dirty="0">
                <a:solidFill>
                  <a:srgbClr val="1D2D3F"/>
                </a:solidFill>
              </a:rPr>
              <a:t> do the </a:t>
            </a:r>
            <a:r>
              <a:rPr lang="fr-FR" sz="1400" i="1" dirty="0" err="1">
                <a:solidFill>
                  <a:srgbClr val="1D2D3F"/>
                </a:solidFill>
              </a:rPr>
              <a:t>same</a:t>
            </a:r>
            <a:r>
              <a:rPr lang="fr-FR" sz="1400" i="1" dirty="0">
                <a:solidFill>
                  <a:srgbClr val="1D2D3F"/>
                </a:solidFill>
              </a:rPr>
              <a:t>.</a:t>
            </a:r>
            <a:br>
              <a:rPr lang="fr-FR" sz="1400" i="1" dirty="0">
                <a:solidFill>
                  <a:srgbClr val="1D2D3F"/>
                </a:solidFill>
              </a:rPr>
            </a:br>
            <a:endParaRPr lang="fr-FR" sz="1400" i="1" dirty="0">
              <a:solidFill>
                <a:srgbClr val="1D2D3F"/>
              </a:solidFill>
            </a:endParaRPr>
          </a:p>
          <a:p>
            <a:pPr marL="742950" lvl="1" indent="-285750">
              <a:buFont typeface="Arial" panose="020B0604020202020204" pitchFamily="34" charset="0"/>
              <a:buChar char="•"/>
            </a:pPr>
            <a:endParaRPr lang="fr-FR" sz="1600" i="1" dirty="0">
              <a:solidFill>
                <a:srgbClr val="1D2D3F"/>
              </a:solidFill>
            </a:endParaRPr>
          </a:p>
        </p:txBody>
      </p:sp>
      <p:pic>
        <p:nvPicPr>
          <p:cNvPr id="9" name="Image 8"/>
          <p:cNvPicPr>
            <a:picLocks noChangeAspect="1"/>
          </p:cNvPicPr>
          <p:nvPr/>
        </p:nvPicPr>
        <p:blipFill>
          <a:blip r:embed="rId3"/>
          <a:stretch>
            <a:fillRect/>
          </a:stretch>
        </p:blipFill>
        <p:spPr>
          <a:xfrm>
            <a:off x="7004264" y="2458227"/>
            <a:ext cx="1897375" cy="1130351"/>
          </a:xfrm>
          <a:prstGeom prst="rect">
            <a:avLst/>
          </a:prstGeom>
        </p:spPr>
      </p:pic>
    </p:spTree>
    <p:extLst>
      <p:ext uri="{BB962C8B-B14F-4D97-AF65-F5344CB8AC3E}">
        <p14:creationId xmlns:p14="http://schemas.microsoft.com/office/powerpoint/2010/main" val="325057267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2130" y="2204917"/>
            <a:ext cx="9131870" cy="469106"/>
          </a:xfrm>
        </p:spPr>
        <p:txBody>
          <a:bodyPr/>
          <a:lstStyle/>
          <a:p>
            <a:pPr>
              <a:buNone/>
            </a:pPr>
            <a:r>
              <a:rPr lang="en-US" noProof="0" dirty="0"/>
              <a:t>Sources of Advantage</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151</a:t>
            </a:fld>
            <a:endParaRPr lang="fr-FR"/>
          </a:p>
        </p:txBody>
      </p:sp>
    </p:spTree>
    <p:extLst>
      <p:ext uri="{BB962C8B-B14F-4D97-AF65-F5344CB8AC3E}">
        <p14:creationId xmlns:p14="http://schemas.microsoft.com/office/powerpoint/2010/main" val="31575475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a:t>Sources of advantage</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152</a:t>
            </a:fld>
            <a:endParaRPr lang="fr-FR"/>
          </a:p>
        </p:txBody>
      </p:sp>
      <p:sp>
        <p:nvSpPr>
          <p:cNvPr id="19" name="Espace réservé du contenu 1"/>
          <p:cNvSpPr txBox="1">
            <a:spLocks/>
          </p:cNvSpPr>
          <p:nvPr/>
        </p:nvSpPr>
        <p:spPr>
          <a:xfrm>
            <a:off x="355846" y="1149395"/>
            <a:ext cx="8780782" cy="1886467"/>
          </a:xfrm>
          <a:prstGeom prst="rect">
            <a:avLst/>
          </a:prstGeom>
        </p:spPr>
        <p:txBody>
          <a:bodyPr/>
          <a:lstStyle>
            <a:lvl1pPr marL="355600" indent="-355600" algn="l" defTabSz="914400" rtl="0" eaLnBrk="1" latinLnBrk="0" hangingPunct="1">
              <a:spcBef>
                <a:spcPct val="20000"/>
              </a:spcBef>
              <a:buClr>
                <a:schemeClr val="tx1">
                  <a:lumMod val="85000"/>
                  <a:lumOff val="15000"/>
                </a:schemeClr>
              </a:buClr>
              <a:buSzPct val="70000"/>
              <a:buFont typeface="Wingdings" panose="05000000000000000000" pitchFamily="2" charset="2"/>
              <a:buChar char="§"/>
              <a:defRPr sz="2000" kern="1200">
                <a:solidFill>
                  <a:srgbClr val="17212F"/>
                </a:solidFill>
                <a:latin typeface="Arial"/>
                <a:ea typeface="+mn-ea"/>
                <a:cs typeface="Arial"/>
              </a:defRPr>
            </a:lvl1pPr>
            <a:lvl2pPr marL="742950" indent="-28575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17212F"/>
                </a:solidFill>
                <a:latin typeface="Arial"/>
                <a:ea typeface="+mn-ea"/>
                <a:cs typeface="Arial"/>
              </a:defRPr>
            </a:lvl2pPr>
            <a:lvl3pPr marL="11430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400" kern="1200">
                <a:solidFill>
                  <a:srgbClr val="17212F"/>
                </a:solidFill>
                <a:latin typeface="Arial"/>
                <a:ea typeface="+mn-ea"/>
                <a:cs typeface="Arial"/>
              </a:defRPr>
            </a:lvl3pPr>
            <a:lvl4pPr marL="16002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200" kern="1200">
                <a:solidFill>
                  <a:srgbClr val="17212F"/>
                </a:solidFill>
                <a:latin typeface="Arial"/>
                <a:ea typeface="+mn-ea"/>
                <a:cs typeface="Arial"/>
              </a:defRPr>
            </a:lvl4pPr>
            <a:lvl5pPr marL="20574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40404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b="1" dirty="0" err="1"/>
              <a:t>Firm</a:t>
            </a:r>
            <a:r>
              <a:rPr lang="fr-FR" b="1" dirty="0"/>
              <a:t> </a:t>
            </a:r>
            <a:r>
              <a:rPr lang="fr-FR" b="1" dirty="0" err="1"/>
              <a:t>level</a:t>
            </a:r>
            <a:r>
              <a:rPr lang="fr-FR" b="1" dirty="0"/>
              <a:t> </a:t>
            </a:r>
            <a:r>
              <a:rPr lang="fr-FR" b="1" dirty="0" err="1"/>
              <a:t>factors</a:t>
            </a:r>
            <a:endParaRPr lang="fr-FR" b="1" dirty="0"/>
          </a:p>
          <a:p>
            <a:r>
              <a:rPr lang="fr-FR" dirty="0"/>
              <a:t>Do </a:t>
            </a:r>
            <a:r>
              <a:rPr lang="fr-FR" dirty="0" err="1"/>
              <a:t>you</a:t>
            </a:r>
            <a:r>
              <a:rPr lang="fr-FR" dirty="0"/>
              <a:t> have the </a:t>
            </a:r>
            <a:r>
              <a:rPr lang="fr-FR" dirty="0" err="1"/>
              <a:t>knowledge</a:t>
            </a:r>
            <a:r>
              <a:rPr lang="fr-FR" dirty="0"/>
              <a:t>?</a:t>
            </a:r>
          </a:p>
          <a:p>
            <a:r>
              <a:rPr lang="fr-FR" dirty="0"/>
              <a:t>Do </a:t>
            </a:r>
            <a:r>
              <a:rPr lang="fr-FR" dirty="0" err="1"/>
              <a:t>you</a:t>
            </a:r>
            <a:r>
              <a:rPr lang="fr-FR" dirty="0"/>
              <a:t> have the culture?</a:t>
            </a:r>
          </a:p>
          <a:p>
            <a:r>
              <a:rPr lang="fr-FR" dirty="0"/>
              <a:t>Do </a:t>
            </a:r>
            <a:r>
              <a:rPr lang="fr-FR" dirty="0" err="1"/>
              <a:t>you</a:t>
            </a:r>
            <a:r>
              <a:rPr lang="fr-FR" dirty="0"/>
              <a:t> have VRIO </a:t>
            </a:r>
            <a:r>
              <a:rPr lang="fr-FR" dirty="0" err="1"/>
              <a:t>resources</a:t>
            </a:r>
            <a:r>
              <a:rPr lang="fr-FR" dirty="0"/>
              <a:t> to </a:t>
            </a:r>
            <a:r>
              <a:rPr lang="fr-FR" dirty="0" err="1"/>
              <a:t>compete</a:t>
            </a:r>
            <a:r>
              <a:rPr lang="fr-FR" dirty="0"/>
              <a:t> </a:t>
            </a:r>
            <a:r>
              <a:rPr lang="fr-FR" dirty="0" err="1"/>
              <a:t>abroad</a:t>
            </a:r>
            <a:r>
              <a:rPr lang="fr-FR" dirty="0"/>
              <a:t>?</a:t>
            </a: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Firm specific and geographic</a:t>
            </a:r>
          </a:p>
        </p:txBody>
      </p:sp>
      <p:sp>
        <p:nvSpPr>
          <p:cNvPr id="18" name="Espace réservé du contenu 1"/>
          <p:cNvSpPr txBox="1">
            <a:spLocks/>
          </p:cNvSpPr>
          <p:nvPr/>
        </p:nvSpPr>
        <p:spPr>
          <a:xfrm>
            <a:off x="355846" y="2843001"/>
            <a:ext cx="8942390" cy="1886467"/>
          </a:xfrm>
          <a:prstGeom prst="rect">
            <a:avLst/>
          </a:prstGeom>
        </p:spPr>
        <p:txBody>
          <a:bodyPr/>
          <a:lstStyle>
            <a:lvl1pPr marL="355600" indent="-355600" algn="l" defTabSz="914400" rtl="0" eaLnBrk="1" latinLnBrk="0" hangingPunct="1">
              <a:spcBef>
                <a:spcPct val="20000"/>
              </a:spcBef>
              <a:buClr>
                <a:schemeClr val="tx1">
                  <a:lumMod val="85000"/>
                  <a:lumOff val="15000"/>
                </a:schemeClr>
              </a:buClr>
              <a:buSzPct val="70000"/>
              <a:buFont typeface="Wingdings" panose="05000000000000000000" pitchFamily="2" charset="2"/>
              <a:buChar char="§"/>
              <a:defRPr sz="2000" kern="1200">
                <a:solidFill>
                  <a:srgbClr val="17212F"/>
                </a:solidFill>
                <a:latin typeface="Arial"/>
                <a:ea typeface="+mn-ea"/>
                <a:cs typeface="Arial"/>
              </a:defRPr>
            </a:lvl1pPr>
            <a:lvl2pPr marL="742950" indent="-28575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17212F"/>
                </a:solidFill>
                <a:latin typeface="Arial"/>
                <a:ea typeface="+mn-ea"/>
                <a:cs typeface="Arial"/>
              </a:defRPr>
            </a:lvl2pPr>
            <a:lvl3pPr marL="11430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400" kern="1200">
                <a:solidFill>
                  <a:srgbClr val="17212F"/>
                </a:solidFill>
                <a:latin typeface="Arial"/>
                <a:ea typeface="+mn-ea"/>
                <a:cs typeface="Arial"/>
              </a:defRPr>
            </a:lvl3pPr>
            <a:lvl4pPr marL="16002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200" kern="1200">
                <a:solidFill>
                  <a:srgbClr val="17212F"/>
                </a:solidFill>
                <a:latin typeface="Arial"/>
                <a:ea typeface="+mn-ea"/>
                <a:cs typeface="Arial"/>
              </a:defRPr>
            </a:lvl4pPr>
            <a:lvl5pPr marL="20574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40404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b="1" dirty="0"/>
              <a:t>Geographic or country </a:t>
            </a:r>
            <a:r>
              <a:rPr lang="fr-FR" b="1" dirty="0" err="1"/>
              <a:t>specific</a:t>
            </a:r>
            <a:r>
              <a:rPr lang="fr-FR" b="1" dirty="0"/>
              <a:t> </a:t>
            </a:r>
            <a:r>
              <a:rPr lang="fr-FR" b="1" dirty="0" err="1"/>
              <a:t>factors</a:t>
            </a:r>
            <a:endParaRPr lang="fr-FR" b="1" dirty="0"/>
          </a:p>
          <a:p>
            <a:r>
              <a:rPr lang="fr-FR" dirty="0"/>
              <a:t>How </a:t>
            </a:r>
            <a:r>
              <a:rPr lang="fr-FR" dirty="0" err="1"/>
              <a:t>does</a:t>
            </a:r>
            <a:r>
              <a:rPr lang="fr-FR" dirty="0"/>
              <a:t> a </a:t>
            </a:r>
            <a:r>
              <a:rPr lang="fr-FR" dirty="0" err="1"/>
              <a:t>particular</a:t>
            </a:r>
            <a:r>
              <a:rPr lang="fr-FR" dirty="0"/>
              <a:t> location </a:t>
            </a:r>
            <a:r>
              <a:rPr lang="fr-FR" dirty="0" err="1"/>
              <a:t>give</a:t>
            </a:r>
            <a:r>
              <a:rPr lang="fr-FR" dirty="0"/>
              <a:t> an </a:t>
            </a:r>
            <a:r>
              <a:rPr lang="fr-FR" dirty="0" err="1"/>
              <a:t>advantage</a:t>
            </a:r>
            <a:r>
              <a:rPr lang="fr-FR" dirty="0"/>
              <a:t> (</a:t>
            </a:r>
            <a:r>
              <a:rPr lang="fr-FR" b="1" dirty="0" err="1"/>
              <a:t>locational</a:t>
            </a:r>
            <a:r>
              <a:rPr lang="fr-FR" b="1" dirty="0"/>
              <a:t> </a:t>
            </a:r>
            <a:r>
              <a:rPr lang="fr-FR" b="1" dirty="0" err="1"/>
              <a:t>advantage</a:t>
            </a:r>
            <a:r>
              <a:rPr lang="fr-FR" dirty="0"/>
              <a:t>)</a:t>
            </a:r>
          </a:p>
          <a:p>
            <a:r>
              <a:rPr lang="fr-FR" dirty="0"/>
              <a:t>How </a:t>
            </a:r>
            <a:r>
              <a:rPr lang="fr-FR" dirty="0" err="1"/>
              <a:t>can</a:t>
            </a:r>
            <a:r>
              <a:rPr lang="fr-FR" dirty="0"/>
              <a:t> </a:t>
            </a:r>
            <a:r>
              <a:rPr lang="fr-FR" dirty="0" err="1"/>
              <a:t>sourcing</a:t>
            </a:r>
            <a:r>
              <a:rPr lang="fr-FR" dirty="0"/>
              <a:t> </a:t>
            </a:r>
            <a:r>
              <a:rPr lang="fr-FR" dirty="0" err="1"/>
              <a:t>overseas</a:t>
            </a:r>
            <a:r>
              <a:rPr lang="fr-FR" dirty="0"/>
              <a:t> </a:t>
            </a:r>
            <a:r>
              <a:rPr lang="fr-FR" dirty="0" err="1"/>
              <a:t>provide</a:t>
            </a:r>
            <a:r>
              <a:rPr lang="fr-FR" dirty="0"/>
              <a:t> an </a:t>
            </a:r>
            <a:r>
              <a:rPr lang="fr-FR" dirty="0" err="1"/>
              <a:t>advantage</a:t>
            </a:r>
            <a:r>
              <a:rPr lang="fr-FR" dirty="0"/>
              <a:t> </a:t>
            </a:r>
            <a:r>
              <a:rPr lang="fr-FR" dirty="0" err="1"/>
              <a:t>through</a:t>
            </a:r>
            <a:r>
              <a:rPr lang="fr-FR" dirty="0"/>
              <a:t> an </a:t>
            </a:r>
            <a:r>
              <a:rPr lang="fr-FR" b="1" dirty="0"/>
              <a:t>international value system</a:t>
            </a:r>
          </a:p>
        </p:txBody>
      </p:sp>
    </p:spTree>
    <p:extLst>
      <p:ext uri="{BB962C8B-B14F-4D97-AF65-F5344CB8AC3E}">
        <p14:creationId xmlns:p14="http://schemas.microsoft.com/office/powerpoint/2010/main" val="271782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e 41"/>
          <p:cNvGrpSpPr/>
          <p:nvPr/>
        </p:nvGrpSpPr>
        <p:grpSpPr>
          <a:xfrm>
            <a:off x="6720408" y="309019"/>
            <a:ext cx="2100070" cy="1757332"/>
            <a:chOff x="2471930" y="920084"/>
            <a:chExt cx="4075566" cy="3591465"/>
          </a:xfrm>
        </p:grpSpPr>
        <p:sp>
          <p:nvSpPr>
            <p:cNvPr id="43" name="Rectangle à coins arrondis 42"/>
            <p:cNvSpPr/>
            <p:nvPr/>
          </p:nvSpPr>
          <p:spPr>
            <a:xfrm>
              <a:off x="4709755" y="920084"/>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44" name="Rectangle à coins arrondis 43"/>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45" name="Rectangle à coins arrondis 44"/>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46" name="Rectangle à coins arrondis 45"/>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47" name="Ellipse 46"/>
            <p:cNvSpPr/>
            <p:nvPr/>
          </p:nvSpPr>
          <p:spPr>
            <a:xfrm>
              <a:off x="3666876" y="1771198"/>
              <a:ext cx="1696597" cy="86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48" name="Connecteur droit avec flèche 47"/>
            <p:cNvCxnSpPr>
              <a:stCxn id="44" idx="2"/>
              <a:endCxn id="47"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Connecteur droit avec flèche 48"/>
            <p:cNvCxnSpPr>
              <a:stCxn id="43" idx="2"/>
              <a:endCxn id="47"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0" name="Connecteur droit avec flèche 49"/>
            <p:cNvCxnSpPr>
              <a:stCxn id="47" idx="4"/>
              <a:endCxn id="45"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1" name="Connecteur droit avec flèche 50"/>
            <p:cNvCxnSpPr>
              <a:stCxn id="45" idx="2"/>
              <a:endCxn id="46"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3" name="Titre 2"/>
          <p:cNvSpPr>
            <a:spLocks noGrp="1"/>
          </p:cNvSpPr>
          <p:nvPr>
            <p:ph type="title"/>
          </p:nvPr>
        </p:nvSpPr>
        <p:spPr/>
        <p:txBody>
          <a:bodyPr/>
          <a:lstStyle/>
          <a:p>
            <a:r>
              <a:rPr lang="en-US" noProof="0" dirty="0" err="1"/>
              <a:t>Internationalisation</a:t>
            </a:r>
            <a:r>
              <a:rPr lang="en-US" noProof="0" dirty="0"/>
              <a:t> Drivers</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153</a:t>
            </a:fld>
            <a:endParaRPr lang="fr-FR"/>
          </a:p>
        </p:txBody>
      </p:sp>
      <p:sp>
        <p:nvSpPr>
          <p:cNvPr id="29" name="Sous-titre 3"/>
          <p:cNvSpPr>
            <a:spLocks noGrp="1"/>
          </p:cNvSpPr>
          <p:nvPr>
            <p:ph type="subTitle" idx="13"/>
          </p:nvPr>
        </p:nvSpPr>
        <p:spPr>
          <a:xfrm>
            <a:off x="363218" y="732612"/>
            <a:ext cx="8457197" cy="360503"/>
          </a:xfrm>
        </p:spPr>
        <p:txBody>
          <a:bodyPr/>
          <a:lstStyle/>
          <a:p>
            <a:r>
              <a:rPr lang="en-US" noProof="0" dirty="0"/>
              <a:t>Porter’s Diamond Model of National Advantage</a:t>
            </a:r>
          </a:p>
        </p:txBody>
      </p:sp>
      <p:sp>
        <p:nvSpPr>
          <p:cNvPr id="18" name="Espace réservé du contenu 1"/>
          <p:cNvSpPr>
            <a:spLocks noGrp="1"/>
          </p:cNvSpPr>
          <p:nvPr>
            <p:ph idx="1"/>
          </p:nvPr>
        </p:nvSpPr>
        <p:spPr>
          <a:xfrm>
            <a:off x="363219" y="1238283"/>
            <a:ext cx="6641045" cy="828068"/>
          </a:xfrm>
        </p:spPr>
        <p:txBody>
          <a:bodyPr/>
          <a:lstStyle/>
          <a:p>
            <a:pPr marL="0" indent="0">
              <a:buNone/>
            </a:pPr>
            <a:r>
              <a:rPr lang="en-US" sz="1400" b="1" noProof="0" dirty="0"/>
              <a:t>Porter’s diamond model </a:t>
            </a:r>
            <a:r>
              <a:rPr lang="en-US" sz="1400" noProof="0" dirty="0"/>
              <a:t>suggests that locational advantages may stem from local </a:t>
            </a:r>
            <a:r>
              <a:rPr lang="en-US" sz="1400" b="1" noProof="0" dirty="0"/>
              <a:t>factor conditions</a:t>
            </a:r>
            <a:r>
              <a:rPr lang="en-US" sz="1400" noProof="0" dirty="0"/>
              <a:t>; local </a:t>
            </a:r>
            <a:r>
              <a:rPr lang="en-US" sz="1400" b="1" noProof="0" dirty="0"/>
              <a:t>demand conditions</a:t>
            </a:r>
            <a:r>
              <a:rPr lang="en-US" sz="1400" noProof="0" dirty="0"/>
              <a:t>; local </a:t>
            </a:r>
            <a:r>
              <a:rPr lang="en-US" sz="1400" b="1" noProof="0" dirty="0"/>
              <a:t>related and supporting industries</a:t>
            </a:r>
            <a:r>
              <a:rPr lang="en-US" sz="1400" noProof="0" dirty="0"/>
              <a:t>; and from local </a:t>
            </a:r>
            <a:r>
              <a:rPr lang="en-US" sz="1400" b="1" noProof="0" dirty="0"/>
              <a:t>firm strategy, industry structure and rivalry</a:t>
            </a:r>
            <a:r>
              <a:rPr lang="en-US" sz="1400" noProof="0" dirty="0"/>
              <a:t>.</a:t>
            </a:r>
          </a:p>
        </p:txBody>
      </p:sp>
      <p:grpSp>
        <p:nvGrpSpPr>
          <p:cNvPr id="31" name="Groupe 30"/>
          <p:cNvGrpSpPr/>
          <p:nvPr/>
        </p:nvGrpSpPr>
        <p:grpSpPr>
          <a:xfrm>
            <a:off x="363218" y="998386"/>
            <a:ext cx="6972862" cy="958898"/>
            <a:chOff x="355846" y="713703"/>
            <a:chExt cx="8714475" cy="958898"/>
          </a:xfrm>
        </p:grpSpPr>
        <p:sp>
          <p:nvSpPr>
            <p:cNvPr id="32" name="Rectangle 31"/>
            <p:cNvSpPr/>
            <p:nvPr/>
          </p:nvSpPr>
          <p:spPr>
            <a:xfrm>
              <a:off x="355846" y="954903"/>
              <a:ext cx="8299781" cy="717698"/>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713703"/>
              <a:ext cx="479031" cy="513384"/>
            </a:xfrm>
            <a:prstGeom prst="rect">
              <a:avLst/>
            </a:prstGeom>
          </p:spPr>
        </p:pic>
      </p:grpSp>
      <p:grpSp>
        <p:nvGrpSpPr>
          <p:cNvPr id="8" name="Groupe 7"/>
          <p:cNvGrpSpPr/>
          <p:nvPr/>
        </p:nvGrpSpPr>
        <p:grpSpPr>
          <a:xfrm>
            <a:off x="769618" y="2066351"/>
            <a:ext cx="1186182" cy="1108649"/>
            <a:chOff x="769618" y="2066351"/>
            <a:chExt cx="1186182" cy="1108649"/>
          </a:xfrm>
        </p:grpSpPr>
        <p:sp>
          <p:nvSpPr>
            <p:cNvPr id="6" name="Losange 5"/>
            <p:cNvSpPr/>
            <p:nvPr/>
          </p:nvSpPr>
          <p:spPr>
            <a:xfrm>
              <a:off x="769618" y="2066351"/>
              <a:ext cx="1186182" cy="1108649"/>
            </a:xfrm>
            <a:prstGeom prst="diamond">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sp>
          <p:nvSpPr>
            <p:cNvPr id="7" name="ZoneTexte 6"/>
            <p:cNvSpPr txBox="1"/>
            <p:nvPr/>
          </p:nvSpPr>
          <p:spPr>
            <a:xfrm>
              <a:off x="936149" y="2350840"/>
              <a:ext cx="853119" cy="461665"/>
            </a:xfrm>
            <a:prstGeom prst="rect">
              <a:avLst/>
            </a:prstGeom>
            <a:noFill/>
          </p:spPr>
          <p:txBody>
            <a:bodyPr wrap="none" rtlCol="0">
              <a:spAutoFit/>
            </a:bodyPr>
            <a:lstStyle/>
            <a:p>
              <a:pPr algn="ctr"/>
              <a:r>
                <a:rPr lang="fr-FR" sz="1200" dirty="0">
                  <a:solidFill>
                    <a:schemeClr val="bg1"/>
                  </a:solidFill>
                </a:rPr>
                <a:t>Factor</a:t>
              </a:r>
              <a:br>
                <a:rPr lang="fr-FR" sz="1200" dirty="0">
                  <a:solidFill>
                    <a:schemeClr val="bg1"/>
                  </a:solidFill>
                </a:rPr>
              </a:br>
              <a:r>
                <a:rPr lang="fr-FR" sz="1200" dirty="0">
                  <a:solidFill>
                    <a:schemeClr val="bg1"/>
                  </a:solidFill>
                </a:rPr>
                <a:t>Conditions</a:t>
              </a:r>
            </a:p>
          </p:txBody>
        </p:sp>
      </p:grpSp>
      <p:grpSp>
        <p:nvGrpSpPr>
          <p:cNvPr id="9" name="Groupe 8"/>
          <p:cNvGrpSpPr/>
          <p:nvPr/>
        </p:nvGrpSpPr>
        <p:grpSpPr>
          <a:xfrm>
            <a:off x="1471532" y="2771146"/>
            <a:ext cx="1186182" cy="1108649"/>
            <a:chOff x="1471532" y="2771146"/>
            <a:chExt cx="1186182" cy="1108649"/>
          </a:xfrm>
        </p:grpSpPr>
        <p:sp>
          <p:nvSpPr>
            <p:cNvPr id="30" name="Losange 29"/>
            <p:cNvSpPr/>
            <p:nvPr/>
          </p:nvSpPr>
          <p:spPr>
            <a:xfrm>
              <a:off x="1471532" y="2771146"/>
              <a:ext cx="1186182" cy="1108649"/>
            </a:xfrm>
            <a:prstGeom prst="diamond">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sp>
          <p:nvSpPr>
            <p:cNvPr id="37" name="ZoneTexte 36"/>
            <p:cNvSpPr txBox="1"/>
            <p:nvPr/>
          </p:nvSpPr>
          <p:spPr>
            <a:xfrm>
              <a:off x="1638062" y="3106435"/>
              <a:ext cx="853119" cy="461665"/>
            </a:xfrm>
            <a:prstGeom prst="rect">
              <a:avLst/>
            </a:prstGeom>
            <a:noFill/>
          </p:spPr>
          <p:txBody>
            <a:bodyPr wrap="none" rtlCol="0">
              <a:spAutoFit/>
            </a:bodyPr>
            <a:lstStyle/>
            <a:p>
              <a:pPr algn="ctr"/>
              <a:r>
                <a:rPr lang="fr-FR" sz="1200" dirty="0" err="1">
                  <a:solidFill>
                    <a:schemeClr val="bg1"/>
                  </a:solidFill>
                </a:rPr>
                <a:t>Demand</a:t>
              </a:r>
              <a:br>
                <a:rPr lang="fr-FR" sz="1200" dirty="0">
                  <a:solidFill>
                    <a:schemeClr val="bg1"/>
                  </a:solidFill>
                </a:rPr>
              </a:br>
              <a:r>
                <a:rPr lang="fr-FR" sz="1200" dirty="0">
                  <a:solidFill>
                    <a:schemeClr val="bg1"/>
                  </a:solidFill>
                </a:rPr>
                <a:t>Conditions</a:t>
              </a:r>
            </a:p>
          </p:txBody>
        </p:sp>
      </p:grpSp>
      <p:grpSp>
        <p:nvGrpSpPr>
          <p:cNvPr id="11" name="Groupe 10"/>
          <p:cNvGrpSpPr/>
          <p:nvPr/>
        </p:nvGrpSpPr>
        <p:grpSpPr>
          <a:xfrm>
            <a:off x="55003" y="2771146"/>
            <a:ext cx="1186182" cy="1108649"/>
            <a:chOff x="55003" y="2771146"/>
            <a:chExt cx="1186182" cy="1108649"/>
          </a:xfrm>
        </p:grpSpPr>
        <p:sp>
          <p:nvSpPr>
            <p:cNvPr id="38" name="Losange 37"/>
            <p:cNvSpPr/>
            <p:nvPr/>
          </p:nvSpPr>
          <p:spPr>
            <a:xfrm>
              <a:off x="55003" y="2771146"/>
              <a:ext cx="1186182" cy="1108649"/>
            </a:xfrm>
            <a:prstGeom prst="diamond">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sp>
          <p:nvSpPr>
            <p:cNvPr id="39" name="ZoneTexte 38"/>
            <p:cNvSpPr txBox="1"/>
            <p:nvPr/>
          </p:nvSpPr>
          <p:spPr>
            <a:xfrm>
              <a:off x="265843" y="3004835"/>
              <a:ext cx="764504" cy="646331"/>
            </a:xfrm>
            <a:prstGeom prst="rect">
              <a:avLst/>
            </a:prstGeom>
            <a:noFill/>
          </p:spPr>
          <p:txBody>
            <a:bodyPr wrap="none" rtlCol="0">
              <a:spAutoFit/>
            </a:bodyPr>
            <a:lstStyle/>
            <a:p>
              <a:pPr algn="ctr"/>
              <a:r>
                <a:rPr lang="fr-FR" sz="1200" dirty="0" err="1">
                  <a:solidFill>
                    <a:schemeClr val="bg1"/>
                  </a:solidFill>
                </a:rPr>
                <a:t>Strategy</a:t>
              </a:r>
              <a:br>
                <a:rPr lang="fr-FR" sz="1200" dirty="0">
                  <a:solidFill>
                    <a:schemeClr val="bg1"/>
                  </a:solidFill>
                </a:rPr>
              </a:br>
              <a:r>
                <a:rPr lang="fr-FR" sz="1200" dirty="0">
                  <a:solidFill>
                    <a:schemeClr val="bg1"/>
                  </a:solidFill>
                </a:rPr>
                <a:t>Structure</a:t>
              </a:r>
              <a:br>
                <a:rPr lang="fr-FR" sz="1200" dirty="0">
                  <a:solidFill>
                    <a:schemeClr val="bg1"/>
                  </a:solidFill>
                </a:rPr>
              </a:br>
              <a:r>
                <a:rPr lang="fr-FR" sz="1200" dirty="0" err="1">
                  <a:solidFill>
                    <a:schemeClr val="bg1"/>
                  </a:solidFill>
                </a:rPr>
                <a:t>Rivalry</a:t>
              </a:r>
              <a:endParaRPr lang="fr-FR" sz="1200" dirty="0">
                <a:solidFill>
                  <a:schemeClr val="bg1"/>
                </a:solidFill>
              </a:endParaRPr>
            </a:p>
          </p:txBody>
        </p:sp>
      </p:grpSp>
      <p:grpSp>
        <p:nvGrpSpPr>
          <p:cNvPr id="10" name="Groupe 9"/>
          <p:cNvGrpSpPr/>
          <p:nvPr/>
        </p:nvGrpSpPr>
        <p:grpSpPr>
          <a:xfrm>
            <a:off x="766446" y="3498888"/>
            <a:ext cx="1186182" cy="1108649"/>
            <a:chOff x="766446" y="3498888"/>
            <a:chExt cx="1186182" cy="1108649"/>
          </a:xfrm>
        </p:grpSpPr>
        <p:sp>
          <p:nvSpPr>
            <p:cNvPr id="40" name="Losange 39"/>
            <p:cNvSpPr/>
            <p:nvPr/>
          </p:nvSpPr>
          <p:spPr>
            <a:xfrm>
              <a:off x="766446" y="3498888"/>
              <a:ext cx="1186182" cy="1108649"/>
            </a:xfrm>
            <a:prstGeom prst="diamond">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sp>
          <p:nvSpPr>
            <p:cNvPr id="41" name="ZoneTexte 40"/>
            <p:cNvSpPr txBox="1"/>
            <p:nvPr/>
          </p:nvSpPr>
          <p:spPr>
            <a:xfrm>
              <a:off x="924963" y="3745277"/>
              <a:ext cx="869149" cy="646331"/>
            </a:xfrm>
            <a:prstGeom prst="rect">
              <a:avLst/>
            </a:prstGeom>
            <a:noFill/>
          </p:spPr>
          <p:txBody>
            <a:bodyPr wrap="none" rtlCol="0">
              <a:spAutoFit/>
            </a:bodyPr>
            <a:lstStyle/>
            <a:p>
              <a:pPr algn="ctr"/>
              <a:r>
                <a:rPr lang="fr-FR" sz="1200" dirty="0" err="1">
                  <a:solidFill>
                    <a:schemeClr val="bg1"/>
                  </a:solidFill>
                </a:rPr>
                <a:t>Related</a:t>
              </a:r>
              <a:r>
                <a:rPr lang="fr-FR" sz="1200" dirty="0">
                  <a:solidFill>
                    <a:schemeClr val="bg1"/>
                  </a:solidFill>
                </a:rPr>
                <a:t> &amp;</a:t>
              </a:r>
              <a:br>
                <a:rPr lang="fr-FR" sz="1200" dirty="0">
                  <a:solidFill>
                    <a:schemeClr val="bg1"/>
                  </a:solidFill>
                </a:rPr>
              </a:br>
              <a:r>
                <a:rPr lang="fr-FR" sz="1200" dirty="0" err="1">
                  <a:solidFill>
                    <a:schemeClr val="bg1"/>
                  </a:solidFill>
                </a:rPr>
                <a:t>Supporting</a:t>
              </a:r>
              <a:br>
                <a:rPr lang="fr-FR" sz="1200" dirty="0">
                  <a:solidFill>
                    <a:schemeClr val="bg1"/>
                  </a:solidFill>
                </a:rPr>
              </a:br>
              <a:r>
                <a:rPr lang="fr-FR" sz="1200" dirty="0">
                  <a:solidFill>
                    <a:schemeClr val="bg1"/>
                  </a:solidFill>
                </a:rPr>
                <a:t>Industries</a:t>
              </a:r>
            </a:p>
          </p:txBody>
        </p:sp>
      </p:grpSp>
      <p:sp>
        <p:nvSpPr>
          <p:cNvPr id="12" name="ZoneTexte 11"/>
          <p:cNvSpPr txBox="1"/>
          <p:nvPr/>
        </p:nvSpPr>
        <p:spPr>
          <a:xfrm>
            <a:off x="3149600" y="2603500"/>
            <a:ext cx="4186480" cy="923330"/>
          </a:xfrm>
          <a:prstGeom prst="rect">
            <a:avLst/>
          </a:prstGeom>
          <a:noFill/>
        </p:spPr>
        <p:txBody>
          <a:bodyPr wrap="square" rtlCol="0">
            <a:spAutoFit/>
          </a:bodyPr>
          <a:lstStyle/>
          <a:p>
            <a:r>
              <a:rPr lang="fr-FR" dirty="0" err="1"/>
              <a:t>What</a:t>
            </a:r>
            <a:r>
              <a:rPr lang="fr-FR" dirty="0"/>
              <a:t> home-</a:t>
            </a:r>
            <a:r>
              <a:rPr lang="fr-FR" dirty="0" err="1"/>
              <a:t>based</a:t>
            </a:r>
            <a:r>
              <a:rPr lang="fr-FR" dirty="0"/>
              <a:t> </a:t>
            </a:r>
            <a:r>
              <a:rPr lang="fr-FR" dirty="0" err="1"/>
              <a:t>locational</a:t>
            </a:r>
            <a:r>
              <a:rPr lang="fr-FR" dirty="0"/>
              <a:t> </a:t>
            </a:r>
            <a:r>
              <a:rPr lang="fr-FR" dirty="0" err="1"/>
              <a:t>advantages</a:t>
            </a:r>
            <a:r>
              <a:rPr lang="fr-FR" dirty="0"/>
              <a:t> do </a:t>
            </a:r>
            <a:r>
              <a:rPr lang="fr-FR" dirty="0" err="1"/>
              <a:t>you</a:t>
            </a:r>
            <a:r>
              <a:rPr lang="fr-FR" dirty="0"/>
              <a:t> have </a:t>
            </a:r>
            <a:r>
              <a:rPr lang="fr-FR" dirty="0" err="1"/>
              <a:t>that</a:t>
            </a:r>
            <a:r>
              <a:rPr lang="fr-FR" dirty="0"/>
              <a:t> </a:t>
            </a:r>
            <a:r>
              <a:rPr lang="fr-FR" dirty="0" err="1"/>
              <a:t>can</a:t>
            </a:r>
            <a:r>
              <a:rPr lang="fr-FR" dirty="0"/>
              <a:t> </a:t>
            </a:r>
            <a:r>
              <a:rPr lang="fr-FR" dirty="0" err="1"/>
              <a:t>be</a:t>
            </a:r>
            <a:r>
              <a:rPr lang="fr-FR" dirty="0"/>
              <a:t> </a:t>
            </a:r>
            <a:r>
              <a:rPr lang="fr-FR" dirty="0" err="1"/>
              <a:t>exploited</a:t>
            </a:r>
            <a:r>
              <a:rPr lang="fr-FR" dirty="0"/>
              <a:t> </a:t>
            </a:r>
            <a:r>
              <a:rPr lang="fr-FR" dirty="0" err="1"/>
              <a:t>internationally</a:t>
            </a:r>
            <a:r>
              <a:rPr lang="fr-FR" dirty="0"/>
              <a:t> ?</a:t>
            </a:r>
          </a:p>
        </p:txBody>
      </p:sp>
    </p:spTree>
    <p:extLst>
      <p:ext uri="{BB962C8B-B14F-4D97-AF65-F5344CB8AC3E}">
        <p14:creationId xmlns:p14="http://schemas.microsoft.com/office/powerpoint/2010/main" val="101331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err="1"/>
              <a:t>Internationalisation</a:t>
            </a:r>
            <a:r>
              <a:rPr lang="en-US" noProof="0" dirty="0"/>
              <a:t> Drivers</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154</a:t>
            </a:fld>
            <a:endParaRPr lang="fr-F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Porter’s Diamond Model of National Advantage</a:t>
            </a:r>
          </a:p>
        </p:txBody>
      </p:sp>
      <p:sp>
        <p:nvSpPr>
          <p:cNvPr id="18" name="Espace réservé du contenu 1"/>
          <p:cNvSpPr>
            <a:spLocks noGrp="1"/>
          </p:cNvSpPr>
          <p:nvPr>
            <p:ph idx="1"/>
          </p:nvPr>
        </p:nvSpPr>
        <p:spPr>
          <a:xfrm>
            <a:off x="363219" y="1238283"/>
            <a:ext cx="6641045" cy="828068"/>
          </a:xfrm>
        </p:spPr>
        <p:txBody>
          <a:bodyPr/>
          <a:lstStyle/>
          <a:p>
            <a:pPr marL="0" indent="0">
              <a:buNone/>
            </a:pPr>
            <a:r>
              <a:rPr lang="en-US" sz="1400" b="1" noProof="0" dirty="0"/>
              <a:t>Porter’s diamond model </a:t>
            </a:r>
            <a:r>
              <a:rPr lang="en-US" sz="1400" noProof="0" dirty="0"/>
              <a:t>suggests that locational advantages may stem from local </a:t>
            </a:r>
            <a:r>
              <a:rPr lang="en-US" sz="1400" b="1" noProof="0" dirty="0"/>
              <a:t>factor conditions</a:t>
            </a:r>
            <a:r>
              <a:rPr lang="en-US" sz="1400" noProof="0" dirty="0"/>
              <a:t>; local </a:t>
            </a:r>
            <a:r>
              <a:rPr lang="en-US" sz="1400" b="1" noProof="0" dirty="0"/>
              <a:t>demand conditions</a:t>
            </a:r>
            <a:r>
              <a:rPr lang="en-US" sz="1400" noProof="0" dirty="0"/>
              <a:t>; local </a:t>
            </a:r>
            <a:r>
              <a:rPr lang="en-US" sz="1400" b="1" noProof="0" dirty="0"/>
              <a:t>related and supporting industries</a:t>
            </a:r>
            <a:r>
              <a:rPr lang="en-US" sz="1400" noProof="0" dirty="0"/>
              <a:t>; and from local </a:t>
            </a:r>
            <a:r>
              <a:rPr lang="en-US" sz="1400" b="1" noProof="0" dirty="0"/>
              <a:t>firm strategy, industry structure and rivalry</a:t>
            </a:r>
            <a:r>
              <a:rPr lang="en-US" sz="1400" noProof="0" dirty="0"/>
              <a:t>.</a:t>
            </a:r>
          </a:p>
        </p:txBody>
      </p:sp>
      <p:grpSp>
        <p:nvGrpSpPr>
          <p:cNvPr id="31" name="Groupe 30"/>
          <p:cNvGrpSpPr/>
          <p:nvPr/>
        </p:nvGrpSpPr>
        <p:grpSpPr>
          <a:xfrm>
            <a:off x="363218" y="998386"/>
            <a:ext cx="6972862" cy="958898"/>
            <a:chOff x="355846" y="713703"/>
            <a:chExt cx="8714475" cy="958898"/>
          </a:xfrm>
        </p:grpSpPr>
        <p:sp>
          <p:nvSpPr>
            <p:cNvPr id="32" name="Rectangle 31"/>
            <p:cNvSpPr/>
            <p:nvPr/>
          </p:nvSpPr>
          <p:spPr>
            <a:xfrm>
              <a:off x="355846" y="954903"/>
              <a:ext cx="8299781" cy="717698"/>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713703"/>
              <a:ext cx="479031" cy="513384"/>
            </a:xfrm>
            <a:prstGeom prst="rect">
              <a:avLst/>
            </a:prstGeom>
          </p:spPr>
        </p:pic>
      </p:grpSp>
      <p:sp>
        <p:nvSpPr>
          <p:cNvPr id="34" name="Losange 33"/>
          <p:cNvSpPr/>
          <p:nvPr/>
        </p:nvSpPr>
        <p:spPr>
          <a:xfrm>
            <a:off x="769618" y="2066351"/>
            <a:ext cx="1186182" cy="1108649"/>
          </a:xfrm>
          <a:prstGeom prst="diamond">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sp>
        <p:nvSpPr>
          <p:cNvPr id="35" name="ZoneTexte 34"/>
          <p:cNvSpPr txBox="1"/>
          <p:nvPr/>
        </p:nvSpPr>
        <p:spPr>
          <a:xfrm>
            <a:off x="936149" y="2350840"/>
            <a:ext cx="853119" cy="461665"/>
          </a:xfrm>
          <a:prstGeom prst="rect">
            <a:avLst/>
          </a:prstGeom>
          <a:noFill/>
        </p:spPr>
        <p:txBody>
          <a:bodyPr wrap="none" rtlCol="0">
            <a:spAutoFit/>
          </a:bodyPr>
          <a:lstStyle/>
          <a:p>
            <a:pPr algn="ctr"/>
            <a:r>
              <a:rPr lang="fr-FR" sz="1200" dirty="0">
                <a:solidFill>
                  <a:schemeClr val="bg1"/>
                </a:solidFill>
              </a:rPr>
              <a:t>Factor</a:t>
            </a:r>
            <a:br>
              <a:rPr lang="fr-FR" sz="1200" dirty="0">
                <a:solidFill>
                  <a:schemeClr val="bg1"/>
                </a:solidFill>
              </a:rPr>
            </a:br>
            <a:r>
              <a:rPr lang="fr-FR" sz="1200" dirty="0">
                <a:solidFill>
                  <a:schemeClr val="bg1"/>
                </a:solidFill>
              </a:rPr>
              <a:t>Conditions</a:t>
            </a:r>
          </a:p>
        </p:txBody>
      </p:sp>
      <p:sp>
        <p:nvSpPr>
          <p:cNvPr id="36" name="Losange 35"/>
          <p:cNvSpPr/>
          <p:nvPr/>
        </p:nvSpPr>
        <p:spPr>
          <a:xfrm>
            <a:off x="1471532" y="2771146"/>
            <a:ext cx="1186182" cy="1108649"/>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solidFill>
                <a:srgbClr val="1D2D3F"/>
              </a:solidFill>
            </a:endParaRPr>
          </a:p>
        </p:txBody>
      </p:sp>
      <p:sp>
        <p:nvSpPr>
          <p:cNvPr id="42" name="ZoneTexte 41"/>
          <p:cNvSpPr txBox="1"/>
          <p:nvPr/>
        </p:nvSpPr>
        <p:spPr>
          <a:xfrm>
            <a:off x="1638062" y="3106435"/>
            <a:ext cx="853119" cy="461665"/>
          </a:xfrm>
          <a:prstGeom prst="rect">
            <a:avLst/>
          </a:prstGeom>
          <a:noFill/>
        </p:spPr>
        <p:txBody>
          <a:bodyPr wrap="none" rtlCol="0">
            <a:spAutoFit/>
          </a:bodyPr>
          <a:lstStyle/>
          <a:p>
            <a:pPr algn="ctr"/>
            <a:r>
              <a:rPr lang="fr-FR" sz="1200" dirty="0" err="1">
                <a:solidFill>
                  <a:srgbClr val="1D2D3F"/>
                </a:solidFill>
              </a:rPr>
              <a:t>Demand</a:t>
            </a:r>
            <a:br>
              <a:rPr lang="fr-FR" sz="1200" dirty="0">
                <a:solidFill>
                  <a:srgbClr val="1D2D3F"/>
                </a:solidFill>
              </a:rPr>
            </a:br>
            <a:r>
              <a:rPr lang="fr-FR" sz="1200" dirty="0">
                <a:solidFill>
                  <a:srgbClr val="1D2D3F"/>
                </a:solidFill>
              </a:rPr>
              <a:t>Conditions</a:t>
            </a:r>
          </a:p>
        </p:txBody>
      </p:sp>
      <p:sp>
        <p:nvSpPr>
          <p:cNvPr id="43" name="Losange 42"/>
          <p:cNvSpPr/>
          <p:nvPr/>
        </p:nvSpPr>
        <p:spPr>
          <a:xfrm>
            <a:off x="55003" y="2771146"/>
            <a:ext cx="1186182" cy="1108649"/>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solidFill>
                <a:srgbClr val="1D2D3F"/>
              </a:solidFill>
            </a:endParaRPr>
          </a:p>
        </p:txBody>
      </p:sp>
      <p:sp>
        <p:nvSpPr>
          <p:cNvPr id="44" name="ZoneTexte 43"/>
          <p:cNvSpPr txBox="1"/>
          <p:nvPr/>
        </p:nvSpPr>
        <p:spPr>
          <a:xfrm>
            <a:off x="265843" y="3004835"/>
            <a:ext cx="764504" cy="646331"/>
          </a:xfrm>
          <a:prstGeom prst="rect">
            <a:avLst/>
          </a:prstGeom>
          <a:noFill/>
        </p:spPr>
        <p:txBody>
          <a:bodyPr wrap="none" rtlCol="0">
            <a:spAutoFit/>
          </a:bodyPr>
          <a:lstStyle/>
          <a:p>
            <a:pPr algn="ctr"/>
            <a:r>
              <a:rPr lang="fr-FR" sz="1200" dirty="0" err="1">
                <a:solidFill>
                  <a:srgbClr val="1D2D3F"/>
                </a:solidFill>
              </a:rPr>
              <a:t>Strategy</a:t>
            </a:r>
            <a:br>
              <a:rPr lang="fr-FR" sz="1200" dirty="0">
                <a:solidFill>
                  <a:srgbClr val="1D2D3F"/>
                </a:solidFill>
              </a:rPr>
            </a:br>
            <a:r>
              <a:rPr lang="fr-FR" sz="1200" dirty="0">
                <a:solidFill>
                  <a:srgbClr val="1D2D3F"/>
                </a:solidFill>
              </a:rPr>
              <a:t>Structure</a:t>
            </a:r>
            <a:br>
              <a:rPr lang="fr-FR" sz="1200" dirty="0">
                <a:solidFill>
                  <a:srgbClr val="1D2D3F"/>
                </a:solidFill>
              </a:rPr>
            </a:br>
            <a:r>
              <a:rPr lang="fr-FR" sz="1200" dirty="0" err="1">
                <a:solidFill>
                  <a:srgbClr val="1D2D3F"/>
                </a:solidFill>
              </a:rPr>
              <a:t>Rivalry</a:t>
            </a:r>
            <a:endParaRPr lang="fr-FR" sz="1200" dirty="0">
              <a:solidFill>
                <a:srgbClr val="1D2D3F"/>
              </a:solidFill>
            </a:endParaRPr>
          </a:p>
        </p:txBody>
      </p:sp>
      <p:sp>
        <p:nvSpPr>
          <p:cNvPr id="45" name="Losange 44"/>
          <p:cNvSpPr/>
          <p:nvPr/>
        </p:nvSpPr>
        <p:spPr>
          <a:xfrm>
            <a:off x="766446" y="3498888"/>
            <a:ext cx="1186182" cy="1108649"/>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solidFill>
                <a:srgbClr val="1D2D3F"/>
              </a:solidFill>
            </a:endParaRPr>
          </a:p>
        </p:txBody>
      </p:sp>
      <p:sp>
        <p:nvSpPr>
          <p:cNvPr id="46" name="ZoneTexte 45"/>
          <p:cNvSpPr txBox="1"/>
          <p:nvPr/>
        </p:nvSpPr>
        <p:spPr>
          <a:xfrm>
            <a:off x="924963" y="3745277"/>
            <a:ext cx="869149" cy="646331"/>
          </a:xfrm>
          <a:prstGeom prst="rect">
            <a:avLst/>
          </a:prstGeom>
          <a:noFill/>
        </p:spPr>
        <p:txBody>
          <a:bodyPr wrap="none" rtlCol="0">
            <a:spAutoFit/>
          </a:bodyPr>
          <a:lstStyle/>
          <a:p>
            <a:pPr algn="ctr"/>
            <a:r>
              <a:rPr lang="fr-FR" sz="1200" dirty="0" err="1">
                <a:solidFill>
                  <a:srgbClr val="1D2D3F"/>
                </a:solidFill>
              </a:rPr>
              <a:t>Related</a:t>
            </a:r>
            <a:r>
              <a:rPr lang="fr-FR" sz="1200" dirty="0">
                <a:solidFill>
                  <a:srgbClr val="1D2D3F"/>
                </a:solidFill>
              </a:rPr>
              <a:t> &amp;</a:t>
            </a:r>
            <a:br>
              <a:rPr lang="fr-FR" sz="1200" dirty="0">
                <a:solidFill>
                  <a:srgbClr val="1D2D3F"/>
                </a:solidFill>
              </a:rPr>
            </a:br>
            <a:r>
              <a:rPr lang="fr-FR" sz="1200" dirty="0" err="1">
                <a:solidFill>
                  <a:srgbClr val="1D2D3F"/>
                </a:solidFill>
              </a:rPr>
              <a:t>Supporting</a:t>
            </a:r>
            <a:br>
              <a:rPr lang="fr-FR" sz="1200" dirty="0">
                <a:solidFill>
                  <a:srgbClr val="1D2D3F"/>
                </a:solidFill>
              </a:rPr>
            </a:br>
            <a:r>
              <a:rPr lang="fr-FR" sz="1200" dirty="0">
                <a:solidFill>
                  <a:srgbClr val="1D2D3F"/>
                </a:solidFill>
              </a:rPr>
              <a:t>Industries</a:t>
            </a:r>
          </a:p>
        </p:txBody>
      </p:sp>
      <p:sp>
        <p:nvSpPr>
          <p:cNvPr id="4" name="ZoneTexte 3"/>
          <p:cNvSpPr txBox="1"/>
          <p:nvPr/>
        </p:nvSpPr>
        <p:spPr>
          <a:xfrm>
            <a:off x="3111500" y="2162438"/>
            <a:ext cx="3892764" cy="2416046"/>
          </a:xfrm>
          <a:prstGeom prst="rect">
            <a:avLst/>
          </a:prstGeom>
          <a:noFill/>
        </p:spPr>
        <p:txBody>
          <a:bodyPr wrap="square" rtlCol="0">
            <a:spAutoFit/>
          </a:bodyPr>
          <a:lstStyle/>
          <a:p>
            <a:pPr marL="285750" indent="-285750">
              <a:buFont typeface="Wingdings" panose="05000000000000000000" pitchFamily="2" charset="2"/>
              <a:buChar char="v"/>
            </a:pPr>
            <a:r>
              <a:rPr lang="fr-FR" b="1" dirty="0" err="1"/>
              <a:t>Factors</a:t>
            </a:r>
            <a:r>
              <a:rPr lang="fr-FR" b="1" dirty="0"/>
              <a:t> of production </a:t>
            </a:r>
            <a:r>
              <a:rPr lang="fr-FR" dirty="0" err="1"/>
              <a:t>that</a:t>
            </a:r>
            <a:r>
              <a:rPr lang="fr-FR" dirty="0"/>
              <a:t> translate </a:t>
            </a:r>
            <a:r>
              <a:rPr lang="fr-FR" dirty="0" err="1"/>
              <a:t>into</a:t>
            </a:r>
            <a:r>
              <a:rPr lang="fr-FR" dirty="0"/>
              <a:t> </a:t>
            </a:r>
            <a:r>
              <a:rPr lang="fr-FR" dirty="0" err="1"/>
              <a:t>advantages</a:t>
            </a:r>
            <a:r>
              <a:rPr lang="fr-FR" dirty="0"/>
              <a:t> for </a:t>
            </a:r>
            <a:r>
              <a:rPr lang="fr-FR" dirty="0" err="1"/>
              <a:t>nationally</a:t>
            </a:r>
            <a:r>
              <a:rPr lang="fr-FR" dirty="0"/>
              <a:t> </a:t>
            </a:r>
            <a:r>
              <a:rPr lang="fr-FR" dirty="0" err="1"/>
              <a:t>based</a:t>
            </a:r>
            <a:r>
              <a:rPr lang="fr-FR" dirty="0"/>
              <a:t> </a:t>
            </a:r>
            <a:r>
              <a:rPr lang="fr-FR" dirty="0" err="1"/>
              <a:t>firms</a:t>
            </a:r>
            <a:br>
              <a:rPr lang="fr-FR" dirty="0"/>
            </a:br>
            <a:endParaRPr lang="fr-FR" dirty="0"/>
          </a:p>
          <a:p>
            <a:pPr marL="742950" lvl="1" indent="-285750">
              <a:spcBef>
                <a:spcPts val="600"/>
              </a:spcBef>
              <a:buFont typeface="Wingdings" panose="05000000000000000000" pitchFamily="2" charset="2"/>
              <a:buChar char="ü"/>
            </a:pPr>
            <a:r>
              <a:rPr lang="fr-FR" sz="1600" dirty="0"/>
              <a:t>Cheap </a:t>
            </a:r>
            <a:r>
              <a:rPr lang="fr-FR" sz="1600" dirty="0" err="1"/>
              <a:t>energy</a:t>
            </a:r>
            <a:r>
              <a:rPr lang="fr-FR" sz="1600" dirty="0"/>
              <a:t> in </a:t>
            </a:r>
            <a:r>
              <a:rPr lang="fr-FR" sz="1600" dirty="0" err="1"/>
              <a:t>North</a:t>
            </a:r>
            <a:r>
              <a:rPr lang="fr-FR" sz="1600" dirty="0"/>
              <a:t> </a:t>
            </a:r>
            <a:r>
              <a:rPr lang="fr-FR" sz="1600" dirty="0" err="1"/>
              <a:t>America</a:t>
            </a:r>
            <a:endParaRPr lang="fr-FR" sz="1600" dirty="0"/>
          </a:p>
          <a:p>
            <a:pPr marL="742950" lvl="1" indent="-285750">
              <a:spcBef>
                <a:spcPts val="600"/>
              </a:spcBef>
              <a:buFont typeface="Wingdings" panose="05000000000000000000" pitchFamily="2" charset="2"/>
              <a:buChar char="ü"/>
            </a:pPr>
            <a:r>
              <a:rPr lang="fr-FR" sz="1600" dirty="0" err="1"/>
              <a:t>Language</a:t>
            </a:r>
            <a:r>
              <a:rPr lang="fr-FR" sz="1600" dirty="0"/>
              <a:t> </a:t>
            </a:r>
            <a:r>
              <a:rPr lang="fr-FR" sz="1600" dirty="0" err="1"/>
              <a:t>skills</a:t>
            </a:r>
            <a:r>
              <a:rPr lang="fr-FR" sz="1600" dirty="0"/>
              <a:t> in </a:t>
            </a:r>
            <a:r>
              <a:rPr lang="fr-FR" sz="1600" dirty="0" err="1"/>
              <a:t>Switzerland</a:t>
            </a:r>
            <a:r>
              <a:rPr lang="fr-FR" sz="1600" dirty="0"/>
              <a:t> for </a:t>
            </a:r>
            <a:r>
              <a:rPr lang="fr-FR" sz="1600" dirty="0" err="1"/>
              <a:t>banking</a:t>
            </a:r>
            <a:endParaRPr lang="fr-FR" sz="1600" dirty="0"/>
          </a:p>
          <a:p>
            <a:pPr marL="742950" lvl="1" indent="-285750">
              <a:spcBef>
                <a:spcPts val="600"/>
              </a:spcBef>
              <a:buFont typeface="Wingdings" panose="05000000000000000000" pitchFamily="2" charset="2"/>
              <a:buChar char="ü"/>
            </a:pPr>
            <a:r>
              <a:rPr lang="fr-FR" sz="1600" dirty="0" err="1"/>
              <a:t>Mountain</a:t>
            </a:r>
            <a:r>
              <a:rPr lang="fr-FR" sz="1600" dirty="0"/>
              <a:t> plantations for coffee</a:t>
            </a:r>
          </a:p>
        </p:txBody>
      </p:sp>
    </p:spTree>
    <p:extLst>
      <p:ext uri="{BB962C8B-B14F-4D97-AF65-F5344CB8AC3E}">
        <p14:creationId xmlns:p14="http://schemas.microsoft.com/office/powerpoint/2010/main" val="237039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err="1"/>
              <a:t>Internationalisation</a:t>
            </a:r>
            <a:r>
              <a:rPr lang="en-US" noProof="0" dirty="0"/>
              <a:t> Drivers</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155</a:t>
            </a:fld>
            <a:endParaRPr lang="fr-F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Porter’s Diamond Model of National Advantage</a:t>
            </a:r>
          </a:p>
        </p:txBody>
      </p:sp>
      <p:sp>
        <p:nvSpPr>
          <p:cNvPr id="18" name="Espace réservé du contenu 1"/>
          <p:cNvSpPr>
            <a:spLocks noGrp="1"/>
          </p:cNvSpPr>
          <p:nvPr>
            <p:ph idx="1"/>
          </p:nvPr>
        </p:nvSpPr>
        <p:spPr>
          <a:xfrm>
            <a:off x="363219" y="1238283"/>
            <a:ext cx="6641045" cy="828068"/>
          </a:xfrm>
        </p:spPr>
        <p:txBody>
          <a:bodyPr/>
          <a:lstStyle/>
          <a:p>
            <a:pPr marL="0" indent="0">
              <a:buNone/>
            </a:pPr>
            <a:r>
              <a:rPr lang="en-US" sz="1400" b="1" noProof="0" dirty="0"/>
              <a:t>Porter’s diamond model </a:t>
            </a:r>
            <a:r>
              <a:rPr lang="en-US" sz="1400" noProof="0" dirty="0"/>
              <a:t>suggests that locational advantages may stem from local </a:t>
            </a:r>
            <a:r>
              <a:rPr lang="en-US" sz="1400" b="1" noProof="0" dirty="0"/>
              <a:t>factor conditions</a:t>
            </a:r>
            <a:r>
              <a:rPr lang="en-US" sz="1400" noProof="0" dirty="0"/>
              <a:t>; local </a:t>
            </a:r>
            <a:r>
              <a:rPr lang="en-US" sz="1400" b="1" noProof="0" dirty="0"/>
              <a:t>demand conditions</a:t>
            </a:r>
            <a:r>
              <a:rPr lang="en-US" sz="1400" noProof="0" dirty="0"/>
              <a:t>; local </a:t>
            </a:r>
            <a:r>
              <a:rPr lang="en-US" sz="1400" b="1" noProof="0" dirty="0"/>
              <a:t>related and supporting industries</a:t>
            </a:r>
            <a:r>
              <a:rPr lang="en-US" sz="1400" noProof="0" dirty="0"/>
              <a:t>; and from local </a:t>
            </a:r>
            <a:r>
              <a:rPr lang="en-US" sz="1400" b="1" noProof="0" dirty="0"/>
              <a:t>firm strategy, industry structure and rivalry</a:t>
            </a:r>
            <a:r>
              <a:rPr lang="en-US" sz="1400" noProof="0" dirty="0"/>
              <a:t>.</a:t>
            </a:r>
          </a:p>
        </p:txBody>
      </p:sp>
      <p:grpSp>
        <p:nvGrpSpPr>
          <p:cNvPr id="31" name="Groupe 30"/>
          <p:cNvGrpSpPr/>
          <p:nvPr/>
        </p:nvGrpSpPr>
        <p:grpSpPr>
          <a:xfrm>
            <a:off x="363218" y="998386"/>
            <a:ext cx="6972862" cy="958898"/>
            <a:chOff x="355846" y="713703"/>
            <a:chExt cx="8714475" cy="958898"/>
          </a:xfrm>
        </p:grpSpPr>
        <p:sp>
          <p:nvSpPr>
            <p:cNvPr id="32" name="Rectangle 31"/>
            <p:cNvSpPr/>
            <p:nvPr/>
          </p:nvSpPr>
          <p:spPr>
            <a:xfrm>
              <a:off x="355846" y="954903"/>
              <a:ext cx="8299781" cy="717698"/>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713703"/>
              <a:ext cx="479031" cy="513384"/>
            </a:xfrm>
            <a:prstGeom prst="rect">
              <a:avLst/>
            </a:prstGeom>
          </p:spPr>
        </p:pic>
      </p:grpSp>
      <p:sp>
        <p:nvSpPr>
          <p:cNvPr id="34" name="Losange 33"/>
          <p:cNvSpPr/>
          <p:nvPr/>
        </p:nvSpPr>
        <p:spPr>
          <a:xfrm>
            <a:off x="769618" y="2066351"/>
            <a:ext cx="1186182" cy="1108649"/>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solidFill>
                <a:srgbClr val="1D2D3F"/>
              </a:solidFill>
            </a:endParaRPr>
          </a:p>
        </p:txBody>
      </p:sp>
      <p:sp>
        <p:nvSpPr>
          <p:cNvPr id="35" name="ZoneTexte 34"/>
          <p:cNvSpPr txBox="1"/>
          <p:nvPr/>
        </p:nvSpPr>
        <p:spPr>
          <a:xfrm>
            <a:off x="936149" y="2350840"/>
            <a:ext cx="853119" cy="461665"/>
          </a:xfrm>
          <a:prstGeom prst="rect">
            <a:avLst/>
          </a:prstGeom>
          <a:noFill/>
        </p:spPr>
        <p:txBody>
          <a:bodyPr wrap="none" rtlCol="0">
            <a:spAutoFit/>
          </a:bodyPr>
          <a:lstStyle/>
          <a:p>
            <a:pPr algn="ctr"/>
            <a:r>
              <a:rPr lang="fr-FR" sz="1200" dirty="0">
                <a:solidFill>
                  <a:srgbClr val="1D2D3F"/>
                </a:solidFill>
              </a:rPr>
              <a:t>Factor</a:t>
            </a:r>
            <a:br>
              <a:rPr lang="fr-FR" sz="1200" dirty="0">
                <a:solidFill>
                  <a:srgbClr val="1D2D3F"/>
                </a:solidFill>
              </a:rPr>
            </a:br>
            <a:r>
              <a:rPr lang="fr-FR" sz="1200" dirty="0">
                <a:solidFill>
                  <a:srgbClr val="1D2D3F"/>
                </a:solidFill>
              </a:rPr>
              <a:t>Conditions</a:t>
            </a:r>
          </a:p>
        </p:txBody>
      </p:sp>
      <p:sp>
        <p:nvSpPr>
          <p:cNvPr id="36" name="Losange 35"/>
          <p:cNvSpPr/>
          <p:nvPr/>
        </p:nvSpPr>
        <p:spPr>
          <a:xfrm>
            <a:off x="1471532" y="2771146"/>
            <a:ext cx="1186182" cy="1108649"/>
          </a:xfrm>
          <a:prstGeom prst="diamond">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solidFill>
                <a:schemeClr val="bg1"/>
              </a:solidFill>
            </a:endParaRPr>
          </a:p>
        </p:txBody>
      </p:sp>
      <p:sp>
        <p:nvSpPr>
          <p:cNvPr id="42" name="ZoneTexte 41"/>
          <p:cNvSpPr txBox="1"/>
          <p:nvPr/>
        </p:nvSpPr>
        <p:spPr>
          <a:xfrm>
            <a:off x="1638062" y="3106435"/>
            <a:ext cx="853119" cy="461665"/>
          </a:xfrm>
          <a:prstGeom prst="rect">
            <a:avLst/>
          </a:prstGeom>
          <a:noFill/>
        </p:spPr>
        <p:txBody>
          <a:bodyPr wrap="none" rtlCol="0">
            <a:spAutoFit/>
          </a:bodyPr>
          <a:lstStyle/>
          <a:p>
            <a:pPr algn="ctr"/>
            <a:r>
              <a:rPr lang="fr-FR" sz="1200" dirty="0" err="1">
                <a:solidFill>
                  <a:schemeClr val="bg1"/>
                </a:solidFill>
              </a:rPr>
              <a:t>Demand</a:t>
            </a:r>
            <a:br>
              <a:rPr lang="fr-FR" sz="1200" dirty="0">
                <a:solidFill>
                  <a:schemeClr val="bg1"/>
                </a:solidFill>
              </a:rPr>
            </a:br>
            <a:r>
              <a:rPr lang="fr-FR" sz="1200" dirty="0">
                <a:solidFill>
                  <a:schemeClr val="bg1"/>
                </a:solidFill>
              </a:rPr>
              <a:t>Conditions</a:t>
            </a:r>
          </a:p>
        </p:txBody>
      </p:sp>
      <p:sp>
        <p:nvSpPr>
          <p:cNvPr id="43" name="Losange 42"/>
          <p:cNvSpPr/>
          <p:nvPr/>
        </p:nvSpPr>
        <p:spPr>
          <a:xfrm>
            <a:off x="55003" y="2771146"/>
            <a:ext cx="1186182" cy="1108649"/>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solidFill>
                <a:srgbClr val="1D2D3F"/>
              </a:solidFill>
            </a:endParaRPr>
          </a:p>
        </p:txBody>
      </p:sp>
      <p:sp>
        <p:nvSpPr>
          <p:cNvPr id="44" name="ZoneTexte 43"/>
          <p:cNvSpPr txBox="1"/>
          <p:nvPr/>
        </p:nvSpPr>
        <p:spPr>
          <a:xfrm>
            <a:off x="265843" y="3004835"/>
            <a:ext cx="764504" cy="646331"/>
          </a:xfrm>
          <a:prstGeom prst="rect">
            <a:avLst/>
          </a:prstGeom>
          <a:noFill/>
        </p:spPr>
        <p:txBody>
          <a:bodyPr wrap="none" rtlCol="0">
            <a:spAutoFit/>
          </a:bodyPr>
          <a:lstStyle/>
          <a:p>
            <a:pPr algn="ctr"/>
            <a:r>
              <a:rPr lang="fr-FR" sz="1200" dirty="0" err="1">
                <a:solidFill>
                  <a:srgbClr val="1D2D3F"/>
                </a:solidFill>
              </a:rPr>
              <a:t>Strategy</a:t>
            </a:r>
            <a:br>
              <a:rPr lang="fr-FR" sz="1200" dirty="0">
                <a:solidFill>
                  <a:srgbClr val="1D2D3F"/>
                </a:solidFill>
              </a:rPr>
            </a:br>
            <a:r>
              <a:rPr lang="fr-FR" sz="1200" dirty="0">
                <a:solidFill>
                  <a:srgbClr val="1D2D3F"/>
                </a:solidFill>
              </a:rPr>
              <a:t>Structure</a:t>
            </a:r>
            <a:br>
              <a:rPr lang="fr-FR" sz="1200" dirty="0">
                <a:solidFill>
                  <a:srgbClr val="1D2D3F"/>
                </a:solidFill>
              </a:rPr>
            </a:br>
            <a:r>
              <a:rPr lang="fr-FR" sz="1200" dirty="0" err="1">
                <a:solidFill>
                  <a:srgbClr val="1D2D3F"/>
                </a:solidFill>
              </a:rPr>
              <a:t>Rivalry</a:t>
            </a:r>
            <a:endParaRPr lang="fr-FR" sz="1200" dirty="0">
              <a:solidFill>
                <a:srgbClr val="1D2D3F"/>
              </a:solidFill>
            </a:endParaRPr>
          </a:p>
        </p:txBody>
      </p:sp>
      <p:sp>
        <p:nvSpPr>
          <p:cNvPr id="45" name="Losange 44"/>
          <p:cNvSpPr/>
          <p:nvPr/>
        </p:nvSpPr>
        <p:spPr>
          <a:xfrm>
            <a:off x="766446" y="3498888"/>
            <a:ext cx="1186182" cy="1108649"/>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solidFill>
                <a:srgbClr val="1D2D3F"/>
              </a:solidFill>
            </a:endParaRPr>
          </a:p>
        </p:txBody>
      </p:sp>
      <p:sp>
        <p:nvSpPr>
          <p:cNvPr id="46" name="ZoneTexte 45"/>
          <p:cNvSpPr txBox="1"/>
          <p:nvPr/>
        </p:nvSpPr>
        <p:spPr>
          <a:xfrm>
            <a:off x="924963" y="3745277"/>
            <a:ext cx="869149" cy="646331"/>
          </a:xfrm>
          <a:prstGeom prst="rect">
            <a:avLst/>
          </a:prstGeom>
          <a:noFill/>
        </p:spPr>
        <p:txBody>
          <a:bodyPr wrap="none" rtlCol="0">
            <a:spAutoFit/>
          </a:bodyPr>
          <a:lstStyle/>
          <a:p>
            <a:pPr algn="ctr"/>
            <a:r>
              <a:rPr lang="fr-FR" sz="1200" dirty="0" err="1">
                <a:solidFill>
                  <a:srgbClr val="1D2D3F"/>
                </a:solidFill>
              </a:rPr>
              <a:t>Related</a:t>
            </a:r>
            <a:r>
              <a:rPr lang="fr-FR" sz="1200" dirty="0">
                <a:solidFill>
                  <a:srgbClr val="1D2D3F"/>
                </a:solidFill>
              </a:rPr>
              <a:t> &amp;</a:t>
            </a:r>
            <a:br>
              <a:rPr lang="fr-FR" sz="1200" dirty="0">
                <a:solidFill>
                  <a:srgbClr val="1D2D3F"/>
                </a:solidFill>
              </a:rPr>
            </a:br>
            <a:r>
              <a:rPr lang="fr-FR" sz="1200" dirty="0" err="1">
                <a:solidFill>
                  <a:srgbClr val="1D2D3F"/>
                </a:solidFill>
              </a:rPr>
              <a:t>Supporting</a:t>
            </a:r>
            <a:br>
              <a:rPr lang="fr-FR" sz="1200" dirty="0">
                <a:solidFill>
                  <a:srgbClr val="1D2D3F"/>
                </a:solidFill>
              </a:rPr>
            </a:br>
            <a:r>
              <a:rPr lang="fr-FR" sz="1200" dirty="0">
                <a:solidFill>
                  <a:srgbClr val="1D2D3F"/>
                </a:solidFill>
              </a:rPr>
              <a:t>Industries</a:t>
            </a:r>
          </a:p>
        </p:txBody>
      </p:sp>
      <p:sp>
        <p:nvSpPr>
          <p:cNvPr id="4" name="ZoneTexte 3"/>
          <p:cNvSpPr txBox="1"/>
          <p:nvPr/>
        </p:nvSpPr>
        <p:spPr>
          <a:xfrm>
            <a:off x="3111499" y="2162438"/>
            <a:ext cx="4082387" cy="2416046"/>
          </a:xfrm>
          <a:prstGeom prst="rect">
            <a:avLst/>
          </a:prstGeom>
          <a:noFill/>
        </p:spPr>
        <p:txBody>
          <a:bodyPr wrap="square" rtlCol="0">
            <a:spAutoFit/>
          </a:bodyPr>
          <a:lstStyle/>
          <a:p>
            <a:pPr marL="285750" indent="-285750">
              <a:buFont typeface="Wingdings" panose="05000000000000000000" pitchFamily="2" charset="2"/>
              <a:buChar char="v"/>
            </a:pPr>
            <a:r>
              <a:rPr lang="fr-FR" dirty="0" err="1"/>
              <a:t>Demanding</a:t>
            </a:r>
            <a:r>
              <a:rPr lang="fr-FR" b="1" dirty="0"/>
              <a:t> </a:t>
            </a:r>
            <a:r>
              <a:rPr lang="fr-FR" b="1" dirty="0" err="1"/>
              <a:t>domestic</a:t>
            </a:r>
            <a:r>
              <a:rPr lang="fr-FR" b="1" dirty="0"/>
              <a:t> </a:t>
            </a:r>
            <a:r>
              <a:rPr lang="fr-FR" b="1" dirty="0" err="1"/>
              <a:t>customers</a:t>
            </a:r>
            <a:r>
              <a:rPr lang="fr-FR" b="1" dirty="0"/>
              <a:t> </a:t>
            </a:r>
            <a:r>
              <a:rPr lang="fr-FR" dirty="0" err="1"/>
              <a:t>that</a:t>
            </a:r>
            <a:r>
              <a:rPr lang="fr-FR" dirty="0"/>
              <a:t> </a:t>
            </a:r>
            <a:r>
              <a:rPr lang="fr-FR" dirty="0" err="1"/>
              <a:t>prepare</a:t>
            </a:r>
            <a:r>
              <a:rPr lang="fr-FR" dirty="0"/>
              <a:t> </a:t>
            </a:r>
            <a:r>
              <a:rPr lang="fr-FR" dirty="0" err="1"/>
              <a:t>nationally</a:t>
            </a:r>
            <a:r>
              <a:rPr lang="fr-FR" dirty="0"/>
              <a:t> </a:t>
            </a:r>
            <a:r>
              <a:rPr lang="fr-FR" dirty="0" err="1"/>
              <a:t>based</a:t>
            </a:r>
            <a:r>
              <a:rPr lang="fr-FR" dirty="0"/>
              <a:t> </a:t>
            </a:r>
            <a:r>
              <a:rPr lang="fr-FR" dirty="0" err="1"/>
              <a:t>companies</a:t>
            </a:r>
            <a:r>
              <a:rPr lang="fr-FR" dirty="0"/>
              <a:t> for international </a:t>
            </a:r>
            <a:r>
              <a:rPr lang="fr-FR" dirty="0" err="1"/>
              <a:t>competition</a:t>
            </a:r>
            <a:br>
              <a:rPr lang="fr-FR" dirty="0"/>
            </a:br>
            <a:endParaRPr lang="fr-FR" dirty="0"/>
          </a:p>
          <a:p>
            <a:pPr marL="742950" lvl="1" indent="-285750">
              <a:spcBef>
                <a:spcPts val="600"/>
              </a:spcBef>
              <a:buFont typeface="Wingdings" panose="05000000000000000000" pitchFamily="2" charset="2"/>
              <a:buChar char="ü"/>
            </a:pPr>
            <a:r>
              <a:rPr lang="fr-FR" sz="1600" dirty="0" err="1"/>
              <a:t>Sophisticated</a:t>
            </a:r>
            <a:r>
              <a:rPr lang="fr-FR" sz="1600" dirty="0"/>
              <a:t> </a:t>
            </a:r>
            <a:r>
              <a:rPr lang="fr-FR" sz="1600" dirty="0" err="1"/>
              <a:t>fashion</a:t>
            </a:r>
            <a:r>
              <a:rPr lang="fr-FR" sz="1600" dirty="0"/>
              <a:t> </a:t>
            </a:r>
            <a:r>
              <a:rPr lang="fr-FR" sz="1600" dirty="0" err="1"/>
              <a:t>customers</a:t>
            </a:r>
            <a:r>
              <a:rPr lang="fr-FR" sz="1600" dirty="0"/>
              <a:t> in Paris</a:t>
            </a:r>
          </a:p>
          <a:p>
            <a:pPr marL="742950" lvl="1" indent="-285750">
              <a:spcBef>
                <a:spcPts val="600"/>
              </a:spcBef>
              <a:buFont typeface="Wingdings" panose="05000000000000000000" pitchFamily="2" charset="2"/>
              <a:buChar char="ü"/>
            </a:pPr>
            <a:r>
              <a:rPr lang="fr-FR" sz="1600" dirty="0" err="1"/>
              <a:t>Need</a:t>
            </a:r>
            <a:r>
              <a:rPr lang="fr-FR" sz="1600" dirty="0"/>
              <a:t> for </a:t>
            </a:r>
            <a:r>
              <a:rPr lang="fr-FR" sz="1600" dirty="0" err="1"/>
              <a:t>rugged</a:t>
            </a:r>
            <a:r>
              <a:rPr lang="fr-FR" sz="1600" dirty="0"/>
              <a:t> </a:t>
            </a:r>
            <a:r>
              <a:rPr lang="fr-FR" sz="1600" dirty="0" err="1"/>
              <a:t>outerwear</a:t>
            </a:r>
            <a:r>
              <a:rPr lang="fr-FR" sz="1600" dirty="0"/>
              <a:t> in Canada</a:t>
            </a:r>
          </a:p>
          <a:p>
            <a:pPr marL="742950" lvl="1" indent="-285750">
              <a:spcBef>
                <a:spcPts val="600"/>
              </a:spcBef>
              <a:buFont typeface="Wingdings" panose="05000000000000000000" pitchFamily="2" charset="2"/>
              <a:buChar char="ü"/>
            </a:pPr>
            <a:r>
              <a:rPr lang="fr-FR" sz="1600" dirty="0"/>
              <a:t>Service </a:t>
            </a:r>
            <a:r>
              <a:rPr lang="fr-FR" sz="1600" dirty="0" err="1"/>
              <a:t>quality</a:t>
            </a:r>
            <a:r>
              <a:rPr lang="fr-FR" sz="1600" dirty="0"/>
              <a:t> in Singapore</a:t>
            </a:r>
          </a:p>
        </p:txBody>
      </p:sp>
      <p:pic>
        <p:nvPicPr>
          <p:cNvPr id="6" name="Image 5"/>
          <p:cNvPicPr>
            <a:picLocks noChangeAspect="1"/>
          </p:cNvPicPr>
          <p:nvPr/>
        </p:nvPicPr>
        <p:blipFill>
          <a:blip r:embed="rId3"/>
          <a:stretch>
            <a:fillRect/>
          </a:stretch>
        </p:blipFill>
        <p:spPr>
          <a:xfrm>
            <a:off x="7348655" y="2302608"/>
            <a:ext cx="1471760" cy="978953"/>
          </a:xfrm>
          <a:prstGeom prst="rect">
            <a:avLst/>
          </a:prstGeom>
        </p:spPr>
      </p:pic>
      <p:pic>
        <p:nvPicPr>
          <p:cNvPr id="7" name="Image 6"/>
          <p:cNvPicPr>
            <a:picLocks noChangeAspect="1"/>
          </p:cNvPicPr>
          <p:nvPr/>
        </p:nvPicPr>
        <p:blipFill>
          <a:blip r:embed="rId4"/>
          <a:stretch>
            <a:fillRect/>
          </a:stretch>
        </p:blipFill>
        <p:spPr>
          <a:xfrm>
            <a:off x="7348655" y="3373127"/>
            <a:ext cx="1471760" cy="1182369"/>
          </a:xfrm>
          <a:prstGeom prst="rect">
            <a:avLst/>
          </a:prstGeom>
        </p:spPr>
      </p:pic>
    </p:spTree>
    <p:extLst>
      <p:ext uri="{BB962C8B-B14F-4D97-AF65-F5344CB8AC3E}">
        <p14:creationId xmlns:p14="http://schemas.microsoft.com/office/powerpoint/2010/main" val="192255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err="1"/>
              <a:t>Internationalisation</a:t>
            </a:r>
            <a:r>
              <a:rPr lang="en-US" noProof="0" dirty="0"/>
              <a:t> Drivers</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156</a:t>
            </a:fld>
            <a:endParaRPr lang="fr-F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Porter’s Diamond Model of National Advantage</a:t>
            </a:r>
          </a:p>
        </p:txBody>
      </p:sp>
      <p:sp>
        <p:nvSpPr>
          <p:cNvPr id="18" name="Espace réservé du contenu 1"/>
          <p:cNvSpPr>
            <a:spLocks noGrp="1"/>
          </p:cNvSpPr>
          <p:nvPr>
            <p:ph idx="1"/>
          </p:nvPr>
        </p:nvSpPr>
        <p:spPr>
          <a:xfrm>
            <a:off x="363219" y="1238283"/>
            <a:ext cx="6641045" cy="828068"/>
          </a:xfrm>
        </p:spPr>
        <p:txBody>
          <a:bodyPr/>
          <a:lstStyle/>
          <a:p>
            <a:pPr marL="0" indent="0">
              <a:buNone/>
            </a:pPr>
            <a:r>
              <a:rPr lang="en-US" sz="1400" b="1" noProof="0" dirty="0"/>
              <a:t>Porter’s diamond model </a:t>
            </a:r>
            <a:r>
              <a:rPr lang="en-US" sz="1400" noProof="0" dirty="0"/>
              <a:t>suggests that locational advantages may stem from local </a:t>
            </a:r>
            <a:r>
              <a:rPr lang="en-US" sz="1400" b="1" noProof="0" dirty="0"/>
              <a:t>factor conditions</a:t>
            </a:r>
            <a:r>
              <a:rPr lang="en-US" sz="1400" noProof="0" dirty="0"/>
              <a:t>; local </a:t>
            </a:r>
            <a:r>
              <a:rPr lang="en-US" sz="1400" b="1" noProof="0" dirty="0"/>
              <a:t>demand conditions</a:t>
            </a:r>
            <a:r>
              <a:rPr lang="en-US" sz="1400" noProof="0" dirty="0"/>
              <a:t>; local </a:t>
            </a:r>
            <a:r>
              <a:rPr lang="en-US" sz="1400" b="1" noProof="0" dirty="0"/>
              <a:t>related and supporting industries</a:t>
            </a:r>
            <a:r>
              <a:rPr lang="en-US" sz="1400" noProof="0" dirty="0"/>
              <a:t>; and from local </a:t>
            </a:r>
            <a:r>
              <a:rPr lang="en-US" sz="1400" b="1" noProof="0" dirty="0"/>
              <a:t>firm strategy, industry structure and rivalry</a:t>
            </a:r>
            <a:r>
              <a:rPr lang="en-US" sz="1400" noProof="0" dirty="0"/>
              <a:t>.</a:t>
            </a:r>
          </a:p>
        </p:txBody>
      </p:sp>
      <p:grpSp>
        <p:nvGrpSpPr>
          <p:cNvPr id="31" name="Groupe 30"/>
          <p:cNvGrpSpPr/>
          <p:nvPr/>
        </p:nvGrpSpPr>
        <p:grpSpPr>
          <a:xfrm>
            <a:off x="363218" y="998386"/>
            <a:ext cx="6972862" cy="958898"/>
            <a:chOff x="355846" y="713703"/>
            <a:chExt cx="8714475" cy="958898"/>
          </a:xfrm>
        </p:grpSpPr>
        <p:sp>
          <p:nvSpPr>
            <p:cNvPr id="32" name="Rectangle 31"/>
            <p:cNvSpPr/>
            <p:nvPr/>
          </p:nvSpPr>
          <p:spPr>
            <a:xfrm>
              <a:off x="355846" y="954903"/>
              <a:ext cx="8299781" cy="717698"/>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713703"/>
              <a:ext cx="479031" cy="513384"/>
            </a:xfrm>
            <a:prstGeom prst="rect">
              <a:avLst/>
            </a:prstGeom>
          </p:spPr>
        </p:pic>
      </p:grpSp>
      <p:sp>
        <p:nvSpPr>
          <p:cNvPr id="34" name="Losange 33"/>
          <p:cNvSpPr/>
          <p:nvPr/>
        </p:nvSpPr>
        <p:spPr>
          <a:xfrm>
            <a:off x="769618" y="2066351"/>
            <a:ext cx="1186182" cy="1108649"/>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solidFill>
                <a:srgbClr val="1D2D3F"/>
              </a:solidFill>
            </a:endParaRPr>
          </a:p>
        </p:txBody>
      </p:sp>
      <p:sp>
        <p:nvSpPr>
          <p:cNvPr id="35" name="ZoneTexte 34"/>
          <p:cNvSpPr txBox="1"/>
          <p:nvPr/>
        </p:nvSpPr>
        <p:spPr>
          <a:xfrm>
            <a:off x="936149" y="2350840"/>
            <a:ext cx="853119" cy="461665"/>
          </a:xfrm>
          <a:prstGeom prst="rect">
            <a:avLst/>
          </a:prstGeom>
          <a:noFill/>
        </p:spPr>
        <p:txBody>
          <a:bodyPr wrap="none" rtlCol="0">
            <a:spAutoFit/>
          </a:bodyPr>
          <a:lstStyle/>
          <a:p>
            <a:pPr algn="ctr"/>
            <a:r>
              <a:rPr lang="fr-FR" sz="1200" dirty="0">
                <a:solidFill>
                  <a:srgbClr val="1D2D3F"/>
                </a:solidFill>
              </a:rPr>
              <a:t>Factor</a:t>
            </a:r>
            <a:br>
              <a:rPr lang="fr-FR" sz="1200" dirty="0">
                <a:solidFill>
                  <a:srgbClr val="1D2D3F"/>
                </a:solidFill>
              </a:rPr>
            </a:br>
            <a:r>
              <a:rPr lang="fr-FR" sz="1200" dirty="0">
                <a:solidFill>
                  <a:srgbClr val="1D2D3F"/>
                </a:solidFill>
              </a:rPr>
              <a:t>Conditions</a:t>
            </a:r>
          </a:p>
        </p:txBody>
      </p:sp>
      <p:sp>
        <p:nvSpPr>
          <p:cNvPr id="36" name="Losange 35"/>
          <p:cNvSpPr/>
          <p:nvPr/>
        </p:nvSpPr>
        <p:spPr>
          <a:xfrm>
            <a:off x="1471532" y="2771146"/>
            <a:ext cx="1186182" cy="1108649"/>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solidFill>
                <a:srgbClr val="1D2D3F"/>
              </a:solidFill>
            </a:endParaRPr>
          </a:p>
        </p:txBody>
      </p:sp>
      <p:sp>
        <p:nvSpPr>
          <p:cNvPr id="42" name="ZoneTexte 41"/>
          <p:cNvSpPr txBox="1"/>
          <p:nvPr/>
        </p:nvSpPr>
        <p:spPr>
          <a:xfrm>
            <a:off x="1638062" y="3106435"/>
            <a:ext cx="853119" cy="461665"/>
          </a:xfrm>
          <a:prstGeom prst="rect">
            <a:avLst/>
          </a:prstGeom>
          <a:noFill/>
        </p:spPr>
        <p:txBody>
          <a:bodyPr wrap="none" rtlCol="0">
            <a:spAutoFit/>
          </a:bodyPr>
          <a:lstStyle/>
          <a:p>
            <a:pPr algn="ctr"/>
            <a:r>
              <a:rPr lang="fr-FR" sz="1200" dirty="0" err="1">
                <a:solidFill>
                  <a:srgbClr val="1D2D3F"/>
                </a:solidFill>
              </a:rPr>
              <a:t>Demand</a:t>
            </a:r>
            <a:br>
              <a:rPr lang="fr-FR" sz="1200" dirty="0">
                <a:solidFill>
                  <a:srgbClr val="1D2D3F"/>
                </a:solidFill>
              </a:rPr>
            </a:br>
            <a:r>
              <a:rPr lang="fr-FR" sz="1200" dirty="0">
                <a:solidFill>
                  <a:srgbClr val="1D2D3F"/>
                </a:solidFill>
              </a:rPr>
              <a:t>Conditions</a:t>
            </a:r>
          </a:p>
        </p:txBody>
      </p:sp>
      <p:sp>
        <p:nvSpPr>
          <p:cNvPr id="43" name="Losange 42"/>
          <p:cNvSpPr/>
          <p:nvPr/>
        </p:nvSpPr>
        <p:spPr>
          <a:xfrm>
            <a:off x="55003" y="2771146"/>
            <a:ext cx="1186182" cy="1108649"/>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solidFill>
                <a:srgbClr val="1D2D3F"/>
              </a:solidFill>
            </a:endParaRPr>
          </a:p>
        </p:txBody>
      </p:sp>
      <p:sp>
        <p:nvSpPr>
          <p:cNvPr id="44" name="ZoneTexte 43"/>
          <p:cNvSpPr txBox="1"/>
          <p:nvPr/>
        </p:nvSpPr>
        <p:spPr>
          <a:xfrm>
            <a:off x="265843" y="3004835"/>
            <a:ext cx="764504" cy="646331"/>
          </a:xfrm>
          <a:prstGeom prst="rect">
            <a:avLst/>
          </a:prstGeom>
          <a:noFill/>
        </p:spPr>
        <p:txBody>
          <a:bodyPr wrap="none" rtlCol="0">
            <a:spAutoFit/>
          </a:bodyPr>
          <a:lstStyle/>
          <a:p>
            <a:pPr algn="ctr"/>
            <a:r>
              <a:rPr lang="fr-FR" sz="1200" dirty="0" err="1">
                <a:solidFill>
                  <a:srgbClr val="1D2D3F"/>
                </a:solidFill>
              </a:rPr>
              <a:t>Strategy</a:t>
            </a:r>
            <a:br>
              <a:rPr lang="fr-FR" sz="1200" dirty="0">
                <a:solidFill>
                  <a:srgbClr val="1D2D3F"/>
                </a:solidFill>
              </a:rPr>
            </a:br>
            <a:r>
              <a:rPr lang="fr-FR" sz="1200" dirty="0">
                <a:solidFill>
                  <a:srgbClr val="1D2D3F"/>
                </a:solidFill>
              </a:rPr>
              <a:t>Structure</a:t>
            </a:r>
            <a:br>
              <a:rPr lang="fr-FR" sz="1200" dirty="0">
                <a:solidFill>
                  <a:srgbClr val="1D2D3F"/>
                </a:solidFill>
              </a:rPr>
            </a:br>
            <a:r>
              <a:rPr lang="fr-FR" sz="1200" dirty="0" err="1">
                <a:solidFill>
                  <a:srgbClr val="1D2D3F"/>
                </a:solidFill>
              </a:rPr>
              <a:t>Rivalry</a:t>
            </a:r>
            <a:endParaRPr lang="fr-FR" sz="1200" dirty="0">
              <a:solidFill>
                <a:srgbClr val="1D2D3F"/>
              </a:solidFill>
            </a:endParaRPr>
          </a:p>
        </p:txBody>
      </p:sp>
      <p:sp>
        <p:nvSpPr>
          <p:cNvPr id="45" name="Losange 44"/>
          <p:cNvSpPr/>
          <p:nvPr/>
        </p:nvSpPr>
        <p:spPr>
          <a:xfrm>
            <a:off x="766446" y="3498888"/>
            <a:ext cx="1186182" cy="1108649"/>
          </a:xfrm>
          <a:prstGeom prst="diamond">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solidFill>
                <a:schemeClr val="bg1"/>
              </a:solidFill>
            </a:endParaRPr>
          </a:p>
        </p:txBody>
      </p:sp>
      <p:sp>
        <p:nvSpPr>
          <p:cNvPr id="46" name="ZoneTexte 45"/>
          <p:cNvSpPr txBox="1"/>
          <p:nvPr/>
        </p:nvSpPr>
        <p:spPr>
          <a:xfrm>
            <a:off x="924963" y="3745277"/>
            <a:ext cx="869149" cy="646331"/>
          </a:xfrm>
          <a:prstGeom prst="rect">
            <a:avLst/>
          </a:prstGeom>
          <a:noFill/>
        </p:spPr>
        <p:txBody>
          <a:bodyPr wrap="none" rtlCol="0">
            <a:spAutoFit/>
          </a:bodyPr>
          <a:lstStyle/>
          <a:p>
            <a:pPr algn="ctr"/>
            <a:r>
              <a:rPr lang="fr-FR" sz="1200" dirty="0" err="1">
                <a:solidFill>
                  <a:schemeClr val="bg1"/>
                </a:solidFill>
              </a:rPr>
              <a:t>Related</a:t>
            </a:r>
            <a:r>
              <a:rPr lang="fr-FR" sz="1200" dirty="0">
                <a:solidFill>
                  <a:schemeClr val="bg1"/>
                </a:solidFill>
              </a:rPr>
              <a:t> &amp;</a:t>
            </a:r>
            <a:br>
              <a:rPr lang="fr-FR" sz="1200" dirty="0">
                <a:solidFill>
                  <a:schemeClr val="bg1"/>
                </a:solidFill>
              </a:rPr>
            </a:br>
            <a:r>
              <a:rPr lang="fr-FR" sz="1200" dirty="0" err="1">
                <a:solidFill>
                  <a:schemeClr val="bg1"/>
                </a:solidFill>
              </a:rPr>
              <a:t>Supporting</a:t>
            </a:r>
            <a:br>
              <a:rPr lang="fr-FR" sz="1200" dirty="0">
                <a:solidFill>
                  <a:schemeClr val="bg1"/>
                </a:solidFill>
              </a:rPr>
            </a:br>
            <a:r>
              <a:rPr lang="fr-FR" sz="1200" dirty="0">
                <a:solidFill>
                  <a:schemeClr val="bg1"/>
                </a:solidFill>
              </a:rPr>
              <a:t>Industries</a:t>
            </a:r>
          </a:p>
        </p:txBody>
      </p:sp>
      <p:sp>
        <p:nvSpPr>
          <p:cNvPr id="4" name="ZoneTexte 3"/>
          <p:cNvSpPr txBox="1"/>
          <p:nvPr/>
        </p:nvSpPr>
        <p:spPr>
          <a:xfrm>
            <a:off x="3111499" y="2162438"/>
            <a:ext cx="4082387" cy="2139047"/>
          </a:xfrm>
          <a:prstGeom prst="rect">
            <a:avLst/>
          </a:prstGeom>
          <a:noFill/>
        </p:spPr>
        <p:txBody>
          <a:bodyPr wrap="square" rtlCol="0">
            <a:spAutoFit/>
          </a:bodyPr>
          <a:lstStyle/>
          <a:p>
            <a:pPr marL="285750" indent="-285750">
              <a:buFont typeface="Wingdings" panose="05000000000000000000" pitchFamily="2" charset="2"/>
              <a:buChar char="v"/>
            </a:pPr>
            <a:r>
              <a:rPr lang="fr-FR" dirty="0"/>
              <a:t>Local ‘clusters’ of </a:t>
            </a:r>
            <a:r>
              <a:rPr lang="fr-FR" b="1" dirty="0" err="1"/>
              <a:t>related</a:t>
            </a:r>
            <a:r>
              <a:rPr lang="fr-FR" dirty="0"/>
              <a:t> and </a:t>
            </a:r>
            <a:r>
              <a:rPr lang="fr-FR" dirty="0" err="1"/>
              <a:t>mutually</a:t>
            </a:r>
            <a:r>
              <a:rPr lang="fr-FR" dirty="0"/>
              <a:t>  </a:t>
            </a:r>
            <a:r>
              <a:rPr lang="fr-FR" b="1" dirty="0" err="1"/>
              <a:t>supporting</a:t>
            </a:r>
            <a:r>
              <a:rPr lang="fr-FR" b="1" dirty="0"/>
              <a:t> industries </a:t>
            </a:r>
            <a:r>
              <a:rPr lang="fr-FR" dirty="0"/>
              <a:t>(</a:t>
            </a:r>
            <a:r>
              <a:rPr lang="fr-FR" dirty="0" err="1"/>
              <a:t>ecosystems</a:t>
            </a:r>
            <a:r>
              <a:rPr lang="fr-FR" dirty="0"/>
              <a:t>)</a:t>
            </a:r>
            <a:br>
              <a:rPr lang="fr-FR" dirty="0"/>
            </a:br>
            <a:endParaRPr lang="fr-FR" dirty="0"/>
          </a:p>
          <a:p>
            <a:pPr marL="742950" lvl="1" indent="-285750">
              <a:spcBef>
                <a:spcPts val="600"/>
              </a:spcBef>
              <a:buFont typeface="Wingdings" panose="05000000000000000000" pitchFamily="2" charset="2"/>
              <a:buChar char="ü"/>
            </a:pPr>
            <a:r>
              <a:rPr lang="fr-FR" sz="1600" dirty="0" err="1"/>
              <a:t>Leather</a:t>
            </a:r>
            <a:r>
              <a:rPr lang="fr-FR" sz="1600" dirty="0"/>
              <a:t> </a:t>
            </a:r>
            <a:r>
              <a:rPr lang="fr-FR" sz="1600" dirty="0" err="1"/>
              <a:t>industry</a:t>
            </a:r>
            <a:r>
              <a:rPr lang="fr-FR" sz="1600" dirty="0"/>
              <a:t> in </a:t>
            </a:r>
            <a:r>
              <a:rPr lang="fr-FR" sz="1600" dirty="0" err="1"/>
              <a:t>northern</a:t>
            </a:r>
            <a:r>
              <a:rPr lang="fr-FR" sz="1600" dirty="0"/>
              <a:t> </a:t>
            </a:r>
            <a:r>
              <a:rPr lang="fr-FR" sz="1600" dirty="0" err="1"/>
              <a:t>Italy</a:t>
            </a:r>
            <a:endParaRPr lang="fr-FR" sz="1600" dirty="0"/>
          </a:p>
          <a:p>
            <a:pPr marL="742950" lvl="1" indent="-285750">
              <a:spcBef>
                <a:spcPts val="600"/>
              </a:spcBef>
              <a:buFont typeface="Wingdings" panose="05000000000000000000" pitchFamily="2" charset="2"/>
              <a:buChar char="ü"/>
            </a:pPr>
            <a:r>
              <a:rPr lang="fr-FR" sz="1600" dirty="0"/>
              <a:t>High </a:t>
            </a:r>
            <a:r>
              <a:rPr lang="fr-FR" sz="1600" dirty="0" err="1"/>
              <a:t>tech</a:t>
            </a:r>
            <a:r>
              <a:rPr lang="fr-FR" sz="1600" dirty="0"/>
              <a:t> and software in </a:t>
            </a:r>
            <a:r>
              <a:rPr lang="fr-FR" sz="1600" dirty="0" err="1"/>
              <a:t>Silicon</a:t>
            </a:r>
            <a:r>
              <a:rPr lang="fr-FR" sz="1600" dirty="0"/>
              <a:t> </a:t>
            </a:r>
            <a:r>
              <a:rPr lang="fr-FR" sz="1600" dirty="0" err="1"/>
              <a:t>valley</a:t>
            </a:r>
            <a:endParaRPr lang="fr-FR" sz="1600" dirty="0"/>
          </a:p>
          <a:p>
            <a:pPr marL="742950" lvl="1" indent="-285750">
              <a:spcBef>
                <a:spcPts val="600"/>
              </a:spcBef>
              <a:buFont typeface="Wingdings" panose="05000000000000000000" pitchFamily="2" charset="2"/>
              <a:buChar char="ü"/>
            </a:pPr>
            <a:endParaRPr lang="fr-FR" sz="1600" dirty="0"/>
          </a:p>
        </p:txBody>
      </p:sp>
      <p:pic>
        <p:nvPicPr>
          <p:cNvPr id="8" name="Image 7"/>
          <p:cNvPicPr>
            <a:picLocks noChangeAspect="1"/>
          </p:cNvPicPr>
          <p:nvPr/>
        </p:nvPicPr>
        <p:blipFill>
          <a:blip r:embed="rId3"/>
          <a:stretch>
            <a:fillRect/>
          </a:stretch>
        </p:blipFill>
        <p:spPr>
          <a:xfrm>
            <a:off x="7219993" y="2350840"/>
            <a:ext cx="1127008" cy="1019674"/>
          </a:xfrm>
          <a:prstGeom prst="rect">
            <a:avLst/>
          </a:prstGeom>
        </p:spPr>
      </p:pic>
      <p:pic>
        <p:nvPicPr>
          <p:cNvPr id="9" name="Image 8"/>
          <p:cNvPicPr>
            <a:picLocks noChangeAspect="1"/>
          </p:cNvPicPr>
          <p:nvPr/>
        </p:nvPicPr>
        <p:blipFill>
          <a:blip r:embed="rId4"/>
          <a:stretch>
            <a:fillRect/>
          </a:stretch>
        </p:blipFill>
        <p:spPr>
          <a:xfrm>
            <a:off x="7219993" y="3429001"/>
            <a:ext cx="1127007" cy="808990"/>
          </a:xfrm>
          <a:prstGeom prst="rect">
            <a:avLst/>
          </a:prstGeom>
        </p:spPr>
      </p:pic>
    </p:spTree>
    <p:extLst>
      <p:ext uri="{BB962C8B-B14F-4D97-AF65-F5344CB8AC3E}">
        <p14:creationId xmlns:p14="http://schemas.microsoft.com/office/powerpoint/2010/main" val="49751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err="1"/>
              <a:t>Internationalisation</a:t>
            </a:r>
            <a:r>
              <a:rPr lang="en-US" noProof="0" dirty="0"/>
              <a:t> Drivers</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157</a:t>
            </a:fld>
            <a:endParaRPr lang="fr-F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Porter’s Diamond Model of National Advantage</a:t>
            </a:r>
          </a:p>
        </p:txBody>
      </p:sp>
      <p:sp>
        <p:nvSpPr>
          <p:cNvPr id="18" name="Espace réservé du contenu 1"/>
          <p:cNvSpPr>
            <a:spLocks noGrp="1"/>
          </p:cNvSpPr>
          <p:nvPr>
            <p:ph idx="1"/>
          </p:nvPr>
        </p:nvSpPr>
        <p:spPr>
          <a:xfrm>
            <a:off x="363219" y="1238283"/>
            <a:ext cx="6641045" cy="828068"/>
          </a:xfrm>
        </p:spPr>
        <p:txBody>
          <a:bodyPr/>
          <a:lstStyle/>
          <a:p>
            <a:pPr marL="0" indent="0">
              <a:buNone/>
            </a:pPr>
            <a:r>
              <a:rPr lang="en-US" sz="1400" b="1" noProof="0" dirty="0"/>
              <a:t>Porter’s diamond model </a:t>
            </a:r>
            <a:r>
              <a:rPr lang="en-US" sz="1400" noProof="0" dirty="0"/>
              <a:t>suggests that locational advantages may stem from local </a:t>
            </a:r>
            <a:r>
              <a:rPr lang="en-US" sz="1400" b="1" noProof="0" dirty="0"/>
              <a:t>factor conditions</a:t>
            </a:r>
            <a:r>
              <a:rPr lang="en-US" sz="1400" noProof="0" dirty="0"/>
              <a:t>; local </a:t>
            </a:r>
            <a:r>
              <a:rPr lang="en-US" sz="1400" b="1" noProof="0" dirty="0"/>
              <a:t>demand conditions</a:t>
            </a:r>
            <a:r>
              <a:rPr lang="en-US" sz="1400" noProof="0" dirty="0"/>
              <a:t>; local </a:t>
            </a:r>
            <a:r>
              <a:rPr lang="en-US" sz="1400" b="1" noProof="0" dirty="0"/>
              <a:t>related and supporting industries</a:t>
            </a:r>
            <a:r>
              <a:rPr lang="en-US" sz="1400" noProof="0" dirty="0"/>
              <a:t>; and from local </a:t>
            </a:r>
            <a:r>
              <a:rPr lang="en-US" sz="1400" b="1" noProof="0" dirty="0"/>
              <a:t>firm strategy, industry structure and rivalry</a:t>
            </a:r>
            <a:r>
              <a:rPr lang="en-US" sz="1400" noProof="0" dirty="0"/>
              <a:t>.</a:t>
            </a:r>
          </a:p>
        </p:txBody>
      </p:sp>
      <p:grpSp>
        <p:nvGrpSpPr>
          <p:cNvPr id="31" name="Groupe 30"/>
          <p:cNvGrpSpPr/>
          <p:nvPr/>
        </p:nvGrpSpPr>
        <p:grpSpPr>
          <a:xfrm>
            <a:off x="363218" y="998386"/>
            <a:ext cx="6972862" cy="958898"/>
            <a:chOff x="355846" y="713703"/>
            <a:chExt cx="8714475" cy="958898"/>
          </a:xfrm>
        </p:grpSpPr>
        <p:sp>
          <p:nvSpPr>
            <p:cNvPr id="32" name="Rectangle 31"/>
            <p:cNvSpPr/>
            <p:nvPr/>
          </p:nvSpPr>
          <p:spPr>
            <a:xfrm>
              <a:off x="355846" y="954903"/>
              <a:ext cx="8299781" cy="717698"/>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713703"/>
              <a:ext cx="479031" cy="513384"/>
            </a:xfrm>
            <a:prstGeom prst="rect">
              <a:avLst/>
            </a:prstGeom>
          </p:spPr>
        </p:pic>
      </p:grpSp>
      <p:sp>
        <p:nvSpPr>
          <p:cNvPr id="34" name="Losange 33"/>
          <p:cNvSpPr/>
          <p:nvPr/>
        </p:nvSpPr>
        <p:spPr>
          <a:xfrm>
            <a:off x="769618" y="2066351"/>
            <a:ext cx="1186182" cy="1108649"/>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solidFill>
                <a:srgbClr val="1D2D3F"/>
              </a:solidFill>
            </a:endParaRPr>
          </a:p>
        </p:txBody>
      </p:sp>
      <p:sp>
        <p:nvSpPr>
          <p:cNvPr id="35" name="ZoneTexte 34"/>
          <p:cNvSpPr txBox="1"/>
          <p:nvPr/>
        </p:nvSpPr>
        <p:spPr>
          <a:xfrm>
            <a:off x="936149" y="2350840"/>
            <a:ext cx="853119" cy="461665"/>
          </a:xfrm>
          <a:prstGeom prst="rect">
            <a:avLst/>
          </a:prstGeom>
          <a:noFill/>
        </p:spPr>
        <p:txBody>
          <a:bodyPr wrap="none" rtlCol="0">
            <a:spAutoFit/>
          </a:bodyPr>
          <a:lstStyle/>
          <a:p>
            <a:pPr algn="ctr"/>
            <a:r>
              <a:rPr lang="fr-FR" sz="1200" dirty="0">
                <a:solidFill>
                  <a:srgbClr val="1D2D3F"/>
                </a:solidFill>
              </a:rPr>
              <a:t>Factor</a:t>
            </a:r>
            <a:br>
              <a:rPr lang="fr-FR" sz="1200" dirty="0">
                <a:solidFill>
                  <a:srgbClr val="1D2D3F"/>
                </a:solidFill>
              </a:rPr>
            </a:br>
            <a:r>
              <a:rPr lang="fr-FR" sz="1200" dirty="0">
                <a:solidFill>
                  <a:srgbClr val="1D2D3F"/>
                </a:solidFill>
              </a:rPr>
              <a:t>Conditions</a:t>
            </a:r>
          </a:p>
        </p:txBody>
      </p:sp>
      <p:sp>
        <p:nvSpPr>
          <p:cNvPr id="36" name="Losange 35"/>
          <p:cNvSpPr/>
          <p:nvPr/>
        </p:nvSpPr>
        <p:spPr>
          <a:xfrm>
            <a:off x="1471532" y="2771146"/>
            <a:ext cx="1186182" cy="1108649"/>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solidFill>
                <a:srgbClr val="1D2D3F"/>
              </a:solidFill>
            </a:endParaRPr>
          </a:p>
        </p:txBody>
      </p:sp>
      <p:sp>
        <p:nvSpPr>
          <p:cNvPr id="42" name="ZoneTexte 41"/>
          <p:cNvSpPr txBox="1"/>
          <p:nvPr/>
        </p:nvSpPr>
        <p:spPr>
          <a:xfrm>
            <a:off x="1638062" y="3106435"/>
            <a:ext cx="853119" cy="461665"/>
          </a:xfrm>
          <a:prstGeom prst="rect">
            <a:avLst/>
          </a:prstGeom>
          <a:noFill/>
        </p:spPr>
        <p:txBody>
          <a:bodyPr wrap="none" rtlCol="0">
            <a:spAutoFit/>
          </a:bodyPr>
          <a:lstStyle/>
          <a:p>
            <a:pPr algn="ctr"/>
            <a:r>
              <a:rPr lang="fr-FR" sz="1200" dirty="0" err="1">
                <a:solidFill>
                  <a:srgbClr val="1D2D3F"/>
                </a:solidFill>
              </a:rPr>
              <a:t>Demand</a:t>
            </a:r>
            <a:br>
              <a:rPr lang="fr-FR" sz="1200" dirty="0">
                <a:solidFill>
                  <a:srgbClr val="1D2D3F"/>
                </a:solidFill>
              </a:rPr>
            </a:br>
            <a:r>
              <a:rPr lang="fr-FR" sz="1200" dirty="0">
                <a:solidFill>
                  <a:srgbClr val="1D2D3F"/>
                </a:solidFill>
              </a:rPr>
              <a:t>Conditions</a:t>
            </a:r>
          </a:p>
        </p:txBody>
      </p:sp>
      <p:sp>
        <p:nvSpPr>
          <p:cNvPr id="43" name="Losange 42"/>
          <p:cNvSpPr/>
          <p:nvPr/>
        </p:nvSpPr>
        <p:spPr>
          <a:xfrm>
            <a:off x="55003" y="2771146"/>
            <a:ext cx="1186182" cy="1108649"/>
          </a:xfrm>
          <a:prstGeom prst="diamond">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solidFill>
                <a:srgbClr val="1D2D3F"/>
              </a:solidFill>
            </a:endParaRPr>
          </a:p>
        </p:txBody>
      </p:sp>
      <p:sp>
        <p:nvSpPr>
          <p:cNvPr id="44" name="ZoneTexte 43"/>
          <p:cNvSpPr txBox="1"/>
          <p:nvPr/>
        </p:nvSpPr>
        <p:spPr>
          <a:xfrm>
            <a:off x="265843" y="3004835"/>
            <a:ext cx="764504" cy="646331"/>
          </a:xfrm>
          <a:prstGeom prst="rect">
            <a:avLst/>
          </a:prstGeom>
          <a:noFill/>
        </p:spPr>
        <p:txBody>
          <a:bodyPr wrap="none" rtlCol="0">
            <a:spAutoFit/>
          </a:bodyPr>
          <a:lstStyle/>
          <a:p>
            <a:pPr algn="ctr"/>
            <a:r>
              <a:rPr lang="fr-FR" sz="1200" dirty="0" err="1">
                <a:solidFill>
                  <a:schemeClr val="bg1"/>
                </a:solidFill>
              </a:rPr>
              <a:t>Strategy</a:t>
            </a:r>
            <a:br>
              <a:rPr lang="fr-FR" sz="1200" dirty="0">
                <a:solidFill>
                  <a:schemeClr val="bg1"/>
                </a:solidFill>
              </a:rPr>
            </a:br>
            <a:r>
              <a:rPr lang="fr-FR" sz="1200" dirty="0">
                <a:solidFill>
                  <a:schemeClr val="bg1"/>
                </a:solidFill>
              </a:rPr>
              <a:t>Structure</a:t>
            </a:r>
            <a:br>
              <a:rPr lang="fr-FR" sz="1200" dirty="0">
                <a:solidFill>
                  <a:schemeClr val="bg1"/>
                </a:solidFill>
              </a:rPr>
            </a:br>
            <a:r>
              <a:rPr lang="fr-FR" sz="1200" dirty="0" err="1">
                <a:solidFill>
                  <a:schemeClr val="bg1"/>
                </a:solidFill>
              </a:rPr>
              <a:t>Rivalry</a:t>
            </a:r>
            <a:endParaRPr lang="fr-FR" sz="1200" dirty="0">
              <a:solidFill>
                <a:schemeClr val="bg1"/>
              </a:solidFill>
            </a:endParaRPr>
          </a:p>
        </p:txBody>
      </p:sp>
      <p:sp>
        <p:nvSpPr>
          <p:cNvPr id="45" name="Losange 44"/>
          <p:cNvSpPr/>
          <p:nvPr/>
        </p:nvSpPr>
        <p:spPr>
          <a:xfrm>
            <a:off x="766446" y="3498888"/>
            <a:ext cx="1186182" cy="1108649"/>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solidFill>
                <a:srgbClr val="1D2D3F"/>
              </a:solidFill>
            </a:endParaRPr>
          </a:p>
        </p:txBody>
      </p:sp>
      <p:sp>
        <p:nvSpPr>
          <p:cNvPr id="46" name="ZoneTexte 45"/>
          <p:cNvSpPr txBox="1"/>
          <p:nvPr/>
        </p:nvSpPr>
        <p:spPr>
          <a:xfrm>
            <a:off x="924963" y="3745277"/>
            <a:ext cx="869149" cy="646331"/>
          </a:xfrm>
          <a:prstGeom prst="rect">
            <a:avLst/>
          </a:prstGeom>
          <a:noFill/>
        </p:spPr>
        <p:txBody>
          <a:bodyPr wrap="none" rtlCol="0">
            <a:spAutoFit/>
          </a:bodyPr>
          <a:lstStyle/>
          <a:p>
            <a:pPr algn="ctr"/>
            <a:r>
              <a:rPr lang="fr-FR" sz="1200" dirty="0" err="1">
                <a:solidFill>
                  <a:srgbClr val="1D2D3F"/>
                </a:solidFill>
              </a:rPr>
              <a:t>Related</a:t>
            </a:r>
            <a:r>
              <a:rPr lang="fr-FR" sz="1200" dirty="0">
                <a:solidFill>
                  <a:srgbClr val="1D2D3F"/>
                </a:solidFill>
              </a:rPr>
              <a:t> &amp;</a:t>
            </a:r>
            <a:br>
              <a:rPr lang="fr-FR" sz="1200" dirty="0">
                <a:solidFill>
                  <a:srgbClr val="1D2D3F"/>
                </a:solidFill>
              </a:rPr>
            </a:br>
            <a:r>
              <a:rPr lang="fr-FR" sz="1200" dirty="0" err="1">
                <a:solidFill>
                  <a:srgbClr val="1D2D3F"/>
                </a:solidFill>
              </a:rPr>
              <a:t>Supporting</a:t>
            </a:r>
            <a:br>
              <a:rPr lang="fr-FR" sz="1200" dirty="0">
                <a:solidFill>
                  <a:srgbClr val="1D2D3F"/>
                </a:solidFill>
              </a:rPr>
            </a:br>
            <a:r>
              <a:rPr lang="fr-FR" sz="1200" dirty="0">
                <a:solidFill>
                  <a:srgbClr val="1D2D3F"/>
                </a:solidFill>
              </a:rPr>
              <a:t>Industries</a:t>
            </a:r>
          </a:p>
        </p:txBody>
      </p:sp>
      <p:sp>
        <p:nvSpPr>
          <p:cNvPr id="4" name="ZoneTexte 3"/>
          <p:cNvSpPr txBox="1"/>
          <p:nvPr/>
        </p:nvSpPr>
        <p:spPr>
          <a:xfrm>
            <a:off x="3111499" y="2162438"/>
            <a:ext cx="4082387" cy="2385268"/>
          </a:xfrm>
          <a:prstGeom prst="rect">
            <a:avLst/>
          </a:prstGeom>
          <a:noFill/>
        </p:spPr>
        <p:txBody>
          <a:bodyPr wrap="square" rtlCol="0">
            <a:spAutoFit/>
          </a:bodyPr>
          <a:lstStyle/>
          <a:p>
            <a:pPr marL="285750" indent="-285750">
              <a:buFont typeface="Wingdings" panose="05000000000000000000" pitchFamily="2" charset="2"/>
              <a:buChar char="v"/>
            </a:pPr>
            <a:r>
              <a:rPr lang="fr-FR" dirty="0" err="1"/>
              <a:t>Characteristic</a:t>
            </a:r>
            <a:r>
              <a:rPr lang="fr-FR" dirty="0"/>
              <a:t> </a:t>
            </a:r>
            <a:r>
              <a:rPr lang="fr-FR" dirty="0" err="1"/>
              <a:t>strategies</a:t>
            </a:r>
            <a:r>
              <a:rPr lang="fr-FR" dirty="0"/>
              <a:t>, </a:t>
            </a:r>
            <a:r>
              <a:rPr lang="fr-FR" dirty="0" err="1"/>
              <a:t>industry</a:t>
            </a:r>
            <a:r>
              <a:rPr lang="fr-FR" dirty="0"/>
              <a:t> structure and </a:t>
            </a:r>
            <a:r>
              <a:rPr lang="fr-FR" dirty="0" err="1"/>
              <a:t>rivalry</a:t>
            </a:r>
            <a:br>
              <a:rPr lang="fr-FR" dirty="0"/>
            </a:br>
            <a:endParaRPr lang="fr-FR" dirty="0"/>
          </a:p>
          <a:p>
            <a:pPr marL="742950" lvl="1" indent="-285750">
              <a:spcBef>
                <a:spcPts val="600"/>
              </a:spcBef>
              <a:buFont typeface="Wingdings" panose="05000000000000000000" pitchFamily="2" charset="2"/>
              <a:buChar char="ü"/>
            </a:pPr>
            <a:r>
              <a:rPr lang="fr-FR" sz="1600" dirty="0" err="1"/>
              <a:t>German</a:t>
            </a:r>
            <a:r>
              <a:rPr lang="fr-FR" sz="1600" dirty="0"/>
              <a:t> </a:t>
            </a:r>
            <a:r>
              <a:rPr lang="fr-FR" sz="1600" dirty="0" err="1"/>
              <a:t>companies</a:t>
            </a:r>
            <a:r>
              <a:rPr lang="fr-FR" sz="1600" dirty="0"/>
              <a:t> </a:t>
            </a:r>
            <a:r>
              <a:rPr lang="fr-FR" sz="1600" dirty="0" err="1"/>
              <a:t>invest</a:t>
            </a:r>
            <a:r>
              <a:rPr lang="fr-FR" sz="1600" dirty="0"/>
              <a:t> in </a:t>
            </a:r>
            <a:r>
              <a:rPr lang="fr-FR" sz="1600" dirty="0" err="1"/>
              <a:t>technical</a:t>
            </a:r>
            <a:r>
              <a:rPr lang="fr-FR" sz="1600" dirty="0"/>
              <a:t> excellence</a:t>
            </a:r>
          </a:p>
          <a:p>
            <a:pPr marL="742950" lvl="1" indent="-285750">
              <a:spcBef>
                <a:spcPts val="600"/>
              </a:spcBef>
              <a:buFont typeface="Wingdings" panose="05000000000000000000" pitchFamily="2" charset="2"/>
              <a:buChar char="ü"/>
            </a:pPr>
            <a:r>
              <a:rPr lang="fr-FR" sz="1600" dirty="0"/>
              <a:t>High </a:t>
            </a:r>
            <a:r>
              <a:rPr lang="fr-FR" sz="1600" dirty="0" err="1"/>
              <a:t>level</a:t>
            </a:r>
            <a:r>
              <a:rPr lang="fr-FR" sz="1600" dirty="0"/>
              <a:t> of </a:t>
            </a:r>
            <a:r>
              <a:rPr lang="fr-FR" sz="1600" dirty="0" err="1"/>
              <a:t>competition</a:t>
            </a:r>
            <a:r>
              <a:rPr lang="fr-FR" sz="1600" dirty="0"/>
              <a:t> </a:t>
            </a:r>
            <a:r>
              <a:rPr lang="fr-FR" sz="1600" dirty="0" err="1"/>
              <a:t>locally</a:t>
            </a:r>
            <a:br>
              <a:rPr lang="fr-FR" sz="1600" dirty="0"/>
            </a:br>
            <a:r>
              <a:rPr lang="fr-FR" sz="1600" dirty="0"/>
              <a:t>(</a:t>
            </a:r>
            <a:r>
              <a:rPr lang="fr-FR" sz="1600" dirty="0" err="1"/>
              <a:t>many</a:t>
            </a:r>
            <a:r>
              <a:rPr lang="fr-FR" sz="1600" dirty="0"/>
              <a:t> car </a:t>
            </a:r>
            <a:r>
              <a:rPr lang="fr-FR" sz="1600" dirty="0" err="1"/>
              <a:t>companies</a:t>
            </a:r>
            <a:r>
              <a:rPr lang="fr-FR" sz="1600" dirty="0"/>
              <a:t> in </a:t>
            </a:r>
            <a:r>
              <a:rPr lang="fr-FR" sz="1600" dirty="0" err="1"/>
              <a:t>Japan</a:t>
            </a:r>
            <a:r>
              <a:rPr lang="fr-FR" sz="1600" dirty="0"/>
              <a:t>)</a:t>
            </a:r>
          </a:p>
          <a:p>
            <a:pPr marL="742950" lvl="1" indent="-285750">
              <a:spcBef>
                <a:spcPts val="600"/>
              </a:spcBef>
              <a:buFont typeface="Wingdings" panose="05000000000000000000" pitchFamily="2" charset="2"/>
              <a:buChar char="ü"/>
            </a:pPr>
            <a:endParaRPr lang="fr-FR" sz="1600" dirty="0"/>
          </a:p>
        </p:txBody>
      </p:sp>
      <p:pic>
        <p:nvPicPr>
          <p:cNvPr id="6" name="Image 5"/>
          <p:cNvPicPr>
            <a:picLocks noChangeAspect="1"/>
          </p:cNvPicPr>
          <p:nvPr/>
        </p:nvPicPr>
        <p:blipFill>
          <a:blip r:embed="rId3"/>
          <a:stretch>
            <a:fillRect/>
          </a:stretch>
        </p:blipFill>
        <p:spPr>
          <a:xfrm>
            <a:off x="7249057" y="3175000"/>
            <a:ext cx="1513320" cy="992542"/>
          </a:xfrm>
          <a:prstGeom prst="rect">
            <a:avLst/>
          </a:prstGeom>
        </p:spPr>
      </p:pic>
      <p:pic>
        <p:nvPicPr>
          <p:cNvPr id="7" name="Image 6"/>
          <p:cNvPicPr>
            <a:picLocks noChangeAspect="1"/>
          </p:cNvPicPr>
          <p:nvPr/>
        </p:nvPicPr>
        <p:blipFill>
          <a:blip r:embed="rId4"/>
          <a:stretch>
            <a:fillRect/>
          </a:stretch>
        </p:blipFill>
        <p:spPr>
          <a:xfrm>
            <a:off x="7249057" y="2561430"/>
            <a:ext cx="1513320" cy="449609"/>
          </a:xfrm>
          <a:prstGeom prst="rect">
            <a:avLst/>
          </a:prstGeom>
        </p:spPr>
      </p:pic>
    </p:spTree>
    <p:extLst>
      <p:ext uri="{BB962C8B-B14F-4D97-AF65-F5344CB8AC3E}">
        <p14:creationId xmlns:p14="http://schemas.microsoft.com/office/powerpoint/2010/main" val="381619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e 41"/>
          <p:cNvGrpSpPr/>
          <p:nvPr/>
        </p:nvGrpSpPr>
        <p:grpSpPr>
          <a:xfrm>
            <a:off x="6720408" y="309019"/>
            <a:ext cx="2100070" cy="1757332"/>
            <a:chOff x="2471930" y="920084"/>
            <a:chExt cx="4075566" cy="3591465"/>
          </a:xfrm>
        </p:grpSpPr>
        <p:sp>
          <p:nvSpPr>
            <p:cNvPr id="43" name="Rectangle à coins arrondis 42"/>
            <p:cNvSpPr/>
            <p:nvPr/>
          </p:nvSpPr>
          <p:spPr>
            <a:xfrm>
              <a:off x="4709755" y="920084"/>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44" name="Rectangle à coins arrondis 43"/>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45" name="Rectangle à coins arrondis 44"/>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46" name="Rectangle à coins arrondis 45"/>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47" name="Ellipse 46"/>
            <p:cNvSpPr/>
            <p:nvPr/>
          </p:nvSpPr>
          <p:spPr>
            <a:xfrm>
              <a:off x="3666876" y="1771198"/>
              <a:ext cx="1696597" cy="86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48" name="Connecteur droit avec flèche 47"/>
            <p:cNvCxnSpPr>
              <a:stCxn id="44" idx="2"/>
              <a:endCxn id="47"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Connecteur droit avec flèche 48"/>
            <p:cNvCxnSpPr>
              <a:stCxn id="43" idx="2"/>
              <a:endCxn id="47"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0" name="Connecteur droit avec flèche 49"/>
            <p:cNvCxnSpPr>
              <a:stCxn id="47" idx="4"/>
              <a:endCxn id="45"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1" name="Connecteur droit avec flèche 50"/>
            <p:cNvCxnSpPr>
              <a:stCxn id="45" idx="2"/>
              <a:endCxn id="46"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3" name="Titre 2"/>
          <p:cNvSpPr>
            <a:spLocks noGrp="1"/>
          </p:cNvSpPr>
          <p:nvPr>
            <p:ph type="title"/>
          </p:nvPr>
        </p:nvSpPr>
        <p:spPr/>
        <p:txBody>
          <a:bodyPr/>
          <a:lstStyle/>
          <a:p>
            <a:r>
              <a:rPr lang="en-US" noProof="0" dirty="0" err="1"/>
              <a:t>Internationalisation</a:t>
            </a:r>
            <a:r>
              <a:rPr lang="en-US" noProof="0" dirty="0"/>
              <a:t> Drivers</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158</a:t>
            </a:fld>
            <a:endParaRPr lang="fr-FR"/>
          </a:p>
        </p:txBody>
      </p:sp>
      <p:sp>
        <p:nvSpPr>
          <p:cNvPr id="29" name="Sous-titre 3"/>
          <p:cNvSpPr>
            <a:spLocks noGrp="1"/>
          </p:cNvSpPr>
          <p:nvPr>
            <p:ph type="subTitle" idx="13"/>
          </p:nvPr>
        </p:nvSpPr>
        <p:spPr>
          <a:xfrm>
            <a:off x="363218" y="732612"/>
            <a:ext cx="8457197" cy="360503"/>
          </a:xfrm>
        </p:spPr>
        <p:txBody>
          <a:bodyPr/>
          <a:lstStyle/>
          <a:p>
            <a:r>
              <a:rPr lang="en-US" noProof="0" dirty="0"/>
              <a:t>Locational advantages across the value system</a:t>
            </a:r>
          </a:p>
        </p:txBody>
      </p:sp>
      <p:sp>
        <p:nvSpPr>
          <p:cNvPr id="18" name="Espace réservé du contenu 1"/>
          <p:cNvSpPr>
            <a:spLocks noGrp="1"/>
          </p:cNvSpPr>
          <p:nvPr>
            <p:ph idx="1"/>
          </p:nvPr>
        </p:nvSpPr>
        <p:spPr>
          <a:xfrm>
            <a:off x="381669" y="3163017"/>
            <a:ext cx="6641045" cy="828068"/>
          </a:xfrm>
        </p:spPr>
        <p:txBody>
          <a:bodyPr/>
          <a:lstStyle/>
          <a:p>
            <a:pPr marL="0" indent="0">
              <a:buNone/>
            </a:pPr>
            <a:r>
              <a:rPr lang="en-US" sz="1800" b="1" noProof="0" dirty="0"/>
              <a:t>Global sourcing </a:t>
            </a:r>
            <a:r>
              <a:rPr lang="en-US" sz="1800" noProof="0" dirty="0"/>
              <a:t>: purchasing services and components from the most appropriate suppliers around the word.</a:t>
            </a:r>
          </a:p>
        </p:txBody>
      </p:sp>
      <p:grpSp>
        <p:nvGrpSpPr>
          <p:cNvPr id="31" name="Groupe 30"/>
          <p:cNvGrpSpPr/>
          <p:nvPr/>
        </p:nvGrpSpPr>
        <p:grpSpPr>
          <a:xfrm>
            <a:off x="381668" y="2923120"/>
            <a:ext cx="6972862" cy="958898"/>
            <a:chOff x="355846" y="713703"/>
            <a:chExt cx="8714475" cy="958898"/>
          </a:xfrm>
        </p:grpSpPr>
        <p:sp>
          <p:nvSpPr>
            <p:cNvPr id="32" name="Rectangle 31"/>
            <p:cNvSpPr/>
            <p:nvPr/>
          </p:nvSpPr>
          <p:spPr>
            <a:xfrm>
              <a:off x="355846" y="954903"/>
              <a:ext cx="8299781" cy="717698"/>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713703"/>
              <a:ext cx="479031" cy="513384"/>
            </a:xfrm>
            <a:prstGeom prst="rect">
              <a:avLst/>
            </a:prstGeom>
          </p:spPr>
        </p:pic>
      </p:grpSp>
      <p:sp>
        <p:nvSpPr>
          <p:cNvPr id="12" name="ZoneTexte 11"/>
          <p:cNvSpPr txBox="1"/>
          <p:nvPr/>
        </p:nvSpPr>
        <p:spPr>
          <a:xfrm>
            <a:off x="363217" y="1234998"/>
            <a:ext cx="6965811" cy="1200329"/>
          </a:xfrm>
          <a:prstGeom prst="rect">
            <a:avLst/>
          </a:prstGeom>
          <a:noFill/>
        </p:spPr>
        <p:txBody>
          <a:bodyPr wrap="square" rtlCol="0">
            <a:spAutoFit/>
          </a:bodyPr>
          <a:lstStyle/>
          <a:p>
            <a:r>
              <a:rPr lang="en-US" dirty="0"/>
              <a:t>What advantages can you obtain from an </a:t>
            </a:r>
            <a:r>
              <a:rPr lang="en-US" b="1" dirty="0"/>
              <a:t>international value system </a:t>
            </a:r>
            <a:r>
              <a:rPr lang="en-US" dirty="0"/>
              <a:t>where activities are placed where they create the most value? </a:t>
            </a:r>
          </a:p>
          <a:p>
            <a:br>
              <a:rPr lang="en-US" dirty="0"/>
            </a:br>
            <a:r>
              <a:rPr lang="en-US" dirty="0"/>
              <a:t>Goal : exploit different skills, resources and cost advantages</a:t>
            </a:r>
            <a:endParaRPr lang="fr-FR" dirty="0"/>
          </a:p>
        </p:txBody>
      </p:sp>
    </p:spTree>
    <p:extLst>
      <p:ext uri="{BB962C8B-B14F-4D97-AF65-F5344CB8AC3E}">
        <p14:creationId xmlns:p14="http://schemas.microsoft.com/office/powerpoint/2010/main" val="10295814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e 41"/>
          <p:cNvGrpSpPr/>
          <p:nvPr/>
        </p:nvGrpSpPr>
        <p:grpSpPr>
          <a:xfrm>
            <a:off x="6720408" y="309019"/>
            <a:ext cx="2100070" cy="1757332"/>
            <a:chOff x="2471930" y="920084"/>
            <a:chExt cx="4075566" cy="3591465"/>
          </a:xfrm>
        </p:grpSpPr>
        <p:sp>
          <p:nvSpPr>
            <p:cNvPr id="43" name="Rectangle à coins arrondis 42"/>
            <p:cNvSpPr/>
            <p:nvPr/>
          </p:nvSpPr>
          <p:spPr>
            <a:xfrm>
              <a:off x="4709755" y="920084"/>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44" name="Rectangle à coins arrondis 43"/>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45" name="Rectangle à coins arrondis 44"/>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46" name="Rectangle à coins arrondis 45"/>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47" name="Ellipse 46"/>
            <p:cNvSpPr/>
            <p:nvPr/>
          </p:nvSpPr>
          <p:spPr>
            <a:xfrm>
              <a:off x="3666876" y="1771198"/>
              <a:ext cx="1696597" cy="86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48" name="Connecteur droit avec flèche 47"/>
            <p:cNvCxnSpPr>
              <a:stCxn id="44" idx="2"/>
              <a:endCxn id="47"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Connecteur droit avec flèche 48"/>
            <p:cNvCxnSpPr>
              <a:stCxn id="43" idx="2"/>
              <a:endCxn id="47"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0" name="Connecteur droit avec flèche 49"/>
            <p:cNvCxnSpPr>
              <a:stCxn id="47" idx="4"/>
              <a:endCxn id="45"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1" name="Connecteur droit avec flèche 50"/>
            <p:cNvCxnSpPr>
              <a:stCxn id="45" idx="2"/>
              <a:endCxn id="46"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3" name="Titre 2"/>
          <p:cNvSpPr>
            <a:spLocks noGrp="1"/>
          </p:cNvSpPr>
          <p:nvPr>
            <p:ph type="title"/>
          </p:nvPr>
        </p:nvSpPr>
        <p:spPr/>
        <p:txBody>
          <a:bodyPr/>
          <a:lstStyle/>
          <a:p>
            <a:r>
              <a:rPr lang="en-US" noProof="0" dirty="0" err="1"/>
              <a:t>Internationalisation</a:t>
            </a:r>
            <a:r>
              <a:rPr lang="en-US" noProof="0" dirty="0"/>
              <a:t> Drivers</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159</a:t>
            </a:fld>
            <a:endParaRPr lang="fr-FR"/>
          </a:p>
        </p:txBody>
      </p:sp>
      <p:sp>
        <p:nvSpPr>
          <p:cNvPr id="29" name="Sous-titre 3"/>
          <p:cNvSpPr>
            <a:spLocks noGrp="1"/>
          </p:cNvSpPr>
          <p:nvPr>
            <p:ph type="subTitle" idx="13"/>
          </p:nvPr>
        </p:nvSpPr>
        <p:spPr>
          <a:xfrm>
            <a:off x="363218" y="732612"/>
            <a:ext cx="8457197" cy="360503"/>
          </a:xfrm>
        </p:spPr>
        <p:txBody>
          <a:bodyPr/>
          <a:lstStyle/>
          <a:p>
            <a:r>
              <a:rPr lang="en-US" noProof="0" dirty="0"/>
              <a:t>Locational advantages across the value system</a:t>
            </a:r>
          </a:p>
        </p:txBody>
      </p:sp>
      <p:sp>
        <p:nvSpPr>
          <p:cNvPr id="2" name="Espace réservé du contenu 1"/>
          <p:cNvSpPr>
            <a:spLocks noGrp="1"/>
          </p:cNvSpPr>
          <p:nvPr>
            <p:ph idx="1"/>
          </p:nvPr>
        </p:nvSpPr>
        <p:spPr>
          <a:xfrm>
            <a:off x="356603" y="1516708"/>
            <a:ext cx="6469698" cy="2927250"/>
          </a:xfrm>
        </p:spPr>
        <p:txBody>
          <a:bodyPr/>
          <a:lstStyle/>
          <a:p>
            <a:r>
              <a:rPr lang="en-US" sz="1800" noProof="0" dirty="0"/>
              <a:t>Cost advantages in specific countries</a:t>
            </a:r>
            <a:br>
              <a:rPr lang="en-US" sz="1800" noProof="0" dirty="0"/>
            </a:br>
            <a:r>
              <a:rPr lang="en-US" sz="1800" noProof="0" dirty="0"/>
              <a:t>- ex. low wages in specific countries</a:t>
            </a:r>
            <a:br>
              <a:rPr lang="en-US" sz="1800" noProof="0" dirty="0"/>
            </a:br>
            <a:endParaRPr lang="en-US" sz="1800" noProof="0" dirty="0"/>
          </a:p>
          <a:p>
            <a:r>
              <a:rPr lang="en-US" sz="1800" noProof="0" dirty="0"/>
              <a:t>Unique local capabilities</a:t>
            </a:r>
            <a:br>
              <a:rPr lang="en-US" sz="1800" noProof="0" dirty="0"/>
            </a:br>
            <a:r>
              <a:rPr lang="en-US" sz="1800" noProof="0" dirty="0"/>
              <a:t>- ex. </a:t>
            </a:r>
            <a:r>
              <a:rPr lang="en-US" sz="1800" noProof="0" dirty="0" err="1"/>
              <a:t>centres</a:t>
            </a:r>
            <a:r>
              <a:rPr lang="en-US" sz="1800" noProof="0" dirty="0"/>
              <a:t> of excellence where capabilities exist</a:t>
            </a:r>
            <a:br>
              <a:rPr lang="en-US" sz="1800" noProof="0" dirty="0"/>
            </a:br>
            <a:r>
              <a:rPr lang="en-US" sz="1800" noProof="0" dirty="0"/>
              <a:t>  (Pharma labs in Boston)</a:t>
            </a:r>
            <a:br>
              <a:rPr lang="en-US" sz="1800" noProof="0" dirty="0"/>
            </a:br>
            <a:endParaRPr lang="en-US" sz="1800" noProof="0" dirty="0"/>
          </a:p>
          <a:p>
            <a:r>
              <a:rPr lang="en-US" sz="1800" noProof="0" dirty="0"/>
              <a:t>National market characteristics</a:t>
            </a:r>
            <a:br>
              <a:rPr lang="en-US" sz="1800" noProof="0" dirty="0"/>
            </a:br>
            <a:r>
              <a:rPr lang="en-US" sz="1800" noProof="0" dirty="0"/>
              <a:t>- ex. High-end models made on one country, </a:t>
            </a:r>
            <a:br>
              <a:rPr lang="en-US" sz="1800" noProof="0" dirty="0"/>
            </a:br>
            <a:r>
              <a:rPr lang="en-US" sz="1800" noProof="0" dirty="0"/>
              <a:t>  low-end in another</a:t>
            </a:r>
          </a:p>
          <a:p>
            <a:endParaRPr lang="en-US" sz="1800" noProof="0" dirty="0"/>
          </a:p>
        </p:txBody>
      </p:sp>
      <p:pic>
        <p:nvPicPr>
          <p:cNvPr id="4" name="Image 3"/>
          <p:cNvPicPr>
            <a:picLocks noChangeAspect="1"/>
          </p:cNvPicPr>
          <p:nvPr/>
        </p:nvPicPr>
        <p:blipFill>
          <a:blip r:embed="rId2">
            <a:clrChange>
              <a:clrFrom>
                <a:srgbClr val="F8F8F8"/>
              </a:clrFrom>
              <a:clrTo>
                <a:srgbClr val="F8F8F8">
                  <a:alpha val="0"/>
                </a:srgbClr>
              </a:clrTo>
            </a:clrChange>
          </a:blip>
          <a:stretch>
            <a:fillRect/>
          </a:stretch>
        </p:blipFill>
        <p:spPr>
          <a:xfrm>
            <a:off x="7082835" y="3292475"/>
            <a:ext cx="1581371" cy="1019317"/>
          </a:xfrm>
          <a:prstGeom prst="rect">
            <a:avLst/>
          </a:prstGeom>
        </p:spPr>
      </p:pic>
    </p:spTree>
    <p:extLst>
      <p:ext uri="{BB962C8B-B14F-4D97-AF65-F5344CB8AC3E}">
        <p14:creationId xmlns:p14="http://schemas.microsoft.com/office/powerpoint/2010/main" val="54897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324470"/>
            <a:ext cx="4492149" cy="3119488"/>
          </a:xfrm>
        </p:spPr>
        <p:txBody>
          <a:bodyPr/>
          <a:lstStyle/>
          <a:p>
            <a:r>
              <a:rPr lang="en-US" dirty="0"/>
              <a:t>As we produce more </a:t>
            </a:r>
            <a:r>
              <a:rPr lang="en-US" u="sng" dirty="0"/>
              <a:t>over time </a:t>
            </a:r>
            <a:r>
              <a:rPr lang="en-US" dirty="0"/>
              <a:t>we get better at what we do</a:t>
            </a:r>
          </a:p>
          <a:p>
            <a:r>
              <a:rPr lang="en-US" dirty="0"/>
              <a:t>We improve our work methods</a:t>
            </a:r>
          </a:p>
          <a:p>
            <a:r>
              <a:rPr lang="en-US" dirty="0"/>
              <a:t>Note : to increase over time, market share may need to grow – this could be costly (advertising, marketing mix)</a:t>
            </a:r>
          </a:p>
        </p:txBody>
      </p:sp>
      <p:sp>
        <p:nvSpPr>
          <p:cNvPr id="3" name="Titre 2"/>
          <p:cNvSpPr>
            <a:spLocks noGrp="1"/>
          </p:cNvSpPr>
          <p:nvPr>
            <p:ph type="title"/>
          </p:nvPr>
        </p:nvSpPr>
        <p:spPr/>
        <p:txBody>
          <a:bodyPr/>
          <a:lstStyle/>
          <a:p>
            <a:r>
              <a:rPr lang="fr-FR" dirty="0" err="1"/>
              <a:t>Cost</a:t>
            </a:r>
            <a:r>
              <a:rPr lang="fr-FR" dirty="0"/>
              <a:t> Leadership</a:t>
            </a:r>
          </a:p>
        </p:txBody>
      </p:sp>
      <p:sp>
        <p:nvSpPr>
          <p:cNvPr id="4" name="Sous-titre 3"/>
          <p:cNvSpPr>
            <a:spLocks noGrp="1"/>
          </p:cNvSpPr>
          <p:nvPr>
            <p:ph type="subTitle" idx="13"/>
          </p:nvPr>
        </p:nvSpPr>
        <p:spPr/>
        <p:txBody>
          <a:bodyPr/>
          <a:lstStyle/>
          <a:p>
            <a:r>
              <a:rPr lang="fr-FR" dirty="0" err="1"/>
              <a:t>Experience</a:t>
            </a:r>
            <a:r>
              <a:rPr lang="fr-FR" dirty="0"/>
              <a:t> and Learning</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16</a:t>
            </a:fld>
            <a:endParaRPr lang="fr-FR"/>
          </a:p>
        </p:txBody>
      </p:sp>
      <p:cxnSp>
        <p:nvCxnSpPr>
          <p:cNvPr id="7" name="Connecteur droit avec flèche 6"/>
          <p:cNvCxnSpPr/>
          <p:nvPr/>
        </p:nvCxnSpPr>
        <p:spPr>
          <a:xfrm flipV="1">
            <a:off x="6180463" y="1324470"/>
            <a:ext cx="0" cy="151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a:off x="6180463" y="2842352"/>
            <a:ext cx="2639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Arc 10"/>
          <p:cNvSpPr/>
          <p:nvPr/>
        </p:nvSpPr>
        <p:spPr>
          <a:xfrm rot="10395745">
            <a:off x="6511221" y="241499"/>
            <a:ext cx="3393259" cy="2300831"/>
          </a:xfrm>
          <a:prstGeom prst="arc">
            <a:avLst>
              <a:gd name="adj1" fmla="val 17564014"/>
              <a:gd name="adj2" fmla="val 0"/>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ZoneTexte 21"/>
          <p:cNvSpPr txBox="1"/>
          <p:nvPr/>
        </p:nvSpPr>
        <p:spPr>
          <a:xfrm>
            <a:off x="8093904" y="2738518"/>
            <a:ext cx="1072153" cy="830997"/>
          </a:xfrm>
          <a:prstGeom prst="rect">
            <a:avLst/>
          </a:prstGeom>
          <a:noFill/>
        </p:spPr>
        <p:txBody>
          <a:bodyPr wrap="none" rtlCol="0">
            <a:spAutoFit/>
          </a:bodyPr>
          <a:lstStyle/>
          <a:p>
            <a:br>
              <a:rPr lang="fr-FR" sz="1200" i="1" dirty="0"/>
            </a:br>
            <a:r>
              <a:rPr lang="fr-FR" sz="1200" b="1" i="1" dirty="0"/>
              <a:t>Cumulative</a:t>
            </a:r>
            <a:br>
              <a:rPr lang="fr-FR" sz="1200" i="1" dirty="0"/>
            </a:br>
            <a:r>
              <a:rPr lang="fr-FR" sz="1200" i="1" dirty="0" err="1"/>
              <a:t>Quantity</a:t>
            </a:r>
            <a:r>
              <a:rPr lang="fr-FR" sz="1200" i="1" dirty="0"/>
              <a:t> over </a:t>
            </a:r>
            <a:br>
              <a:rPr lang="fr-FR" sz="1200" i="1" dirty="0"/>
            </a:br>
            <a:r>
              <a:rPr lang="fr-FR" sz="1200" i="1" dirty="0"/>
              <a:t>time</a:t>
            </a:r>
          </a:p>
        </p:txBody>
      </p:sp>
      <p:sp>
        <p:nvSpPr>
          <p:cNvPr id="23" name="ZoneTexte 22"/>
          <p:cNvSpPr txBox="1"/>
          <p:nvPr/>
        </p:nvSpPr>
        <p:spPr>
          <a:xfrm>
            <a:off x="5536065" y="1161082"/>
            <a:ext cx="668773" cy="461665"/>
          </a:xfrm>
          <a:prstGeom prst="rect">
            <a:avLst/>
          </a:prstGeom>
          <a:noFill/>
        </p:spPr>
        <p:txBody>
          <a:bodyPr wrap="none" rtlCol="0">
            <a:spAutoFit/>
          </a:bodyPr>
          <a:lstStyle/>
          <a:p>
            <a:r>
              <a:rPr lang="fr-FR" sz="1200" i="1" dirty="0" err="1"/>
              <a:t>Cost</a:t>
            </a:r>
            <a:r>
              <a:rPr lang="fr-FR" sz="1200" i="1" dirty="0"/>
              <a:t> </a:t>
            </a:r>
            <a:br>
              <a:rPr lang="fr-FR" sz="1200" i="1" dirty="0"/>
            </a:br>
            <a:r>
              <a:rPr lang="fr-FR" sz="1200" i="1" dirty="0"/>
              <a:t>per unit</a:t>
            </a:r>
          </a:p>
        </p:txBody>
      </p:sp>
      <p:cxnSp>
        <p:nvCxnSpPr>
          <p:cNvPr id="8" name="Connecteur droit 7"/>
          <p:cNvCxnSpPr/>
          <p:nvPr/>
        </p:nvCxnSpPr>
        <p:spPr>
          <a:xfrm>
            <a:off x="7875270" y="2537460"/>
            <a:ext cx="754380" cy="3542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0100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2130" y="2204917"/>
            <a:ext cx="9131870" cy="469106"/>
          </a:xfrm>
        </p:spPr>
        <p:txBody>
          <a:bodyPr/>
          <a:lstStyle/>
          <a:p>
            <a:pPr>
              <a:buNone/>
            </a:pPr>
            <a:r>
              <a:rPr lang="en-US" noProof="0" dirty="0"/>
              <a:t>International strategies</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160</a:t>
            </a:fld>
            <a:endParaRPr lang="fr-FR"/>
          </a:p>
        </p:txBody>
      </p:sp>
    </p:spTree>
    <p:extLst>
      <p:ext uri="{BB962C8B-B14F-4D97-AF65-F5344CB8AC3E}">
        <p14:creationId xmlns:p14="http://schemas.microsoft.com/office/powerpoint/2010/main" val="24467673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a:t>International Strategies</a:t>
            </a:r>
          </a:p>
        </p:txBody>
      </p:sp>
      <p:sp>
        <p:nvSpPr>
          <p:cNvPr id="5" name="Espace réservé du numéro de diapositive 4"/>
          <p:cNvSpPr>
            <a:spLocks noGrp="1"/>
          </p:cNvSpPr>
          <p:nvPr>
            <p:ph type="sldNum" sz="quarter" idx="12"/>
          </p:nvPr>
        </p:nvSpPr>
        <p:spPr>
          <a:xfrm>
            <a:off x="4476697" y="4751832"/>
            <a:ext cx="539080" cy="273844"/>
          </a:xfrm>
        </p:spPr>
        <p:txBody>
          <a:bodyPr/>
          <a:lstStyle/>
          <a:p>
            <a:fld id="{307C7597-8D70-4701-8085-9524B0B5C72B}" type="slidenum">
              <a:rPr lang="fr-FR" smtClean="0"/>
              <a:pPr/>
              <a:t>161</a:t>
            </a:fld>
            <a:endParaRPr lang="fr-FR"/>
          </a:p>
        </p:txBody>
      </p:sp>
      <p:sp>
        <p:nvSpPr>
          <p:cNvPr id="19" name="Espace réservé du contenu 1"/>
          <p:cNvSpPr txBox="1">
            <a:spLocks/>
          </p:cNvSpPr>
          <p:nvPr/>
        </p:nvSpPr>
        <p:spPr>
          <a:xfrm>
            <a:off x="355846" y="1149395"/>
            <a:ext cx="8780782" cy="1886467"/>
          </a:xfrm>
          <a:prstGeom prst="rect">
            <a:avLst/>
          </a:prstGeom>
        </p:spPr>
        <p:txBody>
          <a:bodyPr/>
          <a:lstStyle>
            <a:lvl1pPr marL="355600" indent="-355600" algn="l" defTabSz="914400" rtl="0" eaLnBrk="1" latinLnBrk="0" hangingPunct="1">
              <a:spcBef>
                <a:spcPct val="20000"/>
              </a:spcBef>
              <a:buClr>
                <a:schemeClr val="tx1">
                  <a:lumMod val="85000"/>
                  <a:lumOff val="15000"/>
                </a:schemeClr>
              </a:buClr>
              <a:buSzPct val="70000"/>
              <a:buFont typeface="Wingdings" panose="05000000000000000000" pitchFamily="2" charset="2"/>
              <a:buChar char="§"/>
              <a:defRPr sz="2000" kern="1200">
                <a:solidFill>
                  <a:srgbClr val="17212F"/>
                </a:solidFill>
                <a:latin typeface="Arial"/>
                <a:ea typeface="+mn-ea"/>
                <a:cs typeface="Arial"/>
              </a:defRPr>
            </a:lvl1pPr>
            <a:lvl2pPr marL="742950" indent="-28575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17212F"/>
                </a:solidFill>
                <a:latin typeface="Arial"/>
                <a:ea typeface="+mn-ea"/>
                <a:cs typeface="Arial"/>
              </a:defRPr>
            </a:lvl2pPr>
            <a:lvl3pPr marL="11430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400" kern="1200">
                <a:solidFill>
                  <a:srgbClr val="17212F"/>
                </a:solidFill>
                <a:latin typeface="Arial"/>
                <a:ea typeface="+mn-ea"/>
                <a:cs typeface="Arial"/>
              </a:defRPr>
            </a:lvl3pPr>
            <a:lvl4pPr marL="16002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200" kern="1200">
                <a:solidFill>
                  <a:srgbClr val="17212F"/>
                </a:solidFill>
                <a:latin typeface="Arial"/>
                <a:ea typeface="+mn-ea"/>
                <a:cs typeface="Arial"/>
              </a:defRPr>
            </a:lvl4pPr>
            <a:lvl5pPr marL="20574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40404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b="1" dirty="0"/>
              <a:t>A </a:t>
            </a:r>
            <a:r>
              <a:rPr lang="fr-FR" b="1" dirty="0" err="1"/>
              <a:t>careful</a:t>
            </a:r>
            <a:r>
              <a:rPr lang="fr-FR" b="1" dirty="0"/>
              <a:t> </a:t>
            </a:r>
            <a:r>
              <a:rPr lang="fr-FR" b="1" dirty="0" err="1"/>
              <a:t>balancing</a:t>
            </a:r>
            <a:r>
              <a:rPr lang="fr-FR" b="1" dirty="0"/>
              <a:t> </a:t>
            </a:r>
            <a:r>
              <a:rPr lang="fr-FR" b="1" dirty="0" err="1"/>
              <a:t>act</a:t>
            </a:r>
            <a:r>
              <a:rPr lang="fr-FR" b="1" dirty="0"/>
              <a:t> to </a:t>
            </a:r>
            <a:r>
              <a:rPr lang="fr-FR" b="1" dirty="0" err="1"/>
              <a:t>solve</a:t>
            </a:r>
            <a:endParaRPr lang="fr-FR" b="1" dirty="0"/>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a:solidFill>
              <a:srgbClr val="2CFF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What kind of international strategy to pursue ?</a:t>
            </a:r>
          </a:p>
        </p:txBody>
      </p:sp>
      <p:pic>
        <p:nvPicPr>
          <p:cNvPr id="4" name="Image 3"/>
          <p:cNvPicPr>
            <a:picLocks noChangeAspect="1"/>
          </p:cNvPicPr>
          <p:nvPr/>
        </p:nvPicPr>
        <p:blipFill rotWithShape="1">
          <a:blip r:embed="rId2">
            <a:clrChange>
              <a:clrFrom>
                <a:srgbClr val="FAFAFA"/>
              </a:clrFrom>
              <a:clrTo>
                <a:srgbClr val="FAFAFA">
                  <a:alpha val="0"/>
                </a:srgbClr>
              </a:clrTo>
            </a:clrChange>
            <a:duotone>
              <a:schemeClr val="accent1">
                <a:shade val="45000"/>
                <a:satMod val="135000"/>
              </a:schemeClr>
              <a:prstClr val="white"/>
            </a:duotone>
          </a:blip>
          <a:srcRect t="45591"/>
          <a:stretch/>
        </p:blipFill>
        <p:spPr>
          <a:xfrm>
            <a:off x="1411035" y="3111499"/>
            <a:ext cx="3570868" cy="1641859"/>
          </a:xfrm>
          <a:prstGeom prst="rect">
            <a:avLst/>
          </a:prstGeom>
        </p:spPr>
      </p:pic>
      <p:grpSp>
        <p:nvGrpSpPr>
          <p:cNvPr id="12" name="Groupe 11"/>
          <p:cNvGrpSpPr/>
          <p:nvPr/>
        </p:nvGrpSpPr>
        <p:grpSpPr>
          <a:xfrm>
            <a:off x="3147978" y="1626039"/>
            <a:ext cx="2720083" cy="1485459"/>
            <a:chOff x="4392578" y="1626039"/>
            <a:chExt cx="2720083" cy="1485459"/>
          </a:xfrm>
        </p:grpSpPr>
        <p:sp>
          <p:nvSpPr>
            <p:cNvPr id="30" name="Rectangle 29"/>
            <p:cNvSpPr/>
            <p:nvPr/>
          </p:nvSpPr>
          <p:spPr>
            <a:xfrm>
              <a:off x="4392578" y="1851437"/>
              <a:ext cx="2422137" cy="1260061"/>
            </a:xfrm>
            <a:prstGeom prst="rect">
              <a:avLst/>
            </a:prstGeom>
            <a:solidFill>
              <a:srgbClr val="C36518"/>
            </a:solidFill>
            <a:ln>
              <a:solidFill>
                <a:srgbClr val="2757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Local </a:t>
              </a:r>
              <a:r>
                <a:rPr lang="fr-FR" sz="1600" b="1" dirty="0" err="1">
                  <a:solidFill>
                    <a:schemeClr val="tx1"/>
                  </a:solidFill>
                </a:rPr>
                <a:t>responsiveness</a:t>
              </a:r>
              <a:r>
                <a:rPr lang="fr-FR" sz="1600" b="1" dirty="0">
                  <a:solidFill>
                    <a:schemeClr val="tx1"/>
                  </a:solidFill>
                </a:rPr>
                <a:t> </a:t>
              </a:r>
              <a:r>
                <a:rPr lang="fr-FR" sz="1600" dirty="0">
                  <a:solidFill>
                    <a:schemeClr val="tx1"/>
                  </a:solidFill>
                </a:rPr>
                <a:t>to local (country / </a:t>
              </a:r>
              <a:r>
                <a:rPr lang="fr-FR" sz="1600" dirty="0" err="1">
                  <a:solidFill>
                    <a:schemeClr val="tx1"/>
                  </a:solidFill>
                </a:rPr>
                <a:t>regional</a:t>
              </a:r>
              <a:r>
                <a:rPr lang="fr-FR" sz="1600" dirty="0">
                  <a:solidFill>
                    <a:schemeClr val="tx1"/>
                  </a:solidFill>
                </a:rPr>
                <a:t>) </a:t>
              </a:r>
              <a:r>
                <a:rPr lang="fr-FR" sz="1600" dirty="0" err="1">
                  <a:solidFill>
                    <a:schemeClr val="tx1"/>
                  </a:solidFill>
                </a:rPr>
                <a:t>differences</a:t>
              </a:r>
              <a:r>
                <a:rPr lang="fr-FR" sz="1600" dirty="0">
                  <a:solidFill>
                    <a:schemeClr val="tx1"/>
                  </a:solidFill>
                </a:rPr>
                <a:t> and </a:t>
              </a:r>
              <a:r>
                <a:rPr lang="fr-FR" sz="1600" dirty="0" err="1">
                  <a:solidFill>
                    <a:schemeClr val="tx1"/>
                  </a:solidFill>
                </a:rPr>
                <a:t>market</a:t>
              </a:r>
              <a:r>
                <a:rPr lang="fr-FR" sz="1600" dirty="0">
                  <a:solidFill>
                    <a:schemeClr val="tx1"/>
                  </a:solidFill>
                </a:rPr>
                <a:t> </a:t>
              </a:r>
              <a:r>
                <a:rPr lang="fr-FR" sz="1600" dirty="0" err="1">
                  <a:solidFill>
                    <a:schemeClr val="tx1"/>
                  </a:solidFill>
                </a:rPr>
                <a:t>realities</a:t>
              </a:r>
              <a:endParaRPr lang="fr-FR" sz="1600" dirty="0">
                <a:solidFill>
                  <a:schemeClr val="tx1"/>
                </a:solidFill>
              </a:endParaRPr>
            </a:p>
          </p:txBody>
        </p:sp>
        <p:sp>
          <p:nvSpPr>
            <p:cNvPr id="9" name="Ellipse 8"/>
            <p:cNvSpPr/>
            <p:nvPr/>
          </p:nvSpPr>
          <p:spPr>
            <a:xfrm>
              <a:off x="6539938" y="1626039"/>
              <a:ext cx="572723" cy="54876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p:cNvPicPr>
              <a:picLocks noChangeAspect="1"/>
            </p:cNvPicPr>
            <p:nvPr/>
          </p:nvPicPr>
          <p:blipFill>
            <a:blip r:embed="rId3">
              <a:clrChange>
                <a:clrFrom>
                  <a:srgbClr val="FAFAFA"/>
                </a:clrFrom>
                <a:clrTo>
                  <a:srgbClr val="FAFAFA">
                    <a:alpha val="0"/>
                  </a:srgbClr>
                </a:clrTo>
              </a:clrChange>
              <a:duotone>
                <a:schemeClr val="accent1">
                  <a:shade val="45000"/>
                  <a:satMod val="135000"/>
                </a:schemeClr>
                <a:prstClr val="white"/>
              </a:duotone>
            </a:blip>
            <a:stretch>
              <a:fillRect/>
            </a:stretch>
          </p:blipFill>
          <p:spPr>
            <a:xfrm>
              <a:off x="6617135" y="1713338"/>
              <a:ext cx="404869" cy="438211"/>
            </a:xfrm>
            <a:prstGeom prst="rect">
              <a:avLst/>
            </a:prstGeom>
          </p:spPr>
        </p:pic>
        <p:sp>
          <p:nvSpPr>
            <p:cNvPr id="11" name="Ellipse 10"/>
            <p:cNvSpPr/>
            <p:nvPr/>
          </p:nvSpPr>
          <p:spPr>
            <a:xfrm>
              <a:off x="6565054" y="1662040"/>
              <a:ext cx="506976" cy="48950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3" name="Groupe 12"/>
          <p:cNvGrpSpPr/>
          <p:nvPr/>
        </p:nvGrpSpPr>
        <p:grpSpPr>
          <a:xfrm>
            <a:off x="138943" y="1595116"/>
            <a:ext cx="2779003" cy="1516383"/>
            <a:chOff x="1383543" y="1595116"/>
            <a:chExt cx="2779003" cy="1516383"/>
          </a:xfrm>
        </p:grpSpPr>
        <p:sp>
          <p:nvSpPr>
            <p:cNvPr id="6" name="Rectangle 5"/>
            <p:cNvSpPr/>
            <p:nvPr/>
          </p:nvSpPr>
          <p:spPr>
            <a:xfrm>
              <a:off x="1740409" y="1851438"/>
              <a:ext cx="2422137" cy="1260061"/>
            </a:xfrm>
            <a:prstGeom prst="rect">
              <a:avLst/>
            </a:prstGeom>
            <a:solidFill>
              <a:srgbClr val="C36518"/>
            </a:solidFill>
            <a:ln>
              <a:solidFill>
                <a:srgbClr val="2757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Gobal</a:t>
              </a:r>
              <a:r>
                <a:rPr lang="fr-FR" sz="1600" b="1" dirty="0">
                  <a:solidFill>
                    <a:schemeClr val="tx1"/>
                  </a:solidFill>
                </a:rPr>
                <a:t> </a:t>
              </a:r>
              <a:r>
                <a:rPr lang="fr-FR" sz="1600" b="1" dirty="0" err="1">
                  <a:solidFill>
                    <a:schemeClr val="tx1"/>
                  </a:solidFill>
                </a:rPr>
                <a:t>integration</a:t>
              </a:r>
              <a:r>
                <a:rPr lang="fr-FR" sz="1600" b="1" dirty="0">
                  <a:solidFill>
                    <a:schemeClr val="tx1"/>
                  </a:solidFill>
                </a:rPr>
                <a:t> </a:t>
              </a:r>
              <a:r>
                <a:rPr lang="fr-FR" sz="1600" dirty="0">
                  <a:solidFill>
                    <a:schemeClr val="tx1"/>
                  </a:solidFill>
                </a:rPr>
                <a:t>of </a:t>
              </a:r>
              <a:r>
                <a:rPr lang="fr-FR" sz="1600" dirty="0" err="1">
                  <a:solidFill>
                    <a:schemeClr val="tx1"/>
                  </a:solidFill>
                </a:rPr>
                <a:t>coordinated</a:t>
              </a:r>
              <a:r>
                <a:rPr lang="fr-FR" sz="1600" dirty="0">
                  <a:solidFill>
                    <a:schemeClr val="tx1"/>
                  </a:solidFill>
                </a:rPr>
                <a:t> </a:t>
              </a:r>
              <a:r>
                <a:rPr lang="fr-FR" sz="1600" dirty="0" err="1">
                  <a:solidFill>
                    <a:schemeClr val="tx1"/>
                  </a:solidFill>
                </a:rPr>
                <a:t>activities</a:t>
              </a:r>
              <a:r>
                <a:rPr lang="fr-FR" sz="1600" dirty="0">
                  <a:solidFill>
                    <a:schemeClr val="tx1"/>
                  </a:solidFill>
                </a:rPr>
                <a:t> for </a:t>
              </a:r>
              <a:r>
                <a:rPr lang="fr-FR" sz="1600" dirty="0" err="1">
                  <a:solidFill>
                    <a:schemeClr val="tx1"/>
                  </a:solidFill>
                </a:rPr>
                <a:t>operational</a:t>
              </a:r>
              <a:r>
                <a:rPr lang="fr-FR" sz="1600" dirty="0">
                  <a:solidFill>
                    <a:schemeClr val="tx1"/>
                  </a:solidFill>
                </a:rPr>
                <a:t> </a:t>
              </a:r>
              <a:r>
                <a:rPr lang="fr-FR" sz="1600" dirty="0" err="1">
                  <a:solidFill>
                    <a:schemeClr val="tx1"/>
                  </a:solidFill>
                </a:rPr>
                <a:t>efficiency</a:t>
              </a:r>
              <a:endParaRPr lang="fr-FR" sz="1600" dirty="0">
                <a:solidFill>
                  <a:schemeClr val="tx1"/>
                </a:solidFill>
              </a:endParaRPr>
            </a:p>
          </p:txBody>
        </p:sp>
        <p:sp>
          <p:nvSpPr>
            <p:cNvPr id="31" name="Ellipse 30"/>
            <p:cNvSpPr/>
            <p:nvPr/>
          </p:nvSpPr>
          <p:spPr>
            <a:xfrm>
              <a:off x="1414199" y="1639661"/>
              <a:ext cx="572723" cy="54876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4">
              <a:clrChange>
                <a:clrFrom>
                  <a:srgbClr val="FAFAFA"/>
                </a:clrFrom>
                <a:clrTo>
                  <a:srgbClr val="FAFAFA">
                    <a:alpha val="0"/>
                  </a:srgbClr>
                </a:clrTo>
              </a:clrChange>
              <a:duotone>
                <a:schemeClr val="accent1">
                  <a:shade val="45000"/>
                  <a:satMod val="135000"/>
                </a:schemeClr>
                <a:prstClr val="white"/>
              </a:duotone>
            </a:blip>
            <a:stretch>
              <a:fillRect/>
            </a:stretch>
          </p:blipFill>
          <p:spPr>
            <a:xfrm>
              <a:off x="1383543" y="1595116"/>
              <a:ext cx="646969" cy="637856"/>
            </a:xfrm>
            <a:prstGeom prst="rect">
              <a:avLst/>
            </a:prstGeom>
          </p:spPr>
        </p:pic>
      </p:grpSp>
      <p:sp>
        <p:nvSpPr>
          <p:cNvPr id="32" name="Espace réservé du contenu 1"/>
          <p:cNvSpPr>
            <a:spLocks noGrp="1"/>
          </p:cNvSpPr>
          <p:nvPr>
            <p:ph idx="1"/>
          </p:nvPr>
        </p:nvSpPr>
        <p:spPr>
          <a:xfrm>
            <a:off x="6200255" y="2248681"/>
            <a:ext cx="2652337" cy="1563157"/>
          </a:xfrm>
        </p:spPr>
        <p:txBody>
          <a:bodyPr/>
          <a:lstStyle/>
          <a:p>
            <a:pPr marL="0" indent="0">
              <a:buNone/>
            </a:pPr>
            <a:r>
              <a:rPr lang="en-US" sz="1400" b="1" noProof="0" dirty="0"/>
              <a:t>Global-Local Dilemma : </a:t>
            </a:r>
            <a:r>
              <a:rPr lang="en-US" sz="1400" noProof="0" dirty="0"/>
              <a:t>the extent to which products and services may be standardized across national boundaries or need to be adapted to meet requirements of specific national markets</a:t>
            </a:r>
          </a:p>
        </p:txBody>
      </p:sp>
      <p:grpSp>
        <p:nvGrpSpPr>
          <p:cNvPr id="38" name="Groupe 37"/>
          <p:cNvGrpSpPr/>
          <p:nvPr/>
        </p:nvGrpSpPr>
        <p:grpSpPr>
          <a:xfrm>
            <a:off x="6148943" y="2030752"/>
            <a:ext cx="3035464" cy="2406829"/>
            <a:chOff x="6148943" y="2030752"/>
            <a:chExt cx="3035464" cy="2406829"/>
          </a:xfrm>
        </p:grpSpPr>
        <p:grpSp>
          <p:nvGrpSpPr>
            <p:cNvPr id="37" name="Groupe 36"/>
            <p:cNvGrpSpPr/>
            <p:nvPr/>
          </p:nvGrpSpPr>
          <p:grpSpPr>
            <a:xfrm>
              <a:off x="6148943" y="2030752"/>
              <a:ext cx="3035464" cy="1886466"/>
              <a:chOff x="6148943" y="2030752"/>
              <a:chExt cx="3035464" cy="1886466"/>
            </a:xfrm>
          </p:grpSpPr>
          <p:sp>
            <p:nvSpPr>
              <p:cNvPr id="34" name="Rectangle 33"/>
              <p:cNvSpPr/>
              <p:nvPr/>
            </p:nvSpPr>
            <p:spPr>
              <a:xfrm>
                <a:off x="6148943" y="2238244"/>
                <a:ext cx="2703649" cy="1678974"/>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p:cNvPicPr>
                <a:picLocks noChangeAspect="1"/>
              </p:cNvPicPr>
              <p:nvPr/>
            </p:nvPicPr>
            <p:blipFill>
              <a:blip r:embed="rId5">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801112" y="2030752"/>
                <a:ext cx="383295" cy="477308"/>
              </a:xfrm>
              <a:prstGeom prst="rect">
                <a:avLst/>
              </a:prstGeom>
            </p:spPr>
          </p:pic>
        </p:grpSp>
        <p:pic>
          <p:nvPicPr>
            <p:cNvPr id="14" name="Image 13"/>
            <p:cNvPicPr>
              <a:picLocks noChangeAspect="1"/>
            </p:cNvPicPr>
            <p:nvPr/>
          </p:nvPicPr>
          <p:blipFill>
            <a:blip r:embed="rId6">
              <a:clrChange>
                <a:clrFrom>
                  <a:srgbClr val="E7E7E7"/>
                </a:clrFrom>
                <a:clrTo>
                  <a:srgbClr val="E7E7E7">
                    <a:alpha val="0"/>
                  </a:srgbClr>
                </a:clrTo>
              </a:clrChange>
            </a:blip>
            <a:stretch>
              <a:fillRect/>
            </a:stretch>
          </p:blipFill>
          <p:spPr>
            <a:xfrm>
              <a:off x="6827397" y="3811838"/>
              <a:ext cx="843162" cy="625743"/>
            </a:xfrm>
            <a:prstGeom prst="rect">
              <a:avLst/>
            </a:prstGeom>
          </p:spPr>
        </p:pic>
        <p:pic>
          <p:nvPicPr>
            <p:cNvPr id="15" name="Image 14"/>
            <p:cNvPicPr>
              <a:picLocks noChangeAspect="1"/>
            </p:cNvPicPr>
            <p:nvPr/>
          </p:nvPicPr>
          <p:blipFill>
            <a:blip r:embed="rId7">
              <a:clrChange>
                <a:clrFrom>
                  <a:srgbClr val="F8F8F8"/>
                </a:clrFrom>
                <a:clrTo>
                  <a:srgbClr val="F8F8F8">
                    <a:alpha val="0"/>
                  </a:srgbClr>
                </a:clrTo>
              </a:clrChange>
            </a:blip>
            <a:stretch>
              <a:fillRect/>
            </a:stretch>
          </p:blipFill>
          <p:spPr>
            <a:xfrm>
              <a:off x="7908413" y="3713572"/>
              <a:ext cx="829962" cy="724009"/>
            </a:xfrm>
            <a:prstGeom prst="rect">
              <a:avLst/>
            </a:prstGeom>
          </p:spPr>
        </p:pic>
      </p:grpSp>
    </p:spTree>
    <p:extLst>
      <p:ext uri="{BB962C8B-B14F-4D97-AF65-F5344CB8AC3E}">
        <p14:creationId xmlns:p14="http://schemas.microsoft.com/office/powerpoint/2010/main" val="167644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a:t>International Strategies</a:t>
            </a:r>
          </a:p>
        </p:txBody>
      </p:sp>
      <p:sp>
        <p:nvSpPr>
          <p:cNvPr id="5" name="Espace réservé du numéro de diapositive 4"/>
          <p:cNvSpPr>
            <a:spLocks noGrp="1"/>
          </p:cNvSpPr>
          <p:nvPr>
            <p:ph type="sldNum" sz="quarter" idx="12"/>
          </p:nvPr>
        </p:nvSpPr>
        <p:spPr>
          <a:xfrm>
            <a:off x="4476697" y="4751832"/>
            <a:ext cx="539080" cy="273844"/>
          </a:xfrm>
        </p:spPr>
        <p:txBody>
          <a:bodyPr/>
          <a:lstStyle/>
          <a:p>
            <a:fld id="{307C7597-8D70-4701-8085-9524B0B5C72B}" type="slidenum">
              <a:rPr lang="fr-FR" smtClean="0"/>
              <a:pPr/>
              <a:t>162</a:t>
            </a:fld>
            <a:endParaRPr lang="fr-F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a:solidFill>
              <a:srgbClr val="2CFF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Four international strategies</a:t>
            </a:r>
          </a:p>
        </p:txBody>
      </p:sp>
      <p:grpSp>
        <p:nvGrpSpPr>
          <p:cNvPr id="46" name="Groupe 45"/>
          <p:cNvGrpSpPr/>
          <p:nvPr/>
        </p:nvGrpSpPr>
        <p:grpSpPr>
          <a:xfrm>
            <a:off x="255882" y="3858038"/>
            <a:ext cx="3298236" cy="461665"/>
            <a:chOff x="255882" y="3858038"/>
            <a:chExt cx="3298236" cy="461665"/>
          </a:xfrm>
        </p:grpSpPr>
        <p:cxnSp>
          <p:nvCxnSpPr>
            <p:cNvPr id="36" name="Connecteur droit avec flèche 35"/>
            <p:cNvCxnSpPr/>
            <p:nvPr/>
          </p:nvCxnSpPr>
          <p:spPr>
            <a:xfrm>
              <a:off x="520700" y="3858038"/>
              <a:ext cx="2768600" cy="2762"/>
            </a:xfrm>
            <a:prstGeom prst="straightConnector1">
              <a:avLst/>
            </a:prstGeom>
            <a:ln w="28575">
              <a:solidFill>
                <a:srgbClr val="1D2D3F"/>
              </a:solidFill>
              <a:tailEnd type="triangle"/>
            </a:ln>
          </p:spPr>
          <p:style>
            <a:lnRef idx="1">
              <a:schemeClr val="accent1"/>
            </a:lnRef>
            <a:fillRef idx="0">
              <a:schemeClr val="accent1"/>
            </a:fillRef>
            <a:effectRef idx="0">
              <a:schemeClr val="accent1"/>
            </a:effectRef>
            <a:fontRef idx="minor">
              <a:schemeClr val="tx1"/>
            </a:fontRef>
          </p:style>
        </p:cxnSp>
        <p:sp>
          <p:nvSpPr>
            <p:cNvPr id="39" name="ZoneTexte 38"/>
            <p:cNvSpPr txBox="1"/>
            <p:nvPr/>
          </p:nvSpPr>
          <p:spPr>
            <a:xfrm>
              <a:off x="983860" y="3858038"/>
              <a:ext cx="1645039" cy="461665"/>
            </a:xfrm>
            <a:prstGeom prst="rect">
              <a:avLst/>
            </a:prstGeom>
            <a:noFill/>
          </p:spPr>
          <p:txBody>
            <a:bodyPr wrap="square" rtlCol="0">
              <a:spAutoFit/>
            </a:bodyPr>
            <a:lstStyle/>
            <a:p>
              <a:pPr algn="ctr"/>
              <a:r>
                <a:rPr lang="fr-FR" sz="1200" dirty="0"/>
                <a:t>Pressure for</a:t>
              </a:r>
              <a:br>
                <a:rPr lang="fr-FR" sz="1200" dirty="0"/>
              </a:br>
              <a:r>
                <a:rPr lang="fr-FR" sz="1200" dirty="0"/>
                <a:t>local </a:t>
              </a:r>
              <a:r>
                <a:rPr lang="fr-FR" sz="1200" dirty="0" err="1"/>
                <a:t>responsiveness</a:t>
              </a:r>
              <a:endParaRPr lang="fr-FR" sz="1200" dirty="0"/>
            </a:p>
          </p:txBody>
        </p:sp>
        <p:sp>
          <p:nvSpPr>
            <p:cNvPr id="40" name="ZoneTexte 39"/>
            <p:cNvSpPr txBox="1"/>
            <p:nvPr/>
          </p:nvSpPr>
          <p:spPr>
            <a:xfrm>
              <a:off x="2629998" y="3858038"/>
              <a:ext cx="924120" cy="261610"/>
            </a:xfrm>
            <a:prstGeom prst="rect">
              <a:avLst/>
            </a:prstGeom>
            <a:noFill/>
          </p:spPr>
          <p:txBody>
            <a:bodyPr wrap="square" rtlCol="0">
              <a:spAutoFit/>
            </a:bodyPr>
            <a:lstStyle/>
            <a:p>
              <a:pPr algn="ctr"/>
              <a:r>
                <a:rPr lang="fr-FR" sz="1100" i="1" dirty="0" err="1"/>
                <a:t>Strong</a:t>
              </a:r>
              <a:endParaRPr lang="fr-FR" sz="1100" i="1" dirty="0"/>
            </a:p>
          </p:txBody>
        </p:sp>
        <p:sp>
          <p:nvSpPr>
            <p:cNvPr id="41" name="ZoneTexte 40"/>
            <p:cNvSpPr txBox="1"/>
            <p:nvPr/>
          </p:nvSpPr>
          <p:spPr>
            <a:xfrm>
              <a:off x="255882" y="3858038"/>
              <a:ext cx="924120" cy="261610"/>
            </a:xfrm>
            <a:prstGeom prst="rect">
              <a:avLst/>
            </a:prstGeom>
            <a:noFill/>
          </p:spPr>
          <p:txBody>
            <a:bodyPr wrap="square" rtlCol="0">
              <a:spAutoFit/>
            </a:bodyPr>
            <a:lstStyle/>
            <a:p>
              <a:pPr algn="ctr"/>
              <a:r>
                <a:rPr lang="fr-FR" sz="1100" i="1" dirty="0" err="1"/>
                <a:t>Weak</a:t>
              </a:r>
              <a:endParaRPr lang="fr-FR" sz="1100" i="1" dirty="0"/>
            </a:p>
          </p:txBody>
        </p:sp>
      </p:grpSp>
      <p:grpSp>
        <p:nvGrpSpPr>
          <p:cNvPr id="47" name="Groupe 46"/>
          <p:cNvGrpSpPr/>
          <p:nvPr/>
        </p:nvGrpSpPr>
        <p:grpSpPr>
          <a:xfrm>
            <a:off x="13448" y="1516708"/>
            <a:ext cx="507252" cy="2699887"/>
            <a:chOff x="13448" y="1516708"/>
            <a:chExt cx="507252" cy="2699887"/>
          </a:xfrm>
        </p:grpSpPr>
        <p:cxnSp>
          <p:nvCxnSpPr>
            <p:cNvPr id="17" name="Connecteur droit avec flèche 16"/>
            <p:cNvCxnSpPr/>
            <p:nvPr/>
          </p:nvCxnSpPr>
          <p:spPr>
            <a:xfrm flipV="1">
              <a:off x="520700" y="1882694"/>
              <a:ext cx="0" cy="1975345"/>
            </a:xfrm>
            <a:prstGeom prst="straightConnector1">
              <a:avLst/>
            </a:prstGeom>
            <a:ln w="28575">
              <a:solidFill>
                <a:srgbClr val="1D2D3F"/>
              </a:solidFill>
              <a:tailEnd type="triangle"/>
            </a:ln>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rot="16200000">
              <a:off x="-578239" y="2639533"/>
              <a:ext cx="1645039" cy="461665"/>
            </a:xfrm>
            <a:prstGeom prst="rect">
              <a:avLst/>
            </a:prstGeom>
            <a:noFill/>
          </p:spPr>
          <p:txBody>
            <a:bodyPr wrap="square" rtlCol="0">
              <a:spAutoFit/>
            </a:bodyPr>
            <a:lstStyle/>
            <a:p>
              <a:pPr algn="ctr"/>
              <a:r>
                <a:rPr lang="fr-FR" sz="1200" dirty="0"/>
                <a:t>Pressure for</a:t>
              </a:r>
              <a:br>
                <a:rPr lang="fr-FR" sz="1200" dirty="0"/>
              </a:br>
              <a:r>
                <a:rPr lang="fr-FR" sz="1200" dirty="0"/>
                <a:t>global </a:t>
              </a:r>
              <a:r>
                <a:rPr lang="fr-FR" sz="1200" dirty="0" err="1"/>
                <a:t>integration</a:t>
              </a:r>
              <a:endParaRPr lang="fr-FR" sz="1200" dirty="0"/>
            </a:p>
          </p:txBody>
        </p:sp>
        <p:sp>
          <p:nvSpPr>
            <p:cNvPr id="43" name="ZoneTexte 42"/>
            <p:cNvSpPr txBox="1"/>
            <p:nvPr/>
          </p:nvSpPr>
          <p:spPr>
            <a:xfrm rot="16200000">
              <a:off x="-117752" y="3623730"/>
              <a:ext cx="924120" cy="261610"/>
            </a:xfrm>
            <a:prstGeom prst="rect">
              <a:avLst/>
            </a:prstGeom>
            <a:noFill/>
          </p:spPr>
          <p:txBody>
            <a:bodyPr wrap="square" rtlCol="0">
              <a:spAutoFit/>
            </a:bodyPr>
            <a:lstStyle/>
            <a:p>
              <a:pPr algn="ctr"/>
              <a:r>
                <a:rPr lang="fr-FR" sz="1100" i="1" dirty="0" err="1"/>
                <a:t>Weak</a:t>
              </a:r>
              <a:endParaRPr lang="fr-FR" sz="1100" i="1" dirty="0"/>
            </a:p>
          </p:txBody>
        </p:sp>
        <p:sp>
          <p:nvSpPr>
            <p:cNvPr id="45" name="ZoneTexte 44"/>
            <p:cNvSpPr txBox="1"/>
            <p:nvPr/>
          </p:nvSpPr>
          <p:spPr>
            <a:xfrm rot="16200000">
              <a:off x="-106214" y="1847963"/>
              <a:ext cx="924120" cy="261610"/>
            </a:xfrm>
            <a:prstGeom prst="rect">
              <a:avLst/>
            </a:prstGeom>
            <a:noFill/>
          </p:spPr>
          <p:txBody>
            <a:bodyPr wrap="square" rtlCol="0">
              <a:spAutoFit/>
            </a:bodyPr>
            <a:lstStyle/>
            <a:p>
              <a:pPr algn="ctr"/>
              <a:r>
                <a:rPr lang="fr-FR" sz="1100" i="1" dirty="0" err="1"/>
                <a:t>Strong</a:t>
              </a:r>
              <a:endParaRPr lang="fr-FR" sz="1100" i="1" dirty="0"/>
            </a:p>
          </p:txBody>
        </p:sp>
      </p:grpSp>
      <p:sp>
        <p:nvSpPr>
          <p:cNvPr id="48" name="Ellipse 47"/>
          <p:cNvSpPr/>
          <p:nvPr/>
        </p:nvSpPr>
        <p:spPr>
          <a:xfrm>
            <a:off x="595802" y="2667000"/>
            <a:ext cx="1398098" cy="1094091"/>
          </a:xfrm>
          <a:prstGeom prst="ellipse">
            <a:avLst/>
          </a:prstGeom>
          <a:solidFill>
            <a:schemeClr val="accent1">
              <a:alpha val="62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400" dirty="0">
                <a:solidFill>
                  <a:schemeClr val="tx1"/>
                </a:solidFill>
              </a:rPr>
              <a:t>Export</a:t>
            </a:r>
            <a:br>
              <a:rPr lang="fr-FR" sz="1400" dirty="0">
                <a:solidFill>
                  <a:schemeClr val="tx1"/>
                </a:solidFill>
              </a:rPr>
            </a:br>
            <a:r>
              <a:rPr lang="fr-FR" sz="1400" dirty="0" err="1">
                <a:solidFill>
                  <a:schemeClr val="tx1"/>
                </a:solidFill>
              </a:rPr>
              <a:t>Strategy</a:t>
            </a:r>
            <a:endParaRPr lang="fr-FR" sz="1400" dirty="0">
              <a:solidFill>
                <a:schemeClr val="tx1"/>
              </a:solidFill>
            </a:endParaRPr>
          </a:p>
        </p:txBody>
      </p:sp>
      <p:grpSp>
        <p:nvGrpSpPr>
          <p:cNvPr id="58" name="Groupe 57"/>
          <p:cNvGrpSpPr/>
          <p:nvPr/>
        </p:nvGrpSpPr>
        <p:grpSpPr>
          <a:xfrm>
            <a:off x="3554118" y="1608409"/>
            <a:ext cx="5198551" cy="2308324"/>
            <a:chOff x="3554118" y="1608409"/>
            <a:chExt cx="5198551" cy="2308324"/>
          </a:xfrm>
        </p:grpSpPr>
        <p:sp>
          <p:nvSpPr>
            <p:cNvPr id="55" name="ZoneTexte 54"/>
            <p:cNvSpPr txBox="1"/>
            <p:nvPr/>
          </p:nvSpPr>
          <p:spPr>
            <a:xfrm>
              <a:off x="3554118" y="1608409"/>
              <a:ext cx="3380082" cy="2308324"/>
            </a:xfrm>
            <a:prstGeom prst="rect">
              <a:avLst/>
            </a:prstGeom>
            <a:noFill/>
          </p:spPr>
          <p:txBody>
            <a:bodyPr wrap="square" rtlCol="0">
              <a:spAutoFit/>
            </a:bodyPr>
            <a:lstStyle/>
            <a:p>
              <a:pPr marL="285750" indent="-285750">
                <a:buFont typeface="Arial" panose="020B0604020202020204" pitchFamily="34" charset="0"/>
                <a:buChar char="•"/>
              </a:pPr>
              <a:r>
                <a:rPr lang="fr-FR" dirty="0" err="1"/>
                <a:t>Leverage</a:t>
              </a:r>
              <a:r>
                <a:rPr lang="fr-FR" dirty="0"/>
                <a:t> home country </a:t>
              </a:r>
              <a:r>
                <a:rPr lang="fr-FR" dirty="0" err="1"/>
                <a:t>advantages</a:t>
              </a:r>
              <a:r>
                <a:rPr lang="fr-FR" dirty="0"/>
                <a:t> </a:t>
              </a:r>
              <a:r>
                <a:rPr lang="fr-FR" dirty="0" err="1"/>
                <a:t>abroad</a:t>
              </a:r>
              <a:endParaRPr lang="fr-FR" dirty="0"/>
            </a:p>
            <a:p>
              <a:pPr marL="285750" indent="-285750">
                <a:buFont typeface="Arial" panose="020B0604020202020204" pitchFamily="34" charset="0"/>
                <a:buChar char="•"/>
              </a:pPr>
              <a:r>
                <a:rPr lang="fr-FR" dirty="0"/>
                <a:t>Good if </a:t>
              </a:r>
              <a:r>
                <a:rPr lang="fr-FR" dirty="0" err="1"/>
                <a:t>you</a:t>
              </a:r>
              <a:r>
                <a:rPr lang="fr-FR" dirty="0"/>
                <a:t> have a </a:t>
              </a:r>
              <a:r>
                <a:rPr lang="fr-FR" dirty="0" err="1"/>
                <a:t>strong</a:t>
              </a:r>
              <a:r>
                <a:rPr lang="fr-FR" dirty="0"/>
                <a:t> </a:t>
              </a:r>
              <a:r>
                <a:rPr lang="fr-FR" dirty="0" err="1"/>
                <a:t>reputation</a:t>
              </a:r>
              <a:r>
                <a:rPr lang="fr-FR" dirty="0"/>
                <a:t>, </a:t>
              </a:r>
              <a:r>
                <a:rPr lang="fr-FR" dirty="0" err="1"/>
                <a:t>recognized</a:t>
              </a:r>
              <a:r>
                <a:rPr lang="fr-FR" dirty="0"/>
                <a:t> brand and distinct </a:t>
              </a:r>
              <a:r>
                <a:rPr lang="fr-FR" dirty="0" err="1"/>
                <a:t>capabilities</a:t>
              </a:r>
              <a:br>
                <a:rPr lang="fr-FR" dirty="0"/>
              </a:br>
              <a:br>
                <a:rPr lang="fr-FR" dirty="0"/>
              </a:br>
              <a:r>
                <a:rPr lang="fr-FR" b="1" i="1" dirty="0">
                  <a:solidFill>
                    <a:srgbClr val="C00000"/>
                  </a:solidFill>
                </a:rPr>
                <a:t>RISK : local </a:t>
              </a:r>
              <a:r>
                <a:rPr lang="fr-FR" b="1" i="1" dirty="0" err="1">
                  <a:solidFill>
                    <a:srgbClr val="C00000"/>
                  </a:solidFill>
                </a:rPr>
                <a:t>competition</a:t>
              </a:r>
              <a:r>
                <a:rPr lang="fr-FR" b="1" i="1" dirty="0">
                  <a:solidFill>
                    <a:srgbClr val="C00000"/>
                  </a:solidFill>
                </a:rPr>
                <a:t> </a:t>
              </a:r>
              <a:r>
                <a:rPr lang="fr-FR" b="1" i="1" dirty="0" err="1">
                  <a:solidFill>
                    <a:srgbClr val="C00000"/>
                  </a:solidFill>
                </a:rPr>
                <a:t>better</a:t>
              </a:r>
              <a:r>
                <a:rPr lang="fr-FR" b="1" i="1" dirty="0">
                  <a:solidFill>
                    <a:srgbClr val="C00000"/>
                  </a:solidFill>
                </a:rPr>
                <a:t> </a:t>
              </a:r>
              <a:r>
                <a:rPr lang="fr-FR" b="1" i="1" dirty="0" err="1">
                  <a:solidFill>
                    <a:srgbClr val="C00000"/>
                  </a:solidFill>
                </a:rPr>
                <a:t>responding</a:t>
              </a:r>
              <a:r>
                <a:rPr lang="fr-FR" b="1" i="1" dirty="0">
                  <a:solidFill>
                    <a:srgbClr val="C00000"/>
                  </a:solidFill>
                </a:rPr>
                <a:t> to local </a:t>
              </a:r>
              <a:r>
                <a:rPr lang="fr-FR" b="1" i="1" dirty="0" err="1">
                  <a:solidFill>
                    <a:srgbClr val="C00000"/>
                  </a:solidFill>
                </a:rPr>
                <a:t>needs</a:t>
              </a:r>
              <a:endParaRPr lang="fr-FR" b="1" i="1" dirty="0">
                <a:solidFill>
                  <a:srgbClr val="C00000"/>
                </a:solidFill>
              </a:endParaRPr>
            </a:p>
          </p:txBody>
        </p:sp>
        <p:pic>
          <p:nvPicPr>
            <p:cNvPr id="56" name="Image 55"/>
            <p:cNvPicPr>
              <a:picLocks noChangeAspect="1"/>
            </p:cNvPicPr>
            <p:nvPr/>
          </p:nvPicPr>
          <p:blipFill>
            <a:blip r:embed="rId2"/>
            <a:stretch>
              <a:fillRect/>
            </a:stretch>
          </p:blipFill>
          <p:spPr>
            <a:xfrm>
              <a:off x="7193886" y="2440828"/>
              <a:ext cx="1558783" cy="592949"/>
            </a:xfrm>
            <a:prstGeom prst="rect">
              <a:avLst/>
            </a:prstGeom>
          </p:spPr>
        </p:pic>
        <p:pic>
          <p:nvPicPr>
            <p:cNvPr id="57" name="Image 56"/>
            <p:cNvPicPr>
              <a:picLocks noChangeAspect="1"/>
            </p:cNvPicPr>
            <p:nvPr/>
          </p:nvPicPr>
          <p:blipFill>
            <a:blip r:embed="rId3"/>
            <a:stretch>
              <a:fillRect/>
            </a:stretch>
          </p:blipFill>
          <p:spPr>
            <a:xfrm>
              <a:off x="7193886" y="3033777"/>
              <a:ext cx="1390844" cy="552527"/>
            </a:xfrm>
            <a:prstGeom prst="rect">
              <a:avLst/>
            </a:prstGeom>
          </p:spPr>
        </p:pic>
      </p:grpSp>
    </p:spTree>
    <p:extLst>
      <p:ext uri="{BB962C8B-B14F-4D97-AF65-F5344CB8AC3E}">
        <p14:creationId xmlns:p14="http://schemas.microsoft.com/office/powerpoint/2010/main" val="362309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a:t>International Strategies</a:t>
            </a:r>
          </a:p>
        </p:txBody>
      </p:sp>
      <p:sp>
        <p:nvSpPr>
          <p:cNvPr id="5" name="Espace réservé du numéro de diapositive 4"/>
          <p:cNvSpPr>
            <a:spLocks noGrp="1"/>
          </p:cNvSpPr>
          <p:nvPr>
            <p:ph type="sldNum" sz="quarter" idx="12"/>
          </p:nvPr>
        </p:nvSpPr>
        <p:spPr>
          <a:xfrm>
            <a:off x="4476697" y="4751832"/>
            <a:ext cx="539080" cy="273844"/>
          </a:xfrm>
        </p:spPr>
        <p:txBody>
          <a:bodyPr/>
          <a:lstStyle/>
          <a:p>
            <a:fld id="{307C7597-8D70-4701-8085-9524B0B5C72B}" type="slidenum">
              <a:rPr lang="fr-FR" smtClean="0"/>
              <a:pPr/>
              <a:t>163</a:t>
            </a:fld>
            <a:endParaRPr lang="fr-F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a:solidFill>
              <a:srgbClr val="2CFF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Four international strategies</a:t>
            </a:r>
          </a:p>
        </p:txBody>
      </p:sp>
      <p:grpSp>
        <p:nvGrpSpPr>
          <p:cNvPr id="46" name="Groupe 45"/>
          <p:cNvGrpSpPr/>
          <p:nvPr/>
        </p:nvGrpSpPr>
        <p:grpSpPr>
          <a:xfrm>
            <a:off x="255882" y="3858038"/>
            <a:ext cx="3298236" cy="461665"/>
            <a:chOff x="255882" y="3858038"/>
            <a:chExt cx="3298236" cy="461665"/>
          </a:xfrm>
        </p:grpSpPr>
        <p:cxnSp>
          <p:nvCxnSpPr>
            <p:cNvPr id="36" name="Connecteur droit avec flèche 35"/>
            <p:cNvCxnSpPr/>
            <p:nvPr/>
          </p:nvCxnSpPr>
          <p:spPr>
            <a:xfrm>
              <a:off x="520700" y="3858038"/>
              <a:ext cx="2768600" cy="2762"/>
            </a:xfrm>
            <a:prstGeom prst="straightConnector1">
              <a:avLst/>
            </a:prstGeom>
            <a:ln w="28575">
              <a:solidFill>
                <a:srgbClr val="1D2D3F"/>
              </a:solidFill>
              <a:tailEnd type="triangle"/>
            </a:ln>
          </p:spPr>
          <p:style>
            <a:lnRef idx="1">
              <a:schemeClr val="accent1"/>
            </a:lnRef>
            <a:fillRef idx="0">
              <a:schemeClr val="accent1"/>
            </a:fillRef>
            <a:effectRef idx="0">
              <a:schemeClr val="accent1"/>
            </a:effectRef>
            <a:fontRef idx="minor">
              <a:schemeClr val="tx1"/>
            </a:fontRef>
          </p:style>
        </p:cxnSp>
        <p:sp>
          <p:nvSpPr>
            <p:cNvPr id="39" name="ZoneTexte 38"/>
            <p:cNvSpPr txBox="1"/>
            <p:nvPr/>
          </p:nvSpPr>
          <p:spPr>
            <a:xfrm>
              <a:off x="983860" y="3858038"/>
              <a:ext cx="1645039" cy="461665"/>
            </a:xfrm>
            <a:prstGeom prst="rect">
              <a:avLst/>
            </a:prstGeom>
            <a:noFill/>
          </p:spPr>
          <p:txBody>
            <a:bodyPr wrap="square" rtlCol="0">
              <a:spAutoFit/>
            </a:bodyPr>
            <a:lstStyle/>
            <a:p>
              <a:pPr algn="ctr"/>
              <a:r>
                <a:rPr lang="fr-FR" sz="1200" dirty="0"/>
                <a:t>Pressure for</a:t>
              </a:r>
              <a:br>
                <a:rPr lang="fr-FR" sz="1200" dirty="0"/>
              </a:br>
              <a:r>
                <a:rPr lang="fr-FR" sz="1200" dirty="0"/>
                <a:t>local </a:t>
              </a:r>
              <a:r>
                <a:rPr lang="fr-FR" sz="1200" dirty="0" err="1"/>
                <a:t>responsiveness</a:t>
              </a:r>
              <a:endParaRPr lang="fr-FR" sz="1200" dirty="0"/>
            </a:p>
          </p:txBody>
        </p:sp>
        <p:sp>
          <p:nvSpPr>
            <p:cNvPr id="40" name="ZoneTexte 39"/>
            <p:cNvSpPr txBox="1"/>
            <p:nvPr/>
          </p:nvSpPr>
          <p:spPr>
            <a:xfrm>
              <a:off x="2629998" y="3858038"/>
              <a:ext cx="924120" cy="261610"/>
            </a:xfrm>
            <a:prstGeom prst="rect">
              <a:avLst/>
            </a:prstGeom>
            <a:noFill/>
          </p:spPr>
          <p:txBody>
            <a:bodyPr wrap="square" rtlCol="0">
              <a:spAutoFit/>
            </a:bodyPr>
            <a:lstStyle/>
            <a:p>
              <a:pPr algn="ctr"/>
              <a:r>
                <a:rPr lang="fr-FR" sz="1100" i="1" dirty="0" err="1"/>
                <a:t>Strong</a:t>
              </a:r>
              <a:endParaRPr lang="fr-FR" sz="1100" i="1" dirty="0"/>
            </a:p>
          </p:txBody>
        </p:sp>
        <p:sp>
          <p:nvSpPr>
            <p:cNvPr id="41" name="ZoneTexte 40"/>
            <p:cNvSpPr txBox="1"/>
            <p:nvPr/>
          </p:nvSpPr>
          <p:spPr>
            <a:xfrm>
              <a:off x="255882" y="3858038"/>
              <a:ext cx="924120" cy="261610"/>
            </a:xfrm>
            <a:prstGeom prst="rect">
              <a:avLst/>
            </a:prstGeom>
            <a:noFill/>
          </p:spPr>
          <p:txBody>
            <a:bodyPr wrap="square" rtlCol="0">
              <a:spAutoFit/>
            </a:bodyPr>
            <a:lstStyle/>
            <a:p>
              <a:pPr algn="ctr"/>
              <a:r>
                <a:rPr lang="fr-FR" sz="1100" i="1" dirty="0" err="1"/>
                <a:t>Weak</a:t>
              </a:r>
              <a:endParaRPr lang="fr-FR" sz="1100" i="1" dirty="0"/>
            </a:p>
          </p:txBody>
        </p:sp>
      </p:grpSp>
      <p:grpSp>
        <p:nvGrpSpPr>
          <p:cNvPr id="47" name="Groupe 46"/>
          <p:cNvGrpSpPr/>
          <p:nvPr/>
        </p:nvGrpSpPr>
        <p:grpSpPr>
          <a:xfrm>
            <a:off x="13448" y="1516708"/>
            <a:ext cx="507252" cy="2699887"/>
            <a:chOff x="13448" y="1516708"/>
            <a:chExt cx="507252" cy="2699887"/>
          </a:xfrm>
        </p:grpSpPr>
        <p:cxnSp>
          <p:nvCxnSpPr>
            <p:cNvPr id="17" name="Connecteur droit avec flèche 16"/>
            <p:cNvCxnSpPr/>
            <p:nvPr/>
          </p:nvCxnSpPr>
          <p:spPr>
            <a:xfrm flipV="1">
              <a:off x="520700" y="1882694"/>
              <a:ext cx="0" cy="1975345"/>
            </a:xfrm>
            <a:prstGeom prst="straightConnector1">
              <a:avLst/>
            </a:prstGeom>
            <a:ln w="28575">
              <a:solidFill>
                <a:srgbClr val="1D2D3F"/>
              </a:solidFill>
              <a:tailEnd type="triangle"/>
            </a:ln>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rot="16200000">
              <a:off x="-578239" y="2639533"/>
              <a:ext cx="1645039" cy="461665"/>
            </a:xfrm>
            <a:prstGeom prst="rect">
              <a:avLst/>
            </a:prstGeom>
            <a:noFill/>
          </p:spPr>
          <p:txBody>
            <a:bodyPr wrap="square" rtlCol="0">
              <a:spAutoFit/>
            </a:bodyPr>
            <a:lstStyle/>
            <a:p>
              <a:pPr algn="ctr"/>
              <a:r>
                <a:rPr lang="fr-FR" sz="1200" dirty="0"/>
                <a:t>Pressure for</a:t>
              </a:r>
              <a:br>
                <a:rPr lang="fr-FR" sz="1200" dirty="0"/>
              </a:br>
              <a:r>
                <a:rPr lang="fr-FR" sz="1200" dirty="0"/>
                <a:t>global </a:t>
              </a:r>
              <a:r>
                <a:rPr lang="fr-FR" sz="1200" dirty="0" err="1"/>
                <a:t>integration</a:t>
              </a:r>
              <a:endParaRPr lang="fr-FR" sz="1200" dirty="0"/>
            </a:p>
          </p:txBody>
        </p:sp>
        <p:sp>
          <p:nvSpPr>
            <p:cNvPr id="43" name="ZoneTexte 42"/>
            <p:cNvSpPr txBox="1"/>
            <p:nvPr/>
          </p:nvSpPr>
          <p:spPr>
            <a:xfrm rot="16200000">
              <a:off x="-117752" y="3623730"/>
              <a:ext cx="924120" cy="261610"/>
            </a:xfrm>
            <a:prstGeom prst="rect">
              <a:avLst/>
            </a:prstGeom>
            <a:noFill/>
          </p:spPr>
          <p:txBody>
            <a:bodyPr wrap="square" rtlCol="0">
              <a:spAutoFit/>
            </a:bodyPr>
            <a:lstStyle/>
            <a:p>
              <a:pPr algn="ctr"/>
              <a:r>
                <a:rPr lang="fr-FR" sz="1100" i="1" dirty="0" err="1"/>
                <a:t>Weak</a:t>
              </a:r>
              <a:endParaRPr lang="fr-FR" sz="1100" i="1" dirty="0"/>
            </a:p>
          </p:txBody>
        </p:sp>
        <p:sp>
          <p:nvSpPr>
            <p:cNvPr id="45" name="ZoneTexte 44"/>
            <p:cNvSpPr txBox="1"/>
            <p:nvPr/>
          </p:nvSpPr>
          <p:spPr>
            <a:xfrm rot="16200000">
              <a:off x="-106214" y="1847963"/>
              <a:ext cx="924120" cy="261610"/>
            </a:xfrm>
            <a:prstGeom prst="rect">
              <a:avLst/>
            </a:prstGeom>
            <a:noFill/>
          </p:spPr>
          <p:txBody>
            <a:bodyPr wrap="square" rtlCol="0">
              <a:spAutoFit/>
            </a:bodyPr>
            <a:lstStyle/>
            <a:p>
              <a:pPr algn="ctr"/>
              <a:r>
                <a:rPr lang="fr-FR" sz="1100" i="1" dirty="0" err="1"/>
                <a:t>Strong</a:t>
              </a:r>
              <a:endParaRPr lang="fr-FR" sz="1100" i="1" dirty="0"/>
            </a:p>
          </p:txBody>
        </p:sp>
      </p:grpSp>
      <p:sp>
        <p:nvSpPr>
          <p:cNvPr id="48" name="Ellipse 47"/>
          <p:cNvSpPr/>
          <p:nvPr/>
        </p:nvSpPr>
        <p:spPr>
          <a:xfrm>
            <a:off x="595802" y="2667000"/>
            <a:ext cx="1398098" cy="1094091"/>
          </a:xfrm>
          <a:prstGeom prst="ellipse">
            <a:avLst/>
          </a:prstGeom>
          <a:solidFill>
            <a:schemeClr val="accent1">
              <a:alpha val="62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400" dirty="0">
                <a:solidFill>
                  <a:schemeClr val="tx1"/>
                </a:solidFill>
              </a:rPr>
              <a:t>Export</a:t>
            </a:r>
            <a:br>
              <a:rPr lang="fr-FR" sz="1400" dirty="0">
                <a:solidFill>
                  <a:schemeClr val="tx1"/>
                </a:solidFill>
              </a:rPr>
            </a:br>
            <a:r>
              <a:rPr lang="fr-FR" sz="1400" dirty="0" err="1">
                <a:solidFill>
                  <a:schemeClr val="tx1"/>
                </a:solidFill>
              </a:rPr>
              <a:t>Strategy</a:t>
            </a:r>
            <a:endParaRPr lang="fr-FR" sz="1400" dirty="0">
              <a:solidFill>
                <a:schemeClr val="tx1"/>
              </a:solidFill>
            </a:endParaRPr>
          </a:p>
        </p:txBody>
      </p:sp>
      <p:sp>
        <p:nvSpPr>
          <p:cNvPr id="52" name="Ellipse 51"/>
          <p:cNvSpPr/>
          <p:nvPr/>
        </p:nvSpPr>
        <p:spPr>
          <a:xfrm>
            <a:off x="1768998" y="2667000"/>
            <a:ext cx="1398098" cy="1094091"/>
          </a:xfrm>
          <a:prstGeom prst="ellipse">
            <a:avLst/>
          </a:prstGeom>
          <a:solidFill>
            <a:schemeClr val="accent1">
              <a:alpha val="62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400" dirty="0">
                <a:solidFill>
                  <a:schemeClr val="tx1"/>
                </a:solidFill>
              </a:rPr>
              <a:t>Multi-</a:t>
            </a:r>
            <a:r>
              <a:rPr lang="fr-FR" sz="1400" dirty="0" err="1">
                <a:solidFill>
                  <a:schemeClr val="tx1"/>
                </a:solidFill>
              </a:rPr>
              <a:t>domestic</a:t>
            </a:r>
            <a:br>
              <a:rPr lang="fr-FR" sz="1400" dirty="0">
                <a:solidFill>
                  <a:schemeClr val="tx1"/>
                </a:solidFill>
              </a:rPr>
            </a:br>
            <a:r>
              <a:rPr lang="fr-FR" sz="1400" dirty="0" err="1">
                <a:solidFill>
                  <a:schemeClr val="tx1"/>
                </a:solidFill>
              </a:rPr>
              <a:t>Strategy</a:t>
            </a:r>
            <a:endParaRPr lang="fr-FR" sz="1400" dirty="0">
              <a:solidFill>
                <a:schemeClr val="tx1"/>
              </a:solidFill>
            </a:endParaRPr>
          </a:p>
        </p:txBody>
      </p:sp>
      <p:grpSp>
        <p:nvGrpSpPr>
          <p:cNvPr id="7" name="Groupe 6"/>
          <p:cNvGrpSpPr/>
          <p:nvPr/>
        </p:nvGrpSpPr>
        <p:grpSpPr>
          <a:xfrm>
            <a:off x="3554118" y="1608409"/>
            <a:ext cx="4792881" cy="2925970"/>
            <a:chOff x="3554118" y="1608409"/>
            <a:chExt cx="4792881" cy="2925970"/>
          </a:xfrm>
        </p:grpSpPr>
        <p:sp>
          <p:nvSpPr>
            <p:cNvPr id="35" name="ZoneTexte 34"/>
            <p:cNvSpPr txBox="1"/>
            <p:nvPr/>
          </p:nvSpPr>
          <p:spPr>
            <a:xfrm>
              <a:off x="3554118" y="1608409"/>
              <a:ext cx="3380082" cy="2862322"/>
            </a:xfrm>
            <a:prstGeom prst="rect">
              <a:avLst/>
            </a:prstGeom>
            <a:noFill/>
          </p:spPr>
          <p:txBody>
            <a:bodyPr wrap="square" rtlCol="0">
              <a:spAutoFit/>
            </a:bodyPr>
            <a:lstStyle/>
            <a:p>
              <a:pPr marL="285750" indent="-285750">
                <a:buFont typeface="Arial" panose="020B0604020202020204" pitchFamily="34" charset="0"/>
                <a:buChar char="•"/>
              </a:pPr>
              <a:r>
                <a:rPr lang="fr-FR" dirty="0" err="1"/>
                <a:t>Maximize</a:t>
              </a:r>
              <a:r>
                <a:rPr lang="fr-FR" dirty="0"/>
                <a:t> local </a:t>
              </a:r>
              <a:r>
                <a:rPr lang="fr-FR" dirty="0" err="1"/>
                <a:t>responsiveness</a:t>
              </a:r>
              <a:endParaRPr lang="fr-FR" dirty="0"/>
            </a:p>
            <a:p>
              <a:pPr marL="285750" indent="-285750">
                <a:buFont typeface="Arial" panose="020B0604020202020204" pitchFamily="34" charset="0"/>
                <a:buChar char="•"/>
              </a:pPr>
              <a:r>
                <a:rPr lang="fr-FR" dirty="0" err="1"/>
                <a:t>Different</a:t>
              </a:r>
              <a:r>
                <a:rPr lang="fr-FR" dirty="0"/>
                <a:t> </a:t>
              </a:r>
              <a:r>
                <a:rPr lang="fr-FR" dirty="0" err="1"/>
                <a:t>offerings</a:t>
              </a:r>
              <a:r>
                <a:rPr lang="fr-FR" dirty="0"/>
                <a:t> and production in </a:t>
              </a:r>
              <a:r>
                <a:rPr lang="fr-FR" dirty="0" err="1"/>
                <a:t>each</a:t>
              </a:r>
              <a:r>
                <a:rPr lang="fr-FR" dirty="0"/>
                <a:t> country</a:t>
              </a:r>
            </a:p>
            <a:p>
              <a:pPr marL="285750" indent="-285750">
                <a:buFont typeface="Arial" panose="020B0604020202020204" pitchFamily="34" charset="0"/>
                <a:buChar char="•"/>
              </a:pPr>
              <a:r>
                <a:rPr lang="fr-FR" dirty="0"/>
                <a:t>High </a:t>
              </a:r>
              <a:r>
                <a:rPr lang="fr-FR" dirty="0" err="1"/>
                <a:t>degree</a:t>
              </a:r>
              <a:r>
                <a:rPr lang="fr-FR" dirty="0"/>
                <a:t> of </a:t>
              </a:r>
              <a:r>
                <a:rPr lang="fr-FR" dirty="0" err="1"/>
                <a:t>autonomy</a:t>
              </a:r>
              <a:r>
                <a:rPr lang="fr-FR" dirty="0"/>
                <a:t> in </a:t>
              </a:r>
              <a:r>
                <a:rPr lang="fr-FR" dirty="0" err="1"/>
                <a:t>very</a:t>
              </a:r>
              <a:r>
                <a:rPr lang="fr-FR" dirty="0"/>
                <a:t> </a:t>
              </a:r>
              <a:r>
                <a:rPr lang="fr-FR" dirty="0" err="1"/>
                <a:t>independent</a:t>
              </a:r>
              <a:r>
                <a:rPr lang="fr-FR" dirty="0"/>
                <a:t>  country-</a:t>
              </a:r>
              <a:r>
                <a:rPr lang="fr-FR" dirty="0" err="1"/>
                <a:t>based</a:t>
              </a:r>
              <a:r>
                <a:rPr lang="fr-FR" dirty="0"/>
                <a:t> unit</a:t>
              </a:r>
            </a:p>
            <a:p>
              <a:pPr marL="285750" indent="-285750">
                <a:buFont typeface="Arial" panose="020B0604020202020204" pitchFamily="34" charset="0"/>
                <a:buChar char="•"/>
              </a:pPr>
              <a:r>
                <a:rPr lang="fr-FR" dirty="0" err="1"/>
                <a:t>Strong</a:t>
              </a:r>
              <a:r>
                <a:rPr lang="fr-FR" dirty="0"/>
                <a:t> in marketing </a:t>
              </a:r>
              <a:r>
                <a:rPr lang="fr-FR" dirty="0" err="1"/>
                <a:t>driven</a:t>
              </a:r>
              <a:r>
                <a:rPr lang="fr-FR" dirty="0"/>
                <a:t> </a:t>
              </a:r>
              <a:r>
                <a:rPr lang="fr-FR" dirty="0" err="1"/>
                <a:t>companies</a:t>
              </a:r>
              <a:br>
                <a:rPr lang="fr-FR" dirty="0"/>
              </a:br>
              <a:r>
                <a:rPr lang="fr-FR" b="1" i="1" dirty="0">
                  <a:solidFill>
                    <a:srgbClr val="C00000"/>
                  </a:solidFill>
                </a:rPr>
                <a:t>RISK : dilution of brand &amp; </a:t>
              </a:r>
              <a:r>
                <a:rPr lang="fr-FR" b="1" i="1" dirty="0" err="1">
                  <a:solidFill>
                    <a:srgbClr val="C00000"/>
                  </a:solidFill>
                </a:rPr>
                <a:t>reputation</a:t>
              </a:r>
              <a:r>
                <a:rPr lang="fr-FR" b="1" i="1" dirty="0">
                  <a:solidFill>
                    <a:srgbClr val="C00000"/>
                  </a:solidFill>
                </a:rPr>
                <a:t>; </a:t>
              </a:r>
              <a:r>
                <a:rPr lang="fr-FR" b="1" i="1" dirty="0" err="1">
                  <a:solidFill>
                    <a:srgbClr val="C00000"/>
                  </a:solidFill>
                </a:rPr>
                <a:t>inefficiecncies</a:t>
              </a:r>
              <a:endParaRPr lang="fr-FR" b="1" i="1" dirty="0">
                <a:solidFill>
                  <a:srgbClr val="C00000"/>
                </a:solidFill>
              </a:endParaRPr>
            </a:p>
          </p:txBody>
        </p:sp>
        <p:pic>
          <p:nvPicPr>
            <p:cNvPr id="4" name="Image 3"/>
            <p:cNvPicPr>
              <a:picLocks noChangeAspect="1"/>
            </p:cNvPicPr>
            <p:nvPr/>
          </p:nvPicPr>
          <p:blipFill>
            <a:blip r:embed="rId2"/>
            <a:stretch>
              <a:fillRect/>
            </a:stretch>
          </p:blipFill>
          <p:spPr>
            <a:xfrm>
              <a:off x="7156208" y="2191360"/>
              <a:ext cx="1190791" cy="1219370"/>
            </a:xfrm>
            <a:prstGeom prst="rect">
              <a:avLst/>
            </a:prstGeom>
          </p:spPr>
        </p:pic>
        <p:pic>
          <p:nvPicPr>
            <p:cNvPr id="6" name="Image 5"/>
            <p:cNvPicPr>
              <a:picLocks noChangeAspect="1"/>
            </p:cNvPicPr>
            <p:nvPr/>
          </p:nvPicPr>
          <p:blipFill>
            <a:blip r:embed="rId3"/>
            <a:stretch>
              <a:fillRect/>
            </a:stretch>
          </p:blipFill>
          <p:spPr>
            <a:xfrm>
              <a:off x="7156208" y="3535739"/>
              <a:ext cx="1179039" cy="998640"/>
            </a:xfrm>
            <a:prstGeom prst="rect">
              <a:avLst/>
            </a:prstGeom>
          </p:spPr>
        </p:pic>
      </p:grpSp>
    </p:spTree>
    <p:extLst>
      <p:ext uri="{BB962C8B-B14F-4D97-AF65-F5344CB8AC3E}">
        <p14:creationId xmlns:p14="http://schemas.microsoft.com/office/powerpoint/2010/main" val="287222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Ellipse 52"/>
          <p:cNvSpPr/>
          <p:nvPr/>
        </p:nvSpPr>
        <p:spPr>
          <a:xfrm>
            <a:off x="595802" y="1791984"/>
            <a:ext cx="1398098" cy="1094091"/>
          </a:xfrm>
          <a:prstGeom prst="ellipse">
            <a:avLst/>
          </a:prstGeom>
          <a:solidFill>
            <a:schemeClr val="accent1">
              <a:alpha val="62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400" dirty="0">
                <a:solidFill>
                  <a:schemeClr val="tx1"/>
                </a:solidFill>
              </a:rPr>
              <a:t>Global</a:t>
            </a:r>
            <a:br>
              <a:rPr lang="fr-FR" sz="1400" dirty="0">
                <a:solidFill>
                  <a:schemeClr val="tx1"/>
                </a:solidFill>
              </a:rPr>
            </a:br>
            <a:r>
              <a:rPr lang="fr-FR" sz="1400" dirty="0" err="1">
                <a:solidFill>
                  <a:schemeClr val="tx1"/>
                </a:solidFill>
              </a:rPr>
              <a:t>Strategy</a:t>
            </a:r>
            <a:endParaRPr lang="fr-FR" sz="1400" dirty="0">
              <a:solidFill>
                <a:schemeClr val="tx1"/>
              </a:solidFill>
            </a:endParaRPr>
          </a:p>
        </p:txBody>
      </p:sp>
      <p:sp>
        <p:nvSpPr>
          <p:cNvPr id="3" name="Titre 2"/>
          <p:cNvSpPr>
            <a:spLocks noGrp="1"/>
          </p:cNvSpPr>
          <p:nvPr>
            <p:ph type="title"/>
          </p:nvPr>
        </p:nvSpPr>
        <p:spPr/>
        <p:txBody>
          <a:bodyPr/>
          <a:lstStyle/>
          <a:p>
            <a:r>
              <a:rPr lang="en-US" noProof="0" dirty="0"/>
              <a:t>International Strategies</a:t>
            </a:r>
          </a:p>
        </p:txBody>
      </p:sp>
      <p:sp>
        <p:nvSpPr>
          <p:cNvPr id="5" name="Espace réservé du numéro de diapositive 4"/>
          <p:cNvSpPr>
            <a:spLocks noGrp="1"/>
          </p:cNvSpPr>
          <p:nvPr>
            <p:ph type="sldNum" sz="quarter" idx="12"/>
          </p:nvPr>
        </p:nvSpPr>
        <p:spPr>
          <a:xfrm>
            <a:off x="4476697" y="4751832"/>
            <a:ext cx="539080" cy="273844"/>
          </a:xfrm>
        </p:spPr>
        <p:txBody>
          <a:bodyPr/>
          <a:lstStyle/>
          <a:p>
            <a:fld id="{307C7597-8D70-4701-8085-9524B0B5C72B}" type="slidenum">
              <a:rPr lang="fr-FR" smtClean="0"/>
              <a:pPr/>
              <a:t>164</a:t>
            </a:fld>
            <a:endParaRPr lang="fr-F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a:solidFill>
              <a:srgbClr val="2CFF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Four international strategies</a:t>
            </a:r>
          </a:p>
        </p:txBody>
      </p:sp>
      <p:grpSp>
        <p:nvGrpSpPr>
          <p:cNvPr id="46" name="Groupe 45"/>
          <p:cNvGrpSpPr/>
          <p:nvPr/>
        </p:nvGrpSpPr>
        <p:grpSpPr>
          <a:xfrm>
            <a:off x="255882" y="3858038"/>
            <a:ext cx="3298236" cy="461665"/>
            <a:chOff x="255882" y="3858038"/>
            <a:chExt cx="3298236" cy="461665"/>
          </a:xfrm>
        </p:grpSpPr>
        <p:cxnSp>
          <p:nvCxnSpPr>
            <p:cNvPr id="36" name="Connecteur droit avec flèche 35"/>
            <p:cNvCxnSpPr/>
            <p:nvPr/>
          </p:nvCxnSpPr>
          <p:spPr>
            <a:xfrm>
              <a:off x="520700" y="3858038"/>
              <a:ext cx="2768600" cy="2762"/>
            </a:xfrm>
            <a:prstGeom prst="straightConnector1">
              <a:avLst/>
            </a:prstGeom>
            <a:ln w="28575">
              <a:solidFill>
                <a:srgbClr val="1D2D3F"/>
              </a:solidFill>
              <a:tailEnd type="triangle"/>
            </a:ln>
          </p:spPr>
          <p:style>
            <a:lnRef idx="1">
              <a:schemeClr val="accent1"/>
            </a:lnRef>
            <a:fillRef idx="0">
              <a:schemeClr val="accent1"/>
            </a:fillRef>
            <a:effectRef idx="0">
              <a:schemeClr val="accent1"/>
            </a:effectRef>
            <a:fontRef idx="minor">
              <a:schemeClr val="tx1"/>
            </a:fontRef>
          </p:style>
        </p:cxnSp>
        <p:sp>
          <p:nvSpPr>
            <p:cNvPr id="39" name="ZoneTexte 38"/>
            <p:cNvSpPr txBox="1"/>
            <p:nvPr/>
          </p:nvSpPr>
          <p:spPr>
            <a:xfrm>
              <a:off x="983860" y="3858038"/>
              <a:ext cx="1645039" cy="461665"/>
            </a:xfrm>
            <a:prstGeom prst="rect">
              <a:avLst/>
            </a:prstGeom>
            <a:noFill/>
          </p:spPr>
          <p:txBody>
            <a:bodyPr wrap="square" rtlCol="0">
              <a:spAutoFit/>
            </a:bodyPr>
            <a:lstStyle/>
            <a:p>
              <a:pPr algn="ctr"/>
              <a:r>
                <a:rPr lang="fr-FR" sz="1200" dirty="0"/>
                <a:t>Pressure for</a:t>
              </a:r>
              <a:br>
                <a:rPr lang="fr-FR" sz="1200" dirty="0"/>
              </a:br>
              <a:r>
                <a:rPr lang="fr-FR" sz="1200" dirty="0"/>
                <a:t>local </a:t>
              </a:r>
              <a:r>
                <a:rPr lang="fr-FR" sz="1200" dirty="0" err="1"/>
                <a:t>responsiveness</a:t>
              </a:r>
              <a:endParaRPr lang="fr-FR" sz="1200" dirty="0"/>
            </a:p>
          </p:txBody>
        </p:sp>
        <p:sp>
          <p:nvSpPr>
            <p:cNvPr id="40" name="ZoneTexte 39"/>
            <p:cNvSpPr txBox="1"/>
            <p:nvPr/>
          </p:nvSpPr>
          <p:spPr>
            <a:xfrm>
              <a:off x="2629998" y="3858038"/>
              <a:ext cx="924120" cy="261610"/>
            </a:xfrm>
            <a:prstGeom prst="rect">
              <a:avLst/>
            </a:prstGeom>
            <a:noFill/>
          </p:spPr>
          <p:txBody>
            <a:bodyPr wrap="square" rtlCol="0">
              <a:spAutoFit/>
            </a:bodyPr>
            <a:lstStyle/>
            <a:p>
              <a:pPr algn="ctr"/>
              <a:r>
                <a:rPr lang="fr-FR" sz="1100" i="1" dirty="0" err="1"/>
                <a:t>Strong</a:t>
              </a:r>
              <a:endParaRPr lang="fr-FR" sz="1100" i="1" dirty="0"/>
            </a:p>
          </p:txBody>
        </p:sp>
        <p:sp>
          <p:nvSpPr>
            <p:cNvPr id="41" name="ZoneTexte 40"/>
            <p:cNvSpPr txBox="1"/>
            <p:nvPr/>
          </p:nvSpPr>
          <p:spPr>
            <a:xfrm>
              <a:off x="255882" y="3858038"/>
              <a:ext cx="924120" cy="261610"/>
            </a:xfrm>
            <a:prstGeom prst="rect">
              <a:avLst/>
            </a:prstGeom>
            <a:noFill/>
          </p:spPr>
          <p:txBody>
            <a:bodyPr wrap="square" rtlCol="0">
              <a:spAutoFit/>
            </a:bodyPr>
            <a:lstStyle/>
            <a:p>
              <a:pPr algn="ctr"/>
              <a:r>
                <a:rPr lang="fr-FR" sz="1100" i="1" dirty="0" err="1"/>
                <a:t>Weak</a:t>
              </a:r>
              <a:endParaRPr lang="fr-FR" sz="1100" i="1" dirty="0"/>
            </a:p>
          </p:txBody>
        </p:sp>
      </p:grpSp>
      <p:grpSp>
        <p:nvGrpSpPr>
          <p:cNvPr id="47" name="Groupe 46"/>
          <p:cNvGrpSpPr/>
          <p:nvPr/>
        </p:nvGrpSpPr>
        <p:grpSpPr>
          <a:xfrm>
            <a:off x="13448" y="1516708"/>
            <a:ext cx="507252" cy="2699887"/>
            <a:chOff x="13448" y="1516708"/>
            <a:chExt cx="507252" cy="2699887"/>
          </a:xfrm>
        </p:grpSpPr>
        <p:cxnSp>
          <p:nvCxnSpPr>
            <p:cNvPr id="17" name="Connecteur droit avec flèche 16"/>
            <p:cNvCxnSpPr/>
            <p:nvPr/>
          </p:nvCxnSpPr>
          <p:spPr>
            <a:xfrm flipV="1">
              <a:off x="520700" y="1882694"/>
              <a:ext cx="0" cy="1975345"/>
            </a:xfrm>
            <a:prstGeom prst="straightConnector1">
              <a:avLst/>
            </a:prstGeom>
            <a:ln w="28575">
              <a:solidFill>
                <a:srgbClr val="1D2D3F"/>
              </a:solidFill>
              <a:tailEnd type="triangle"/>
            </a:ln>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rot="16200000">
              <a:off x="-578239" y="2639533"/>
              <a:ext cx="1645039" cy="461665"/>
            </a:xfrm>
            <a:prstGeom prst="rect">
              <a:avLst/>
            </a:prstGeom>
            <a:noFill/>
          </p:spPr>
          <p:txBody>
            <a:bodyPr wrap="square" rtlCol="0">
              <a:spAutoFit/>
            </a:bodyPr>
            <a:lstStyle/>
            <a:p>
              <a:pPr algn="ctr"/>
              <a:r>
                <a:rPr lang="fr-FR" sz="1200" dirty="0"/>
                <a:t>Pressure for</a:t>
              </a:r>
              <a:br>
                <a:rPr lang="fr-FR" sz="1200" dirty="0"/>
              </a:br>
              <a:r>
                <a:rPr lang="fr-FR" sz="1200" dirty="0"/>
                <a:t>global </a:t>
              </a:r>
              <a:r>
                <a:rPr lang="fr-FR" sz="1200" dirty="0" err="1"/>
                <a:t>integration</a:t>
              </a:r>
              <a:endParaRPr lang="fr-FR" sz="1200" dirty="0"/>
            </a:p>
          </p:txBody>
        </p:sp>
        <p:sp>
          <p:nvSpPr>
            <p:cNvPr id="43" name="ZoneTexte 42"/>
            <p:cNvSpPr txBox="1"/>
            <p:nvPr/>
          </p:nvSpPr>
          <p:spPr>
            <a:xfrm rot="16200000">
              <a:off x="-117752" y="3623730"/>
              <a:ext cx="924120" cy="261610"/>
            </a:xfrm>
            <a:prstGeom prst="rect">
              <a:avLst/>
            </a:prstGeom>
            <a:noFill/>
          </p:spPr>
          <p:txBody>
            <a:bodyPr wrap="square" rtlCol="0">
              <a:spAutoFit/>
            </a:bodyPr>
            <a:lstStyle/>
            <a:p>
              <a:pPr algn="ctr"/>
              <a:r>
                <a:rPr lang="fr-FR" sz="1100" i="1" dirty="0" err="1"/>
                <a:t>Weak</a:t>
              </a:r>
              <a:endParaRPr lang="fr-FR" sz="1100" i="1" dirty="0"/>
            </a:p>
          </p:txBody>
        </p:sp>
        <p:sp>
          <p:nvSpPr>
            <p:cNvPr id="45" name="ZoneTexte 44"/>
            <p:cNvSpPr txBox="1"/>
            <p:nvPr/>
          </p:nvSpPr>
          <p:spPr>
            <a:xfrm rot="16200000">
              <a:off x="-106214" y="1847963"/>
              <a:ext cx="924120" cy="261610"/>
            </a:xfrm>
            <a:prstGeom prst="rect">
              <a:avLst/>
            </a:prstGeom>
            <a:noFill/>
          </p:spPr>
          <p:txBody>
            <a:bodyPr wrap="square" rtlCol="0">
              <a:spAutoFit/>
            </a:bodyPr>
            <a:lstStyle/>
            <a:p>
              <a:pPr algn="ctr"/>
              <a:r>
                <a:rPr lang="fr-FR" sz="1100" i="1" dirty="0" err="1"/>
                <a:t>Strong</a:t>
              </a:r>
              <a:endParaRPr lang="fr-FR" sz="1100" i="1" dirty="0"/>
            </a:p>
          </p:txBody>
        </p:sp>
      </p:grpSp>
      <p:sp>
        <p:nvSpPr>
          <p:cNvPr id="48" name="Ellipse 47"/>
          <p:cNvSpPr/>
          <p:nvPr/>
        </p:nvSpPr>
        <p:spPr>
          <a:xfrm>
            <a:off x="595802" y="2667000"/>
            <a:ext cx="1398098" cy="1094091"/>
          </a:xfrm>
          <a:prstGeom prst="ellipse">
            <a:avLst/>
          </a:prstGeom>
          <a:solidFill>
            <a:schemeClr val="accent1">
              <a:alpha val="62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400" dirty="0">
                <a:solidFill>
                  <a:schemeClr val="tx1"/>
                </a:solidFill>
              </a:rPr>
              <a:t>Export</a:t>
            </a:r>
            <a:br>
              <a:rPr lang="fr-FR" sz="1400" dirty="0">
                <a:solidFill>
                  <a:schemeClr val="tx1"/>
                </a:solidFill>
              </a:rPr>
            </a:br>
            <a:r>
              <a:rPr lang="fr-FR" sz="1400" dirty="0" err="1">
                <a:solidFill>
                  <a:schemeClr val="tx1"/>
                </a:solidFill>
              </a:rPr>
              <a:t>Strategy</a:t>
            </a:r>
            <a:endParaRPr lang="fr-FR" sz="1400" dirty="0">
              <a:solidFill>
                <a:schemeClr val="tx1"/>
              </a:solidFill>
            </a:endParaRPr>
          </a:p>
        </p:txBody>
      </p:sp>
      <p:sp>
        <p:nvSpPr>
          <p:cNvPr id="52" name="Ellipse 51"/>
          <p:cNvSpPr/>
          <p:nvPr/>
        </p:nvSpPr>
        <p:spPr>
          <a:xfrm>
            <a:off x="1768998" y="2667000"/>
            <a:ext cx="1398098" cy="1094091"/>
          </a:xfrm>
          <a:prstGeom prst="ellipse">
            <a:avLst/>
          </a:prstGeom>
          <a:solidFill>
            <a:schemeClr val="accent1">
              <a:alpha val="62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400" dirty="0">
                <a:solidFill>
                  <a:schemeClr val="tx1"/>
                </a:solidFill>
              </a:rPr>
              <a:t>Multi-</a:t>
            </a:r>
            <a:r>
              <a:rPr lang="fr-FR" sz="1400" dirty="0" err="1">
                <a:solidFill>
                  <a:schemeClr val="tx1"/>
                </a:solidFill>
              </a:rPr>
              <a:t>domestic</a:t>
            </a:r>
            <a:br>
              <a:rPr lang="fr-FR" sz="1400" dirty="0">
                <a:solidFill>
                  <a:schemeClr val="tx1"/>
                </a:solidFill>
              </a:rPr>
            </a:br>
            <a:r>
              <a:rPr lang="fr-FR" sz="1400" dirty="0" err="1">
                <a:solidFill>
                  <a:schemeClr val="tx1"/>
                </a:solidFill>
              </a:rPr>
              <a:t>Strategy</a:t>
            </a:r>
            <a:endParaRPr lang="fr-FR" sz="1400" dirty="0">
              <a:solidFill>
                <a:schemeClr val="tx1"/>
              </a:solidFill>
            </a:endParaRPr>
          </a:p>
        </p:txBody>
      </p:sp>
      <p:sp>
        <p:nvSpPr>
          <p:cNvPr id="31" name="ZoneTexte 30"/>
          <p:cNvSpPr txBox="1"/>
          <p:nvPr/>
        </p:nvSpPr>
        <p:spPr>
          <a:xfrm>
            <a:off x="3554117" y="1608409"/>
            <a:ext cx="3503907" cy="3139321"/>
          </a:xfrm>
          <a:prstGeom prst="rect">
            <a:avLst/>
          </a:prstGeom>
          <a:noFill/>
        </p:spPr>
        <p:txBody>
          <a:bodyPr wrap="square" rtlCol="0">
            <a:spAutoFit/>
          </a:bodyPr>
          <a:lstStyle/>
          <a:p>
            <a:pPr marL="285750" indent="-285750">
              <a:buFont typeface="Arial" panose="020B0604020202020204" pitchFamily="34" charset="0"/>
              <a:buChar char="•"/>
            </a:pPr>
            <a:r>
              <a:rPr lang="fr-FR" dirty="0" err="1"/>
              <a:t>Maximize</a:t>
            </a:r>
            <a:r>
              <a:rPr lang="fr-FR" dirty="0"/>
              <a:t> global </a:t>
            </a:r>
            <a:r>
              <a:rPr lang="fr-FR" dirty="0" err="1"/>
              <a:t>integration</a:t>
            </a:r>
            <a:endParaRPr lang="fr-FR" dirty="0"/>
          </a:p>
          <a:p>
            <a:pPr marL="285750" indent="-285750">
              <a:buFont typeface="Arial" panose="020B0604020202020204" pitchFamily="34" charset="0"/>
              <a:buChar char="•"/>
            </a:pPr>
            <a:r>
              <a:rPr lang="fr-FR" dirty="0"/>
              <a:t>World = 1 </a:t>
            </a:r>
            <a:r>
              <a:rPr lang="fr-FR" dirty="0" err="1"/>
              <a:t>marketplace</a:t>
            </a:r>
            <a:endParaRPr lang="fr-FR" dirty="0"/>
          </a:p>
          <a:p>
            <a:pPr marL="285750" indent="-285750">
              <a:buFont typeface="Arial" panose="020B0604020202020204" pitchFamily="34" charset="0"/>
              <a:buChar char="•"/>
            </a:pPr>
            <a:r>
              <a:rPr lang="fr-FR" dirty="0"/>
              <a:t>Standardisation to capture </a:t>
            </a:r>
            <a:r>
              <a:rPr lang="fr-FR" dirty="0" err="1"/>
              <a:t>scale</a:t>
            </a:r>
            <a:r>
              <a:rPr lang="fr-FR" dirty="0"/>
              <a:t> </a:t>
            </a:r>
            <a:r>
              <a:rPr lang="fr-FR" dirty="0" err="1"/>
              <a:t>economies</a:t>
            </a:r>
            <a:endParaRPr lang="fr-FR" dirty="0"/>
          </a:p>
          <a:p>
            <a:pPr marL="285750" indent="-285750">
              <a:buFont typeface="Arial" panose="020B0604020202020204" pitchFamily="34" charset="0"/>
              <a:buChar char="•"/>
            </a:pPr>
            <a:r>
              <a:rPr lang="fr-FR" dirty="0"/>
              <a:t>Capture location </a:t>
            </a:r>
            <a:r>
              <a:rPr lang="fr-FR" dirty="0" err="1"/>
              <a:t>economies</a:t>
            </a:r>
            <a:r>
              <a:rPr lang="fr-FR" dirty="0"/>
              <a:t> </a:t>
            </a:r>
            <a:r>
              <a:rPr lang="fr-FR" dirty="0" err="1"/>
              <a:t>worldwide</a:t>
            </a:r>
            <a:r>
              <a:rPr lang="fr-FR" dirty="0"/>
              <a:t> (</a:t>
            </a:r>
            <a:r>
              <a:rPr lang="fr-FR" dirty="0" err="1"/>
              <a:t>dispersed</a:t>
            </a:r>
            <a:r>
              <a:rPr lang="fr-FR" dirty="0"/>
              <a:t> value </a:t>
            </a:r>
            <a:r>
              <a:rPr lang="fr-FR" dirty="0" err="1"/>
              <a:t>chain</a:t>
            </a:r>
            <a:r>
              <a:rPr lang="fr-FR" dirty="0"/>
              <a:t>)</a:t>
            </a:r>
          </a:p>
          <a:p>
            <a:pPr marL="285750" indent="-285750">
              <a:buFont typeface="Arial" panose="020B0604020202020204" pitchFamily="34" charset="0"/>
              <a:buChar char="•"/>
            </a:pPr>
            <a:r>
              <a:rPr lang="fr-FR" dirty="0" err="1"/>
              <a:t>Typical</a:t>
            </a:r>
            <a:r>
              <a:rPr lang="fr-FR" dirty="0"/>
              <a:t> for </a:t>
            </a:r>
            <a:r>
              <a:rPr lang="fr-FR" dirty="0" err="1"/>
              <a:t>commodity</a:t>
            </a:r>
            <a:r>
              <a:rPr lang="fr-FR" dirty="0"/>
              <a:t> </a:t>
            </a:r>
            <a:r>
              <a:rPr lang="fr-FR" dirty="0" err="1"/>
              <a:t>products</a:t>
            </a:r>
            <a:br>
              <a:rPr lang="fr-FR" dirty="0"/>
            </a:br>
            <a:br>
              <a:rPr lang="fr-FR" dirty="0"/>
            </a:br>
            <a:r>
              <a:rPr lang="fr-FR" b="1" i="1" dirty="0">
                <a:solidFill>
                  <a:srgbClr val="C00000"/>
                </a:solidFill>
              </a:rPr>
              <a:t>RISK : </a:t>
            </a:r>
            <a:r>
              <a:rPr lang="fr-FR" b="1" i="1" dirty="0" err="1">
                <a:solidFill>
                  <a:srgbClr val="C00000"/>
                </a:solidFill>
              </a:rPr>
              <a:t>reduced</a:t>
            </a:r>
            <a:r>
              <a:rPr lang="fr-FR" b="1" i="1" dirty="0">
                <a:solidFill>
                  <a:srgbClr val="C00000"/>
                </a:solidFill>
              </a:rPr>
              <a:t> </a:t>
            </a:r>
            <a:r>
              <a:rPr lang="fr-FR" b="1" i="1" dirty="0" err="1">
                <a:solidFill>
                  <a:srgbClr val="C00000"/>
                </a:solidFill>
              </a:rPr>
              <a:t>flexibility</a:t>
            </a:r>
            <a:r>
              <a:rPr lang="fr-FR" b="1" i="1" dirty="0">
                <a:solidFill>
                  <a:srgbClr val="C00000"/>
                </a:solidFill>
              </a:rPr>
              <a:t> </a:t>
            </a:r>
            <a:r>
              <a:rPr lang="fr-FR" b="1" i="1" dirty="0" err="1">
                <a:solidFill>
                  <a:srgbClr val="C00000"/>
                </a:solidFill>
              </a:rPr>
              <a:t>from</a:t>
            </a:r>
            <a:r>
              <a:rPr lang="fr-FR" b="1" i="1" dirty="0">
                <a:solidFill>
                  <a:srgbClr val="C00000"/>
                </a:solidFill>
              </a:rPr>
              <a:t> standardisation</a:t>
            </a:r>
          </a:p>
        </p:txBody>
      </p:sp>
      <p:pic>
        <p:nvPicPr>
          <p:cNvPr id="4" name="Image 3"/>
          <p:cNvPicPr>
            <a:picLocks noChangeAspect="1"/>
          </p:cNvPicPr>
          <p:nvPr/>
        </p:nvPicPr>
        <p:blipFill>
          <a:blip r:embed="rId2"/>
          <a:stretch>
            <a:fillRect/>
          </a:stretch>
        </p:blipFill>
        <p:spPr>
          <a:xfrm>
            <a:off x="7132154" y="2667000"/>
            <a:ext cx="1114581" cy="895475"/>
          </a:xfrm>
          <a:prstGeom prst="rect">
            <a:avLst/>
          </a:prstGeom>
        </p:spPr>
      </p:pic>
    </p:spTree>
    <p:extLst>
      <p:ext uri="{BB962C8B-B14F-4D97-AF65-F5344CB8AC3E}">
        <p14:creationId xmlns:p14="http://schemas.microsoft.com/office/powerpoint/2010/main" val="120041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Ellipse 53"/>
          <p:cNvSpPr/>
          <p:nvPr/>
        </p:nvSpPr>
        <p:spPr>
          <a:xfrm>
            <a:off x="1768998" y="1791984"/>
            <a:ext cx="1398098" cy="1094091"/>
          </a:xfrm>
          <a:prstGeom prst="ellipse">
            <a:avLst/>
          </a:prstGeom>
          <a:solidFill>
            <a:schemeClr val="accent1">
              <a:alpha val="62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400" dirty="0">
                <a:solidFill>
                  <a:schemeClr val="tx1"/>
                </a:solidFill>
              </a:rPr>
              <a:t>Transnational</a:t>
            </a:r>
            <a:br>
              <a:rPr lang="fr-FR" sz="1400" dirty="0">
                <a:solidFill>
                  <a:schemeClr val="tx1"/>
                </a:solidFill>
              </a:rPr>
            </a:br>
            <a:r>
              <a:rPr lang="fr-FR" sz="1400" dirty="0" err="1">
                <a:solidFill>
                  <a:schemeClr val="tx1"/>
                </a:solidFill>
              </a:rPr>
              <a:t>Strategy</a:t>
            </a:r>
            <a:endParaRPr lang="fr-FR" sz="1400" dirty="0">
              <a:solidFill>
                <a:schemeClr val="tx1"/>
              </a:solidFill>
            </a:endParaRPr>
          </a:p>
        </p:txBody>
      </p:sp>
      <p:sp>
        <p:nvSpPr>
          <p:cNvPr id="53" name="Ellipse 52"/>
          <p:cNvSpPr/>
          <p:nvPr/>
        </p:nvSpPr>
        <p:spPr>
          <a:xfrm>
            <a:off x="595802" y="1791984"/>
            <a:ext cx="1398098" cy="1094091"/>
          </a:xfrm>
          <a:prstGeom prst="ellipse">
            <a:avLst/>
          </a:prstGeom>
          <a:solidFill>
            <a:schemeClr val="accent1">
              <a:alpha val="62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400" dirty="0">
                <a:solidFill>
                  <a:schemeClr val="tx1"/>
                </a:solidFill>
              </a:rPr>
              <a:t>Global</a:t>
            </a:r>
            <a:br>
              <a:rPr lang="fr-FR" sz="1400" dirty="0">
                <a:solidFill>
                  <a:schemeClr val="tx1"/>
                </a:solidFill>
              </a:rPr>
            </a:br>
            <a:r>
              <a:rPr lang="fr-FR" sz="1400" dirty="0" err="1">
                <a:solidFill>
                  <a:schemeClr val="tx1"/>
                </a:solidFill>
              </a:rPr>
              <a:t>Strategy</a:t>
            </a:r>
            <a:endParaRPr lang="fr-FR" sz="1400" dirty="0">
              <a:solidFill>
                <a:schemeClr val="tx1"/>
              </a:solidFill>
            </a:endParaRPr>
          </a:p>
        </p:txBody>
      </p:sp>
      <p:sp>
        <p:nvSpPr>
          <p:cNvPr id="3" name="Titre 2"/>
          <p:cNvSpPr>
            <a:spLocks noGrp="1"/>
          </p:cNvSpPr>
          <p:nvPr>
            <p:ph type="title"/>
          </p:nvPr>
        </p:nvSpPr>
        <p:spPr/>
        <p:txBody>
          <a:bodyPr/>
          <a:lstStyle/>
          <a:p>
            <a:r>
              <a:rPr lang="en-US" noProof="0" dirty="0"/>
              <a:t>International Strategies</a:t>
            </a:r>
          </a:p>
        </p:txBody>
      </p:sp>
      <p:sp>
        <p:nvSpPr>
          <p:cNvPr id="5" name="Espace réservé du numéro de diapositive 4"/>
          <p:cNvSpPr>
            <a:spLocks noGrp="1"/>
          </p:cNvSpPr>
          <p:nvPr>
            <p:ph type="sldNum" sz="quarter" idx="12"/>
          </p:nvPr>
        </p:nvSpPr>
        <p:spPr>
          <a:xfrm>
            <a:off x="4476697" y="4751832"/>
            <a:ext cx="539080" cy="273844"/>
          </a:xfrm>
        </p:spPr>
        <p:txBody>
          <a:bodyPr/>
          <a:lstStyle/>
          <a:p>
            <a:fld id="{307C7597-8D70-4701-8085-9524B0B5C72B}" type="slidenum">
              <a:rPr lang="fr-FR" smtClean="0"/>
              <a:pPr/>
              <a:t>165</a:t>
            </a:fld>
            <a:endParaRPr lang="fr-F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a:solidFill>
              <a:srgbClr val="2CFF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Four international strategies</a:t>
            </a:r>
          </a:p>
        </p:txBody>
      </p:sp>
      <p:grpSp>
        <p:nvGrpSpPr>
          <p:cNvPr id="46" name="Groupe 45"/>
          <p:cNvGrpSpPr/>
          <p:nvPr/>
        </p:nvGrpSpPr>
        <p:grpSpPr>
          <a:xfrm>
            <a:off x="255882" y="3858038"/>
            <a:ext cx="3298236" cy="461665"/>
            <a:chOff x="255882" y="3858038"/>
            <a:chExt cx="3298236" cy="461665"/>
          </a:xfrm>
        </p:grpSpPr>
        <p:cxnSp>
          <p:nvCxnSpPr>
            <p:cNvPr id="36" name="Connecteur droit avec flèche 35"/>
            <p:cNvCxnSpPr/>
            <p:nvPr/>
          </p:nvCxnSpPr>
          <p:spPr>
            <a:xfrm>
              <a:off x="520700" y="3858038"/>
              <a:ext cx="2768600" cy="2762"/>
            </a:xfrm>
            <a:prstGeom prst="straightConnector1">
              <a:avLst/>
            </a:prstGeom>
            <a:ln w="28575">
              <a:solidFill>
                <a:srgbClr val="1D2D3F"/>
              </a:solidFill>
              <a:tailEnd type="triangle"/>
            </a:ln>
          </p:spPr>
          <p:style>
            <a:lnRef idx="1">
              <a:schemeClr val="accent1"/>
            </a:lnRef>
            <a:fillRef idx="0">
              <a:schemeClr val="accent1"/>
            </a:fillRef>
            <a:effectRef idx="0">
              <a:schemeClr val="accent1"/>
            </a:effectRef>
            <a:fontRef idx="minor">
              <a:schemeClr val="tx1"/>
            </a:fontRef>
          </p:style>
        </p:cxnSp>
        <p:sp>
          <p:nvSpPr>
            <p:cNvPr id="39" name="ZoneTexte 38"/>
            <p:cNvSpPr txBox="1"/>
            <p:nvPr/>
          </p:nvSpPr>
          <p:spPr>
            <a:xfrm>
              <a:off x="983860" y="3858038"/>
              <a:ext cx="1645039" cy="461665"/>
            </a:xfrm>
            <a:prstGeom prst="rect">
              <a:avLst/>
            </a:prstGeom>
            <a:noFill/>
          </p:spPr>
          <p:txBody>
            <a:bodyPr wrap="square" rtlCol="0">
              <a:spAutoFit/>
            </a:bodyPr>
            <a:lstStyle/>
            <a:p>
              <a:pPr algn="ctr"/>
              <a:r>
                <a:rPr lang="fr-FR" sz="1200" dirty="0"/>
                <a:t>Pressure for</a:t>
              </a:r>
              <a:br>
                <a:rPr lang="fr-FR" sz="1200" dirty="0"/>
              </a:br>
              <a:r>
                <a:rPr lang="fr-FR" sz="1200" dirty="0"/>
                <a:t>local </a:t>
              </a:r>
              <a:r>
                <a:rPr lang="fr-FR" sz="1200" dirty="0" err="1"/>
                <a:t>responsiveness</a:t>
              </a:r>
              <a:endParaRPr lang="fr-FR" sz="1200" dirty="0"/>
            </a:p>
          </p:txBody>
        </p:sp>
        <p:sp>
          <p:nvSpPr>
            <p:cNvPr id="40" name="ZoneTexte 39"/>
            <p:cNvSpPr txBox="1"/>
            <p:nvPr/>
          </p:nvSpPr>
          <p:spPr>
            <a:xfrm>
              <a:off x="2629998" y="3858038"/>
              <a:ext cx="924120" cy="261610"/>
            </a:xfrm>
            <a:prstGeom prst="rect">
              <a:avLst/>
            </a:prstGeom>
            <a:noFill/>
          </p:spPr>
          <p:txBody>
            <a:bodyPr wrap="square" rtlCol="0">
              <a:spAutoFit/>
            </a:bodyPr>
            <a:lstStyle/>
            <a:p>
              <a:pPr algn="ctr"/>
              <a:r>
                <a:rPr lang="fr-FR" sz="1100" i="1" dirty="0" err="1"/>
                <a:t>Strong</a:t>
              </a:r>
              <a:endParaRPr lang="fr-FR" sz="1100" i="1" dirty="0"/>
            </a:p>
          </p:txBody>
        </p:sp>
        <p:sp>
          <p:nvSpPr>
            <p:cNvPr id="41" name="ZoneTexte 40"/>
            <p:cNvSpPr txBox="1"/>
            <p:nvPr/>
          </p:nvSpPr>
          <p:spPr>
            <a:xfrm>
              <a:off x="255882" y="3858038"/>
              <a:ext cx="924120" cy="261610"/>
            </a:xfrm>
            <a:prstGeom prst="rect">
              <a:avLst/>
            </a:prstGeom>
            <a:noFill/>
          </p:spPr>
          <p:txBody>
            <a:bodyPr wrap="square" rtlCol="0">
              <a:spAutoFit/>
            </a:bodyPr>
            <a:lstStyle/>
            <a:p>
              <a:pPr algn="ctr"/>
              <a:r>
                <a:rPr lang="fr-FR" sz="1100" i="1" dirty="0" err="1"/>
                <a:t>Weak</a:t>
              </a:r>
              <a:endParaRPr lang="fr-FR" sz="1100" i="1" dirty="0"/>
            </a:p>
          </p:txBody>
        </p:sp>
      </p:grpSp>
      <p:grpSp>
        <p:nvGrpSpPr>
          <p:cNvPr id="47" name="Groupe 46"/>
          <p:cNvGrpSpPr/>
          <p:nvPr/>
        </p:nvGrpSpPr>
        <p:grpSpPr>
          <a:xfrm>
            <a:off x="13448" y="1516708"/>
            <a:ext cx="507252" cy="2699887"/>
            <a:chOff x="13448" y="1516708"/>
            <a:chExt cx="507252" cy="2699887"/>
          </a:xfrm>
        </p:grpSpPr>
        <p:cxnSp>
          <p:nvCxnSpPr>
            <p:cNvPr id="17" name="Connecteur droit avec flèche 16"/>
            <p:cNvCxnSpPr/>
            <p:nvPr/>
          </p:nvCxnSpPr>
          <p:spPr>
            <a:xfrm flipV="1">
              <a:off x="520700" y="1882694"/>
              <a:ext cx="0" cy="1975345"/>
            </a:xfrm>
            <a:prstGeom prst="straightConnector1">
              <a:avLst/>
            </a:prstGeom>
            <a:ln w="28575">
              <a:solidFill>
                <a:srgbClr val="1D2D3F"/>
              </a:solidFill>
              <a:tailEnd type="triangle"/>
            </a:ln>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rot="16200000">
              <a:off x="-578239" y="2639533"/>
              <a:ext cx="1645039" cy="461665"/>
            </a:xfrm>
            <a:prstGeom prst="rect">
              <a:avLst/>
            </a:prstGeom>
            <a:noFill/>
          </p:spPr>
          <p:txBody>
            <a:bodyPr wrap="square" rtlCol="0">
              <a:spAutoFit/>
            </a:bodyPr>
            <a:lstStyle/>
            <a:p>
              <a:pPr algn="ctr"/>
              <a:r>
                <a:rPr lang="fr-FR" sz="1200" dirty="0"/>
                <a:t>Pressure for</a:t>
              </a:r>
              <a:br>
                <a:rPr lang="fr-FR" sz="1200" dirty="0"/>
              </a:br>
              <a:r>
                <a:rPr lang="fr-FR" sz="1200" dirty="0"/>
                <a:t>global </a:t>
              </a:r>
              <a:r>
                <a:rPr lang="fr-FR" sz="1200" dirty="0" err="1"/>
                <a:t>integration</a:t>
              </a:r>
              <a:endParaRPr lang="fr-FR" sz="1200" dirty="0"/>
            </a:p>
          </p:txBody>
        </p:sp>
        <p:sp>
          <p:nvSpPr>
            <p:cNvPr id="43" name="ZoneTexte 42"/>
            <p:cNvSpPr txBox="1"/>
            <p:nvPr/>
          </p:nvSpPr>
          <p:spPr>
            <a:xfrm rot="16200000">
              <a:off x="-117752" y="3623730"/>
              <a:ext cx="924120" cy="261610"/>
            </a:xfrm>
            <a:prstGeom prst="rect">
              <a:avLst/>
            </a:prstGeom>
            <a:noFill/>
          </p:spPr>
          <p:txBody>
            <a:bodyPr wrap="square" rtlCol="0">
              <a:spAutoFit/>
            </a:bodyPr>
            <a:lstStyle/>
            <a:p>
              <a:pPr algn="ctr"/>
              <a:r>
                <a:rPr lang="fr-FR" sz="1100" i="1" dirty="0" err="1"/>
                <a:t>Weak</a:t>
              </a:r>
              <a:endParaRPr lang="fr-FR" sz="1100" i="1" dirty="0"/>
            </a:p>
          </p:txBody>
        </p:sp>
        <p:sp>
          <p:nvSpPr>
            <p:cNvPr id="45" name="ZoneTexte 44"/>
            <p:cNvSpPr txBox="1"/>
            <p:nvPr/>
          </p:nvSpPr>
          <p:spPr>
            <a:xfrm rot="16200000">
              <a:off x="-106214" y="1847963"/>
              <a:ext cx="924120" cy="261610"/>
            </a:xfrm>
            <a:prstGeom prst="rect">
              <a:avLst/>
            </a:prstGeom>
            <a:noFill/>
          </p:spPr>
          <p:txBody>
            <a:bodyPr wrap="square" rtlCol="0">
              <a:spAutoFit/>
            </a:bodyPr>
            <a:lstStyle/>
            <a:p>
              <a:pPr algn="ctr"/>
              <a:r>
                <a:rPr lang="fr-FR" sz="1100" i="1" dirty="0" err="1"/>
                <a:t>Strong</a:t>
              </a:r>
              <a:endParaRPr lang="fr-FR" sz="1100" i="1" dirty="0"/>
            </a:p>
          </p:txBody>
        </p:sp>
      </p:grpSp>
      <p:sp>
        <p:nvSpPr>
          <p:cNvPr id="48" name="Ellipse 47"/>
          <p:cNvSpPr/>
          <p:nvPr/>
        </p:nvSpPr>
        <p:spPr>
          <a:xfrm>
            <a:off x="595802" y="2667000"/>
            <a:ext cx="1398098" cy="1094091"/>
          </a:xfrm>
          <a:prstGeom prst="ellipse">
            <a:avLst/>
          </a:prstGeom>
          <a:solidFill>
            <a:schemeClr val="accent1">
              <a:alpha val="62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400" dirty="0">
                <a:solidFill>
                  <a:schemeClr val="tx1"/>
                </a:solidFill>
              </a:rPr>
              <a:t>Export</a:t>
            </a:r>
            <a:br>
              <a:rPr lang="fr-FR" sz="1400" dirty="0">
                <a:solidFill>
                  <a:schemeClr val="tx1"/>
                </a:solidFill>
              </a:rPr>
            </a:br>
            <a:r>
              <a:rPr lang="fr-FR" sz="1400" dirty="0" err="1">
                <a:solidFill>
                  <a:schemeClr val="tx1"/>
                </a:solidFill>
              </a:rPr>
              <a:t>Strategy</a:t>
            </a:r>
            <a:endParaRPr lang="fr-FR" sz="1400" dirty="0">
              <a:solidFill>
                <a:schemeClr val="tx1"/>
              </a:solidFill>
            </a:endParaRPr>
          </a:p>
        </p:txBody>
      </p:sp>
      <p:sp>
        <p:nvSpPr>
          <p:cNvPr id="52" name="Ellipse 51"/>
          <p:cNvSpPr/>
          <p:nvPr/>
        </p:nvSpPr>
        <p:spPr>
          <a:xfrm>
            <a:off x="1768998" y="2667000"/>
            <a:ext cx="1398098" cy="1094091"/>
          </a:xfrm>
          <a:prstGeom prst="ellipse">
            <a:avLst/>
          </a:prstGeom>
          <a:solidFill>
            <a:schemeClr val="accent1">
              <a:alpha val="62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400" dirty="0">
                <a:solidFill>
                  <a:schemeClr val="tx1"/>
                </a:solidFill>
              </a:rPr>
              <a:t>Multi-</a:t>
            </a:r>
            <a:r>
              <a:rPr lang="fr-FR" sz="1400" dirty="0" err="1">
                <a:solidFill>
                  <a:schemeClr val="tx1"/>
                </a:solidFill>
              </a:rPr>
              <a:t>domestic</a:t>
            </a:r>
            <a:br>
              <a:rPr lang="fr-FR" sz="1400" dirty="0">
                <a:solidFill>
                  <a:schemeClr val="tx1"/>
                </a:solidFill>
              </a:rPr>
            </a:br>
            <a:r>
              <a:rPr lang="fr-FR" sz="1400" dirty="0" err="1">
                <a:solidFill>
                  <a:schemeClr val="tx1"/>
                </a:solidFill>
              </a:rPr>
              <a:t>Strategy</a:t>
            </a:r>
            <a:endParaRPr lang="fr-FR" sz="1400" dirty="0">
              <a:solidFill>
                <a:schemeClr val="tx1"/>
              </a:solidFill>
            </a:endParaRPr>
          </a:p>
        </p:txBody>
      </p:sp>
      <p:sp>
        <p:nvSpPr>
          <p:cNvPr id="30" name="ZoneTexte 29"/>
          <p:cNvSpPr txBox="1"/>
          <p:nvPr/>
        </p:nvSpPr>
        <p:spPr>
          <a:xfrm>
            <a:off x="3554118" y="1608409"/>
            <a:ext cx="3380082" cy="3139321"/>
          </a:xfrm>
          <a:prstGeom prst="rect">
            <a:avLst/>
          </a:prstGeom>
          <a:noFill/>
        </p:spPr>
        <p:txBody>
          <a:bodyPr wrap="square" rtlCol="0">
            <a:spAutoFit/>
          </a:bodyPr>
          <a:lstStyle/>
          <a:p>
            <a:pPr marL="285750" indent="-285750">
              <a:buFont typeface="Arial" panose="020B0604020202020204" pitchFamily="34" charset="0"/>
              <a:buChar char="•"/>
            </a:pPr>
            <a:r>
              <a:rPr lang="fr-FR" dirty="0" err="1"/>
              <a:t>Very</a:t>
            </a:r>
            <a:r>
              <a:rPr lang="fr-FR" dirty="0"/>
              <a:t> </a:t>
            </a:r>
            <a:r>
              <a:rPr lang="fr-FR" dirty="0" err="1"/>
              <a:t>complex</a:t>
            </a:r>
            <a:endParaRPr lang="fr-FR" dirty="0"/>
          </a:p>
          <a:p>
            <a:pPr marL="285750" indent="-285750">
              <a:buFont typeface="Arial" panose="020B0604020202020204" pitchFamily="34" charset="0"/>
              <a:buChar char="•"/>
            </a:pPr>
            <a:r>
              <a:rPr lang="fr-FR" dirty="0"/>
              <a:t>Efficient and Effective !</a:t>
            </a:r>
          </a:p>
          <a:p>
            <a:pPr marL="285750" indent="-285750">
              <a:buFont typeface="Arial" panose="020B0604020202020204" pitchFamily="34" charset="0"/>
              <a:buChar char="•"/>
            </a:pPr>
            <a:r>
              <a:rPr lang="fr-FR" dirty="0" err="1"/>
              <a:t>Respond</a:t>
            </a:r>
            <a:r>
              <a:rPr lang="fr-FR" dirty="0"/>
              <a:t> to </a:t>
            </a:r>
            <a:r>
              <a:rPr lang="fr-FR" dirty="0" err="1"/>
              <a:t>both</a:t>
            </a:r>
            <a:r>
              <a:rPr lang="fr-FR" dirty="0"/>
              <a:t> pressures</a:t>
            </a:r>
          </a:p>
          <a:p>
            <a:pPr marL="285750" indent="-285750">
              <a:buFont typeface="Arial" panose="020B0604020202020204" pitchFamily="34" charset="0"/>
              <a:buChar char="•"/>
            </a:pPr>
            <a:r>
              <a:rPr lang="fr-FR" dirty="0" err="1"/>
              <a:t>Products</a:t>
            </a:r>
            <a:r>
              <a:rPr lang="fr-FR" dirty="0"/>
              <a:t> and </a:t>
            </a:r>
            <a:r>
              <a:rPr lang="fr-FR" dirty="0" err="1"/>
              <a:t>operations</a:t>
            </a:r>
            <a:r>
              <a:rPr lang="fr-FR" dirty="0"/>
              <a:t> </a:t>
            </a:r>
            <a:r>
              <a:rPr lang="fr-FR" dirty="0" err="1"/>
              <a:t>adapted</a:t>
            </a:r>
            <a:r>
              <a:rPr lang="fr-FR" dirty="0"/>
              <a:t> to local conditions</a:t>
            </a:r>
          </a:p>
          <a:p>
            <a:pPr marL="285750" indent="-285750">
              <a:buFont typeface="Arial" panose="020B0604020202020204" pitchFamily="34" charset="0"/>
              <a:buChar char="•"/>
            </a:pPr>
            <a:r>
              <a:rPr lang="fr-FR" b="1" dirty="0" err="1"/>
              <a:t>Leverage</a:t>
            </a:r>
            <a:r>
              <a:rPr lang="fr-FR" b="1" dirty="0"/>
              <a:t> </a:t>
            </a:r>
            <a:r>
              <a:rPr lang="fr-FR" b="1" dirty="0" err="1"/>
              <a:t>learning</a:t>
            </a:r>
            <a:r>
              <a:rPr lang="fr-FR" b="1" dirty="0"/>
              <a:t> </a:t>
            </a:r>
            <a:r>
              <a:rPr lang="fr-FR" dirty="0"/>
              <a:t>and innovation </a:t>
            </a:r>
            <a:r>
              <a:rPr lang="fr-FR" dirty="0" err="1"/>
              <a:t>across</a:t>
            </a:r>
            <a:r>
              <a:rPr lang="fr-FR" dirty="0"/>
              <a:t> the organisation</a:t>
            </a:r>
            <a:br>
              <a:rPr lang="fr-FR" dirty="0"/>
            </a:br>
            <a:br>
              <a:rPr lang="fr-FR" dirty="0"/>
            </a:br>
            <a:r>
              <a:rPr lang="fr-FR" b="1" i="1" dirty="0">
                <a:solidFill>
                  <a:srgbClr val="C00000"/>
                </a:solidFill>
              </a:rPr>
              <a:t>RISK : </a:t>
            </a:r>
            <a:r>
              <a:rPr lang="fr-FR" b="1" i="1" dirty="0" err="1">
                <a:solidFill>
                  <a:srgbClr val="C00000"/>
                </a:solidFill>
              </a:rPr>
              <a:t>very</a:t>
            </a:r>
            <a:r>
              <a:rPr lang="fr-FR" b="1" i="1" dirty="0">
                <a:solidFill>
                  <a:srgbClr val="C00000"/>
                </a:solidFill>
              </a:rPr>
              <a:t> </a:t>
            </a:r>
            <a:r>
              <a:rPr lang="fr-FR" b="1" i="1" dirty="0" err="1">
                <a:solidFill>
                  <a:srgbClr val="C00000"/>
                </a:solidFill>
              </a:rPr>
              <a:t>difficult</a:t>
            </a:r>
            <a:r>
              <a:rPr lang="fr-FR" b="1" i="1" dirty="0">
                <a:solidFill>
                  <a:srgbClr val="C00000"/>
                </a:solidFill>
              </a:rPr>
              <a:t> to </a:t>
            </a:r>
            <a:r>
              <a:rPr lang="fr-FR" b="1" i="1" dirty="0" err="1">
                <a:solidFill>
                  <a:srgbClr val="C00000"/>
                </a:solidFill>
              </a:rPr>
              <a:t>implement</a:t>
            </a:r>
            <a:endParaRPr lang="fr-FR" b="1" i="1" dirty="0">
              <a:solidFill>
                <a:srgbClr val="C00000"/>
              </a:solidFill>
            </a:endParaRPr>
          </a:p>
        </p:txBody>
      </p:sp>
      <p:pic>
        <p:nvPicPr>
          <p:cNvPr id="4" name="Image 3"/>
          <p:cNvPicPr>
            <a:picLocks noChangeAspect="1"/>
          </p:cNvPicPr>
          <p:nvPr/>
        </p:nvPicPr>
        <p:blipFill>
          <a:blip r:embed="rId2">
            <a:clrChange>
              <a:clrFrom>
                <a:srgbClr val="F8F8F8"/>
              </a:clrFrom>
              <a:clrTo>
                <a:srgbClr val="F8F8F8">
                  <a:alpha val="0"/>
                </a:srgbClr>
              </a:clrTo>
            </a:clrChange>
          </a:blip>
          <a:stretch>
            <a:fillRect/>
          </a:stretch>
        </p:blipFill>
        <p:spPr>
          <a:xfrm>
            <a:off x="6952890" y="2536296"/>
            <a:ext cx="1428949" cy="1400370"/>
          </a:xfrm>
          <a:prstGeom prst="rect">
            <a:avLst/>
          </a:prstGeom>
        </p:spPr>
      </p:pic>
    </p:spTree>
    <p:extLst>
      <p:ext uri="{BB962C8B-B14F-4D97-AF65-F5344CB8AC3E}">
        <p14:creationId xmlns:p14="http://schemas.microsoft.com/office/powerpoint/2010/main" val="282341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2130" y="2204917"/>
            <a:ext cx="9131870" cy="469106"/>
          </a:xfrm>
        </p:spPr>
        <p:txBody>
          <a:bodyPr/>
          <a:lstStyle/>
          <a:p>
            <a:pPr>
              <a:buNone/>
            </a:pPr>
            <a:r>
              <a:rPr lang="en-US" noProof="0" dirty="0"/>
              <a:t>MARKET </a:t>
            </a:r>
            <a:r>
              <a:rPr lang="en-US" noProof="0" dirty="0" err="1"/>
              <a:t>SELECTIOn</a:t>
            </a:r>
            <a:endParaRPr lang="en-US" noProof="0" dirty="0"/>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166</a:t>
            </a:fld>
            <a:endParaRPr lang="fr-FR"/>
          </a:p>
        </p:txBody>
      </p:sp>
    </p:spTree>
    <p:extLst>
      <p:ext uri="{BB962C8B-B14F-4D97-AF65-F5344CB8AC3E}">
        <p14:creationId xmlns:p14="http://schemas.microsoft.com/office/powerpoint/2010/main" val="402876645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a:t>Market selection</a:t>
            </a:r>
          </a:p>
        </p:txBody>
      </p:sp>
      <p:sp>
        <p:nvSpPr>
          <p:cNvPr id="5" name="Espace réservé du numéro de diapositive 4"/>
          <p:cNvSpPr>
            <a:spLocks noGrp="1"/>
          </p:cNvSpPr>
          <p:nvPr>
            <p:ph type="sldNum" sz="quarter" idx="12"/>
          </p:nvPr>
        </p:nvSpPr>
        <p:spPr>
          <a:xfrm>
            <a:off x="4476697" y="4751832"/>
            <a:ext cx="539080" cy="273844"/>
          </a:xfrm>
        </p:spPr>
        <p:txBody>
          <a:bodyPr/>
          <a:lstStyle/>
          <a:p>
            <a:fld id="{307C7597-8D70-4701-8085-9524B0B5C72B}" type="slidenum">
              <a:rPr lang="fr-FR" smtClean="0"/>
              <a:pPr/>
              <a:t>167</a:t>
            </a:fld>
            <a:endParaRPr lang="fr-F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Which country or countries to enter?</a:t>
            </a:r>
          </a:p>
        </p:txBody>
      </p:sp>
      <p:sp>
        <p:nvSpPr>
          <p:cNvPr id="7" name="Espace réservé du contenu 6"/>
          <p:cNvSpPr>
            <a:spLocks noGrp="1"/>
          </p:cNvSpPr>
          <p:nvPr>
            <p:ph idx="1"/>
          </p:nvPr>
        </p:nvSpPr>
        <p:spPr>
          <a:xfrm>
            <a:off x="356546" y="1110490"/>
            <a:ext cx="8463869" cy="3119488"/>
          </a:xfrm>
        </p:spPr>
        <p:txBody>
          <a:bodyPr/>
          <a:lstStyle/>
          <a:p>
            <a:r>
              <a:rPr lang="en-US" sz="1800" noProof="0" dirty="0"/>
              <a:t>PESTEL analysis</a:t>
            </a:r>
          </a:p>
          <a:p>
            <a:r>
              <a:rPr lang="en-US" sz="1800" noProof="0" dirty="0"/>
              <a:t>Specific intrinsic characteristics</a:t>
            </a:r>
          </a:p>
          <a:p>
            <a:pPr lvl="1"/>
            <a:r>
              <a:rPr lang="en-US" sz="1400" noProof="0" dirty="0"/>
              <a:t>Politics &amp; Regulations</a:t>
            </a:r>
            <a:br>
              <a:rPr lang="en-US" sz="1400" noProof="0" dirty="0"/>
            </a:br>
            <a:r>
              <a:rPr lang="en-US" sz="1200" i="1" noProof="0" dirty="0"/>
              <a:t>political risk (seizure) &amp; benefits (tax preferred)</a:t>
            </a:r>
            <a:endParaRPr lang="en-US" sz="1400" i="1" noProof="0" dirty="0"/>
          </a:p>
          <a:p>
            <a:pPr lvl="1"/>
            <a:r>
              <a:rPr lang="en-US" sz="1400" noProof="0" dirty="0"/>
              <a:t>Economic</a:t>
            </a:r>
            <a:br>
              <a:rPr lang="en-US" sz="1400" noProof="0" dirty="0"/>
            </a:br>
            <a:r>
              <a:rPr lang="en-US" sz="1200" i="1" noProof="0" dirty="0"/>
              <a:t>GDP growth, investment market, currency risk</a:t>
            </a:r>
          </a:p>
          <a:p>
            <a:pPr lvl="1"/>
            <a:r>
              <a:rPr lang="en-US" sz="1400" noProof="0" dirty="0"/>
              <a:t>Social</a:t>
            </a:r>
            <a:br>
              <a:rPr lang="en-US" sz="1400" noProof="0" dirty="0"/>
            </a:br>
            <a:r>
              <a:rPr lang="en-US" sz="1200" i="1" noProof="0" dirty="0"/>
              <a:t>Education levels, cultural variations/tastes/values</a:t>
            </a:r>
          </a:p>
          <a:p>
            <a:pPr lvl="1"/>
            <a:r>
              <a:rPr lang="en-US" sz="1400" i="1" noProof="0" dirty="0"/>
              <a:t>Legal</a:t>
            </a:r>
            <a:br>
              <a:rPr lang="en-US" sz="1400" i="1" noProof="0" dirty="0"/>
            </a:br>
            <a:r>
              <a:rPr lang="en-US" sz="1400" i="1" noProof="0" dirty="0"/>
              <a:t>Contract enforcement, labor laws, </a:t>
            </a:r>
          </a:p>
          <a:p>
            <a:r>
              <a:rPr lang="en-US" sz="1800" noProof="0" dirty="0"/>
              <a:t>Careful of institutional voids</a:t>
            </a:r>
          </a:p>
          <a:p>
            <a:r>
              <a:rPr lang="en-US" sz="1800" noProof="0" dirty="0"/>
              <a:t>Consider 5-Forces and also </a:t>
            </a:r>
            <a:r>
              <a:rPr lang="en-US" sz="1800" b="1" u="sng" noProof="0" dirty="0"/>
              <a:t>reaction of defenders</a:t>
            </a:r>
          </a:p>
          <a:p>
            <a:r>
              <a:rPr lang="en-US" sz="1800" noProof="0" dirty="0"/>
              <a:t>Consider relative « fit » to your country (« proximity »)</a:t>
            </a:r>
          </a:p>
          <a:p>
            <a:pPr lvl="1"/>
            <a:endParaRPr lang="en-US" sz="1400" noProof="0" dirty="0"/>
          </a:p>
        </p:txBody>
      </p:sp>
      <p:grpSp>
        <p:nvGrpSpPr>
          <p:cNvPr id="18" name="Groupe 17"/>
          <p:cNvGrpSpPr/>
          <p:nvPr/>
        </p:nvGrpSpPr>
        <p:grpSpPr>
          <a:xfrm>
            <a:off x="6539721" y="2239224"/>
            <a:ext cx="2333139" cy="1862022"/>
            <a:chOff x="6539721" y="2239224"/>
            <a:chExt cx="2333139" cy="1862022"/>
          </a:xfrm>
        </p:grpSpPr>
        <p:pic>
          <p:nvPicPr>
            <p:cNvPr id="16" name="Image 15"/>
            <p:cNvPicPr>
              <a:picLocks noChangeAspect="1"/>
            </p:cNvPicPr>
            <p:nvPr/>
          </p:nvPicPr>
          <p:blipFill rotWithShape="1">
            <a:blip r:embed="rId2"/>
            <a:srcRect r="2137"/>
            <a:stretch/>
          </p:blipFill>
          <p:spPr>
            <a:xfrm>
              <a:off x="6539721" y="2239224"/>
              <a:ext cx="2250837" cy="1501649"/>
            </a:xfrm>
            <a:prstGeom prst="rect">
              <a:avLst/>
            </a:prstGeom>
          </p:spPr>
        </p:pic>
        <p:sp>
          <p:nvSpPr>
            <p:cNvPr id="17" name="ZoneTexte 16"/>
            <p:cNvSpPr txBox="1"/>
            <p:nvPr/>
          </p:nvSpPr>
          <p:spPr>
            <a:xfrm>
              <a:off x="6539721" y="3639581"/>
              <a:ext cx="2333139" cy="461665"/>
            </a:xfrm>
            <a:prstGeom prst="rect">
              <a:avLst/>
            </a:prstGeom>
            <a:noFill/>
          </p:spPr>
          <p:txBody>
            <a:bodyPr wrap="none" rtlCol="0">
              <a:spAutoFit/>
            </a:bodyPr>
            <a:lstStyle/>
            <a:p>
              <a:r>
                <a:rPr lang="fr-FR" sz="1200" dirty="0"/>
                <a:t>Compagnie Française d'Assurance </a:t>
              </a:r>
              <a:br>
                <a:rPr lang="fr-FR" sz="1200" dirty="0"/>
              </a:br>
              <a:r>
                <a:rPr lang="fr-FR" sz="1200" dirty="0"/>
                <a:t>pour le Commerce Extérieur</a:t>
              </a:r>
            </a:p>
          </p:txBody>
        </p:sp>
      </p:grpSp>
    </p:spTree>
    <p:extLst>
      <p:ext uri="{BB962C8B-B14F-4D97-AF65-F5344CB8AC3E}">
        <p14:creationId xmlns:p14="http://schemas.microsoft.com/office/powerpoint/2010/main" val="151323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2"/>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a:t>Market selection</a:t>
            </a:r>
          </a:p>
        </p:txBody>
      </p:sp>
      <p:sp>
        <p:nvSpPr>
          <p:cNvPr id="5" name="Espace réservé du numéro de diapositive 4"/>
          <p:cNvSpPr>
            <a:spLocks noGrp="1"/>
          </p:cNvSpPr>
          <p:nvPr>
            <p:ph type="sldNum" sz="quarter" idx="12"/>
          </p:nvPr>
        </p:nvSpPr>
        <p:spPr>
          <a:xfrm>
            <a:off x="4476697" y="4751832"/>
            <a:ext cx="539080" cy="273844"/>
          </a:xfrm>
        </p:spPr>
        <p:txBody>
          <a:bodyPr/>
          <a:lstStyle/>
          <a:p>
            <a:fld id="{307C7597-8D70-4701-8085-9524B0B5C72B}" type="slidenum">
              <a:rPr lang="fr-FR" smtClean="0"/>
              <a:pPr/>
              <a:t>168</a:t>
            </a:fld>
            <a:endParaRPr lang="fr-F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Measuring « match » or « fit » with the CAGE framework</a:t>
            </a:r>
          </a:p>
        </p:txBody>
      </p:sp>
      <p:sp>
        <p:nvSpPr>
          <p:cNvPr id="31" name="Rectangle 30"/>
          <p:cNvSpPr/>
          <p:nvPr/>
        </p:nvSpPr>
        <p:spPr>
          <a:xfrm>
            <a:off x="363218" y="1371600"/>
            <a:ext cx="3362071" cy="1612900"/>
          </a:xfrm>
          <a:prstGeom prst="rect">
            <a:avLst/>
          </a:prstGeom>
          <a:solidFill>
            <a:schemeClr val="bg1">
              <a:lumMod val="9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solidFill>
                  <a:srgbClr val="1D2D3F"/>
                </a:solidFill>
              </a:rPr>
              <a:t>Cultural Distance</a:t>
            </a:r>
          </a:p>
          <a:p>
            <a:pPr marL="285750" indent="-196850">
              <a:buFont typeface="Arial" panose="020B0604020202020204" pitchFamily="34" charset="0"/>
              <a:buChar char="•"/>
            </a:pPr>
            <a:r>
              <a:rPr lang="fr-FR" sz="1400" dirty="0">
                <a:solidFill>
                  <a:srgbClr val="1D2D3F"/>
                </a:solidFill>
              </a:rPr>
              <a:t>Cultural </a:t>
            </a:r>
            <a:r>
              <a:rPr lang="fr-FR" sz="1400" dirty="0" err="1">
                <a:solidFill>
                  <a:srgbClr val="1D2D3F"/>
                </a:solidFill>
              </a:rPr>
              <a:t>norms</a:t>
            </a:r>
            <a:endParaRPr lang="fr-FR" sz="1400" dirty="0">
              <a:solidFill>
                <a:srgbClr val="1D2D3F"/>
              </a:solidFill>
            </a:endParaRPr>
          </a:p>
          <a:p>
            <a:pPr marL="285750" indent="-196850">
              <a:buFont typeface="Arial" panose="020B0604020202020204" pitchFamily="34" charset="0"/>
              <a:buChar char="•"/>
            </a:pPr>
            <a:r>
              <a:rPr lang="fr-FR" sz="1400" dirty="0">
                <a:solidFill>
                  <a:srgbClr val="1D2D3F"/>
                </a:solidFill>
              </a:rPr>
              <a:t>Values &amp; </a:t>
            </a:r>
            <a:r>
              <a:rPr lang="fr-FR" sz="1400" dirty="0" err="1">
                <a:solidFill>
                  <a:srgbClr val="1D2D3F"/>
                </a:solidFill>
              </a:rPr>
              <a:t>Beliefs</a:t>
            </a:r>
            <a:endParaRPr lang="fr-FR" sz="1400" dirty="0">
              <a:solidFill>
                <a:srgbClr val="1D2D3F"/>
              </a:solidFill>
            </a:endParaRPr>
          </a:p>
          <a:p>
            <a:pPr marL="285750" indent="-196850">
              <a:buFont typeface="Arial" panose="020B0604020202020204" pitchFamily="34" charset="0"/>
              <a:buChar char="•"/>
            </a:pPr>
            <a:r>
              <a:rPr lang="fr-FR" sz="1400" dirty="0" err="1">
                <a:solidFill>
                  <a:srgbClr val="1D2D3F"/>
                </a:solidFill>
              </a:rPr>
              <a:t>Languages</a:t>
            </a:r>
            <a:endParaRPr lang="fr-FR" sz="1400" dirty="0">
              <a:solidFill>
                <a:srgbClr val="1D2D3F"/>
              </a:solidFill>
            </a:endParaRPr>
          </a:p>
          <a:p>
            <a:pPr marL="285750" indent="-196850">
              <a:buFont typeface="Arial" panose="020B0604020202020204" pitchFamily="34" charset="0"/>
              <a:buChar char="•"/>
            </a:pPr>
            <a:r>
              <a:rPr lang="fr-FR" sz="1400" dirty="0">
                <a:solidFill>
                  <a:srgbClr val="1D2D3F"/>
                </a:solidFill>
              </a:rPr>
              <a:t>Religions</a:t>
            </a:r>
          </a:p>
          <a:p>
            <a:pPr marL="285750" indent="-196850">
              <a:buFont typeface="Arial" panose="020B0604020202020204" pitchFamily="34" charset="0"/>
              <a:buChar char="•"/>
            </a:pPr>
            <a:r>
              <a:rPr lang="fr-FR" sz="1400" dirty="0">
                <a:solidFill>
                  <a:srgbClr val="1D2D3F"/>
                </a:solidFill>
              </a:rPr>
              <a:t>Management styles and </a:t>
            </a:r>
            <a:r>
              <a:rPr lang="fr-FR" sz="1400" dirty="0" err="1">
                <a:solidFill>
                  <a:srgbClr val="1D2D3F"/>
                </a:solidFill>
              </a:rPr>
              <a:t>approaches</a:t>
            </a:r>
            <a:endParaRPr lang="fr-FR" sz="1400" dirty="0">
              <a:solidFill>
                <a:srgbClr val="1D2D3F"/>
              </a:solidFill>
            </a:endParaRPr>
          </a:p>
          <a:p>
            <a:pPr marL="285750" indent="-196850">
              <a:buFont typeface="Arial" panose="020B0604020202020204" pitchFamily="34" charset="0"/>
              <a:buChar char="•"/>
            </a:pPr>
            <a:r>
              <a:rPr lang="fr-FR" sz="1400" dirty="0">
                <a:solidFill>
                  <a:srgbClr val="1D2D3F"/>
                </a:solidFill>
              </a:rPr>
              <a:t>Attitudes </a:t>
            </a:r>
            <a:r>
              <a:rPr lang="fr-FR" sz="1400" dirty="0" err="1">
                <a:solidFill>
                  <a:srgbClr val="1D2D3F"/>
                </a:solidFill>
              </a:rPr>
              <a:t>towards</a:t>
            </a:r>
            <a:r>
              <a:rPr lang="fr-FR" sz="1400" dirty="0">
                <a:solidFill>
                  <a:srgbClr val="1D2D3F"/>
                </a:solidFill>
              </a:rPr>
              <a:t> internationalisation</a:t>
            </a:r>
          </a:p>
        </p:txBody>
      </p:sp>
      <p:sp>
        <p:nvSpPr>
          <p:cNvPr id="34" name="Rectangle 33"/>
          <p:cNvSpPr/>
          <p:nvPr/>
        </p:nvSpPr>
        <p:spPr>
          <a:xfrm>
            <a:off x="3725289" y="1371600"/>
            <a:ext cx="3362071" cy="1612900"/>
          </a:xfrm>
          <a:prstGeom prst="rect">
            <a:avLst/>
          </a:prstGeom>
          <a:solidFill>
            <a:schemeClr val="bg1">
              <a:lumMod val="9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solidFill>
                  <a:srgbClr val="1D2D3F"/>
                </a:solidFill>
              </a:rPr>
              <a:t>Administrative &amp; </a:t>
            </a:r>
            <a:r>
              <a:rPr lang="fr-FR" b="1" dirty="0" err="1">
                <a:solidFill>
                  <a:srgbClr val="1D2D3F"/>
                </a:solidFill>
              </a:rPr>
              <a:t>Political</a:t>
            </a:r>
            <a:r>
              <a:rPr lang="fr-FR" b="1" dirty="0">
                <a:solidFill>
                  <a:srgbClr val="1D2D3F"/>
                </a:solidFill>
              </a:rPr>
              <a:t> Distance</a:t>
            </a:r>
          </a:p>
          <a:p>
            <a:pPr marL="285750" indent="-196850">
              <a:buFont typeface="Arial" panose="020B0604020202020204" pitchFamily="34" charset="0"/>
              <a:buChar char="•"/>
            </a:pPr>
            <a:r>
              <a:rPr lang="fr-FR" sz="1400" dirty="0">
                <a:solidFill>
                  <a:srgbClr val="1D2D3F"/>
                </a:solidFill>
              </a:rPr>
              <a:t>Administrative </a:t>
            </a:r>
            <a:r>
              <a:rPr lang="fr-FR" sz="1400" dirty="0" err="1">
                <a:solidFill>
                  <a:srgbClr val="1D2D3F"/>
                </a:solidFill>
              </a:rPr>
              <a:t>systems</a:t>
            </a:r>
            <a:endParaRPr lang="fr-FR" sz="1400" dirty="0">
              <a:solidFill>
                <a:srgbClr val="1D2D3F"/>
              </a:solidFill>
            </a:endParaRPr>
          </a:p>
          <a:p>
            <a:pPr marL="285750" indent="-196850">
              <a:buFont typeface="Arial" panose="020B0604020202020204" pitchFamily="34" charset="0"/>
              <a:buChar char="•"/>
            </a:pPr>
            <a:r>
              <a:rPr lang="fr-FR" sz="1400" dirty="0" err="1">
                <a:solidFill>
                  <a:srgbClr val="1D2D3F"/>
                </a:solidFill>
              </a:rPr>
              <a:t>Legal</a:t>
            </a:r>
            <a:r>
              <a:rPr lang="fr-FR" sz="1400" dirty="0">
                <a:solidFill>
                  <a:srgbClr val="1D2D3F"/>
                </a:solidFill>
              </a:rPr>
              <a:t> traditions</a:t>
            </a:r>
          </a:p>
          <a:p>
            <a:pPr marL="285750" indent="-196850">
              <a:buFont typeface="Arial" panose="020B0604020202020204" pitchFamily="34" charset="0"/>
              <a:buChar char="•"/>
            </a:pPr>
            <a:r>
              <a:rPr lang="fr-FR" sz="1400" dirty="0">
                <a:solidFill>
                  <a:srgbClr val="1D2D3F"/>
                </a:solidFill>
              </a:rPr>
              <a:t>Colonial </a:t>
            </a:r>
            <a:r>
              <a:rPr lang="fr-FR" sz="1400" dirty="0" err="1">
                <a:solidFill>
                  <a:srgbClr val="1D2D3F"/>
                </a:solidFill>
              </a:rPr>
              <a:t>ties</a:t>
            </a:r>
            <a:endParaRPr lang="fr-FR" sz="1400" dirty="0">
              <a:solidFill>
                <a:srgbClr val="1D2D3F"/>
              </a:solidFill>
            </a:endParaRPr>
          </a:p>
          <a:p>
            <a:pPr marL="285750" indent="-196850">
              <a:buFont typeface="Arial" panose="020B0604020202020204" pitchFamily="34" charset="0"/>
              <a:buChar char="•"/>
            </a:pPr>
            <a:r>
              <a:rPr lang="fr-FR" sz="1400" dirty="0">
                <a:solidFill>
                  <a:srgbClr val="1D2D3F"/>
                </a:solidFill>
              </a:rPr>
              <a:t>Corruption (?)</a:t>
            </a:r>
          </a:p>
          <a:p>
            <a:pPr marL="285750" indent="-196850">
              <a:buFont typeface="Arial" panose="020B0604020202020204" pitchFamily="34" charset="0"/>
              <a:buChar char="•"/>
            </a:pPr>
            <a:r>
              <a:rPr lang="fr-FR" sz="1400" dirty="0" err="1">
                <a:solidFill>
                  <a:srgbClr val="1D2D3F"/>
                </a:solidFill>
              </a:rPr>
              <a:t>Political</a:t>
            </a:r>
            <a:r>
              <a:rPr lang="fr-FR" sz="1400" dirty="0">
                <a:solidFill>
                  <a:srgbClr val="1D2D3F"/>
                </a:solidFill>
              </a:rPr>
              <a:t> </a:t>
            </a:r>
            <a:r>
              <a:rPr lang="fr-FR" sz="1400" dirty="0" err="1">
                <a:solidFill>
                  <a:srgbClr val="1D2D3F"/>
                </a:solidFill>
              </a:rPr>
              <a:t>hostilities</a:t>
            </a:r>
            <a:endParaRPr lang="fr-FR" sz="1400" dirty="0">
              <a:solidFill>
                <a:srgbClr val="1D2D3F"/>
              </a:solidFill>
            </a:endParaRPr>
          </a:p>
          <a:p>
            <a:pPr marL="285750" indent="-196850">
              <a:buFont typeface="Arial" panose="020B0604020202020204" pitchFamily="34" charset="0"/>
              <a:buChar char="•"/>
            </a:pPr>
            <a:r>
              <a:rPr lang="fr-FR" sz="1400" dirty="0" err="1">
                <a:solidFill>
                  <a:srgbClr val="1D2D3F"/>
                </a:solidFill>
              </a:rPr>
              <a:t>Shared</a:t>
            </a:r>
            <a:r>
              <a:rPr lang="fr-FR" sz="1400" dirty="0">
                <a:solidFill>
                  <a:srgbClr val="1D2D3F"/>
                </a:solidFill>
              </a:rPr>
              <a:t> </a:t>
            </a:r>
            <a:r>
              <a:rPr lang="fr-FR" sz="1400" dirty="0" err="1">
                <a:solidFill>
                  <a:srgbClr val="1D2D3F"/>
                </a:solidFill>
              </a:rPr>
              <a:t>currency</a:t>
            </a:r>
            <a:endParaRPr lang="fr-FR" sz="1400" dirty="0">
              <a:solidFill>
                <a:srgbClr val="1D2D3F"/>
              </a:solidFill>
            </a:endParaRPr>
          </a:p>
        </p:txBody>
      </p:sp>
      <p:sp>
        <p:nvSpPr>
          <p:cNvPr id="35" name="Rectangle 34"/>
          <p:cNvSpPr/>
          <p:nvPr/>
        </p:nvSpPr>
        <p:spPr>
          <a:xfrm>
            <a:off x="363218" y="2997200"/>
            <a:ext cx="3362071" cy="1612900"/>
          </a:xfrm>
          <a:prstGeom prst="rect">
            <a:avLst/>
          </a:prstGeom>
          <a:solidFill>
            <a:schemeClr val="bg1">
              <a:lumMod val="9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solidFill>
                  <a:srgbClr val="1D2D3F"/>
                </a:solidFill>
              </a:rPr>
              <a:t>Geographic Distance</a:t>
            </a:r>
          </a:p>
          <a:p>
            <a:pPr marL="285750" indent="-196850">
              <a:buFont typeface="Arial" panose="020B0604020202020204" pitchFamily="34" charset="0"/>
              <a:buChar char="•"/>
            </a:pPr>
            <a:r>
              <a:rPr lang="fr-FR" sz="1400" dirty="0">
                <a:solidFill>
                  <a:srgbClr val="1D2D3F"/>
                </a:solidFill>
              </a:rPr>
              <a:t>Physical distance</a:t>
            </a:r>
          </a:p>
          <a:p>
            <a:pPr marL="285750" indent="-196850">
              <a:buFont typeface="Arial" panose="020B0604020202020204" pitchFamily="34" charset="0"/>
              <a:buChar char="•"/>
            </a:pPr>
            <a:r>
              <a:rPr lang="fr-FR" sz="1400" dirty="0" err="1">
                <a:solidFill>
                  <a:srgbClr val="1D2D3F"/>
                </a:solidFill>
              </a:rPr>
              <a:t>Geographical</a:t>
            </a:r>
            <a:r>
              <a:rPr lang="fr-FR" sz="1400" dirty="0">
                <a:solidFill>
                  <a:srgbClr val="1D2D3F"/>
                </a:solidFill>
              </a:rPr>
              <a:t> </a:t>
            </a:r>
            <a:r>
              <a:rPr lang="fr-FR" sz="1400" dirty="0" err="1">
                <a:solidFill>
                  <a:srgbClr val="1D2D3F"/>
                </a:solidFill>
              </a:rPr>
              <a:t>characteristics</a:t>
            </a:r>
            <a:endParaRPr lang="fr-FR" sz="1400" dirty="0">
              <a:solidFill>
                <a:srgbClr val="1D2D3F"/>
              </a:solidFill>
            </a:endParaRPr>
          </a:p>
          <a:p>
            <a:pPr marL="285750" indent="-196850">
              <a:buFont typeface="Arial" panose="020B0604020202020204" pitchFamily="34" charset="0"/>
              <a:buChar char="•"/>
            </a:pPr>
            <a:r>
              <a:rPr lang="fr-FR" sz="1400" dirty="0">
                <a:solidFill>
                  <a:srgbClr val="1D2D3F"/>
                </a:solidFill>
              </a:rPr>
              <a:t>Physical size of the country</a:t>
            </a:r>
          </a:p>
          <a:p>
            <a:pPr marL="285750" indent="-196850">
              <a:buFont typeface="Arial" panose="020B0604020202020204" pitchFamily="34" charset="0"/>
              <a:buChar char="•"/>
            </a:pPr>
            <a:r>
              <a:rPr lang="fr-FR" sz="1400" dirty="0">
                <a:solidFill>
                  <a:srgbClr val="1D2D3F"/>
                </a:solidFill>
              </a:rPr>
              <a:t>Hostile </a:t>
            </a:r>
            <a:r>
              <a:rPr lang="fr-FR" sz="1400" dirty="0" err="1">
                <a:solidFill>
                  <a:srgbClr val="1D2D3F"/>
                </a:solidFill>
              </a:rPr>
              <a:t>neighbors</a:t>
            </a:r>
            <a:r>
              <a:rPr lang="fr-FR" sz="1400" dirty="0">
                <a:solidFill>
                  <a:srgbClr val="1D2D3F"/>
                </a:solidFill>
              </a:rPr>
              <a:t> or allies?</a:t>
            </a:r>
          </a:p>
          <a:p>
            <a:pPr marL="285750" indent="-196850">
              <a:buFont typeface="Arial" panose="020B0604020202020204" pitchFamily="34" charset="0"/>
              <a:buChar char="•"/>
            </a:pPr>
            <a:r>
              <a:rPr lang="fr-FR" sz="1400" dirty="0">
                <a:solidFill>
                  <a:srgbClr val="1D2D3F"/>
                </a:solidFill>
              </a:rPr>
              <a:t>Access to </a:t>
            </a:r>
            <a:r>
              <a:rPr lang="fr-FR" sz="1400" dirty="0" err="1">
                <a:solidFill>
                  <a:srgbClr val="1D2D3F"/>
                </a:solidFill>
              </a:rPr>
              <a:t>trade</a:t>
            </a:r>
            <a:r>
              <a:rPr lang="fr-FR" sz="1400" dirty="0">
                <a:solidFill>
                  <a:srgbClr val="1D2D3F"/>
                </a:solidFill>
              </a:rPr>
              <a:t> routes and infrastructure</a:t>
            </a:r>
          </a:p>
        </p:txBody>
      </p:sp>
      <p:sp>
        <p:nvSpPr>
          <p:cNvPr id="36" name="Rectangle 35"/>
          <p:cNvSpPr/>
          <p:nvPr/>
        </p:nvSpPr>
        <p:spPr>
          <a:xfrm>
            <a:off x="3725288" y="2997200"/>
            <a:ext cx="3362071" cy="1612900"/>
          </a:xfrm>
          <a:prstGeom prst="rect">
            <a:avLst/>
          </a:prstGeom>
          <a:solidFill>
            <a:schemeClr val="bg1">
              <a:lumMod val="9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err="1">
                <a:solidFill>
                  <a:srgbClr val="1D2D3F"/>
                </a:solidFill>
              </a:rPr>
              <a:t>Economic</a:t>
            </a:r>
            <a:r>
              <a:rPr lang="fr-FR" b="1" dirty="0">
                <a:solidFill>
                  <a:srgbClr val="1D2D3F"/>
                </a:solidFill>
              </a:rPr>
              <a:t> Distance</a:t>
            </a:r>
          </a:p>
          <a:p>
            <a:pPr marL="285750" indent="-196850">
              <a:buFont typeface="Arial" panose="020B0604020202020204" pitchFamily="34" charset="0"/>
              <a:buChar char="•"/>
            </a:pPr>
            <a:r>
              <a:rPr lang="fr-FR" sz="1400" dirty="0" err="1">
                <a:solidFill>
                  <a:srgbClr val="1D2D3F"/>
                </a:solidFill>
              </a:rPr>
              <a:t>Cost</a:t>
            </a:r>
            <a:r>
              <a:rPr lang="fr-FR" sz="1400" dirty="0">
                <a:solidFill>
                  <a:srgbClr val="1D2D3F"/>
                </a:solidFill>
              </a:rPr>
              <a:t> of Labor</a:t>
            </a:r>
          </a:p>
          <a:p>
            <a:pPr marL="285750" indent="-196850">
              <a:buFont typeface="Arial" panose="020B0604020202020204" pitchFamily="34" charset="0"/>
              <a:buChar char="•"/>
            </a:pPr>
            <a:r>
              <a:rPr lang="fr-FR" sz="1400" dirty="0" err="1">
                <a:solidFill>
                  <a:srgbClr val="1D2D3F"/>
                </a:solidFill>
              </a:rPr>
              <a:t>Level</a:t>
            </a:r>
            <a:r>
              <a:rPr lang="fr-FR" sz="1400" dirty="0">
                <a:solidFill>
                  <a:srgbClr val="1D2D3F"/>
                </a:solidFill>
              </a:rPr>
              <a:t> of consumer </a:t>
            </a:r>
            <a:r>
              <a:rPr lang="fr-FR" sz="1400" dirty="0" err="1">
                <a:solidFill>
                  <a:srgbClr val="1D2D3F"/>
                </a:solidFill>
              </a:rPr>
              <a:t>wealth</a:t>
            </a:r>
            <a:endParaRPr lang="fr-FR" sz="1400" dirty="0">
              <a:solidFill>
                <a:srgbClr val="1D2D3F"/>
              </a:solidFill>
            </a:endParaRPr>
          </a:p>
          <a:p>
            <a:pPr marL="285750" indent="-196850">
              <a:buFont typeface="Arial" panose="020B0604020202020204" pitchFamily="34" charset="0"/>
              <a:buChar char="•"/>
            </a:pPr>
            <a:r>
              <a:rPr lang="fr-FR" sz="1400" dirty="0" err="1">
                <a:solidFill>
                  <a:srgbClr val="1D2D3F"/>
                </a:solidFill>
              </a:rPr>
              <a:t>Poverty</a:t>
            </a:r>
            <a:r>
              <a:rPr lang="fr-FR" sz="1400" dirty="0">
                <a:solidFill>
                  <a:srgbClr val="1D2D3F"/>
                </a:solidFill>
              </a:rPr>
              <a:t> </a:t>
            </a:r>
            <a:r>
              <a:rPr lang="fr-FR" sz="1400" dirty="0" err="1">
                <a:solidFill>
                  <a:srgbClr val="1D2D3F"/>
                </a:solidFill>
              </a:rPr>
              <a:t>levels</a:t>
            </a:r>
            <a:endParaRPr lang="fr-FR" sz="1400" dirty="0">
              <a:solidFill>
                <a:srgbClr val="1D2D3F"/>
              </a:solidFill>
            </a:endParaRPr>
          </a:p>
        </p:txBody>
      </p:sp>
    </p:spTree>
    <p:extLst>
      <p:ext uri="{BB962C8B-B14F-4D97-AF65-F5344CB8AC3E}">
        <p14:creationId xmlns:p14="http://schemas.microsoft.com/office/powerpoint/2010/main" val="255322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5" grpId="0" animBg="1"/>
      <p:bldP spid="36"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a:t>Market selection</a:t>
            </a:r>
          </a:p>
        </p:txBody>
      </p:sp>
      <p:sp>
        <p:nvSpPr>
          <p:cNvPr id="5" name="Espace réservé du numéro de diapositive 4"/>
          <p:cNvSpPr>
            <a:spLocks noGrp="1"/>
          </p:cNvSpPr>
          <p:nvPr>
            <p:ph type="sldNum" sz="quarter" idx="12"/>
          </p:nvPr>
        </p:nvSpPr>
        <p:spPr>
          <a:xfrm>
            <a:off x="4476697" y="4751832"/>
            <a:ext cx="539080" cy="273844"/>
          </a:xfrm>
        </p:spPr>
        <p:txBody>
          <a:bodyPr/>
          <a:lstStyle/>
          <a:p>
            <a:fld id="{307C7597-8D70-4701-8085-9524B0B5C72B}" type="slidenum">
              <a:rPr lang="fr-FR" smtClean="0"/>
              <a:pPr/>
              <a:t>169</a:t>
            </a:fld>
            <a:endParaRPr lang="fr-F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Measuring « match » or « fit » with the CAGE framework</a:t>
            </a:r>
          </a:p>
        </p:txBody>
      </p:sp>
      <p:pic>
        <p:nvPicPr>
          <p:cNvPr id="4" name="Image 3"/>
          <p:cNvPicPr>
            <a:picLocks noChangeAspect="1"/>
          </p:cNvPicPr>
          <p:nvPr/>
        </p:nvPicPr>
        <p:blipFill>
          <a:blip r:embed="rId2"/>
          <a:stretch>
            <a:fillRect/>
          </a:stretch>
        </p:blipFill>
        <p:spPr>
          <a:xfrm>
            <a:off x="479011" y="1516708"/>
            <a:ext cx="4969289" cy="2868126"/>
          </a:xfrm>
          <a:prstGeom prst="rect">
            <a:avLst/>
          </a:prstGeom>
        </p:spPr>
      </p:pic>
      <p:sp>
        <p:nvSpPr>
          <p:cNvPr id="6" name="ZoneTexte 5"/>
          <p:cNvSpPr txBox="1"/>
          <p:nvPr/>
        </p:nvSpPr>
        <p:spPr>
          <a:xfrm>
            <a:off x="5590312" y="3825875"/>
            <a:ext cx="3491661" cy="261610"/>
          </a:xfrm>
          <a:prstGeom prst="rect">
            <a:avLst/>
          </a:prstGeom>
          <a:noFill/>
        </p:spPr>
        <p:txBody>
          <a:bodyPr wrap="none" rtlCol="0">
            <a:spAutoFit/>
          </a:bodyPr>
          <a:lstStyle/>
          <a:p>
            <a:r>
              <a:rPr lang="fr-FR" sz="1100" dirty="0">
                <a:hlinkClick r:id="rId3"/>
              </a:rPr>
              <a:t>https://www.hofstede-insights.com/country-comparison/</a:t>
            </a:r>
            <a:endParaRPr lang="fr-FR" sz="1100" dirty="0"/>
          </a:p>
        </p:txBody>
      </p:sp>
      <p:pic>
        <p:nvPicPr>
          <p:cNvPr id="7" name="Image 6"/>
          <p:cNvPicPr>
            <a:picLocks noChangeAspect="1"/>
          </p:cNvPicPr>
          <p:nvPr/>
        </p:nvPicPr>
        <p:blipFill>
          <a:blip r:embed="rId4"/>
          <a:stretch>
            <a:fillRect/>
          </a:stretch>
        </p:blipFill>
        <p:spPr>
          <a:xfrm>
            <a:off x="6291970" y="2650049"/>
            <a:ext cx="2015616" cy="1117856"/>
          </a:xfrm>
          <a:prstGeom prst="rect">
            <a:avLst/>
          </a:prstGeom>
        </p:spPr>
      </p:pic>
    </p:spTree>
    <p:extLst>
      <p:ext uri="{BB962C8B-B14F-4D97-AF65-F5344CB8AC3E}">
        <p14:creationId xmlns:p14="http://schemas.microsoft.com/office/powerpoint/2010/main" val="1225711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1" y="1324470"/>
            <a:ext cx="9029769" cy="3119488"/>
          </a:xfrm>
        </p:spPr>
        <p:txBody>
          <a:bodyPr/>
          <a:lstStyle/>
          <a:p>
            <a:r>
              <a:rPr lang="en-US" dirty="0"/>
              <a:t>Differential low-cost access to factors of production</a:t>
            </a:r>
          </a:p>
          <a:p>
            <a:pPr lvl="1"/>
            <a:r>
              <a:rPr lang="en-US" dirty="0"/>
              <a:t>Ex. access to low cost fuel sources</a:t>
            </a:r>
          </a:p>
          <a:p>
            <a:pPr lvl="1"/>
            <a:r>
              <a:rPr lang="en-US" dirty="0"/>
              <a:t>Ex. Access to know how and trained people (build company in Silicon Valley)</a:t>
            </a:r>
          </a:p>
          <a:p>
            <a:r>
              <a:rPr lang="en-US" dirty="0"/>
              <a:t>Technological advantages not linked to scale</a:t>
            </a:r>
          </a:p>
          <a:p>
            <a:pPr lvl="1"/>
            <a:r>
              <a:rPr lang="en-US" dirty="0"/>
              <a:t>Ex. use the latest technologies</a:t>
            </a:r>
          </a:p>
          <a:p>
            <a:r>
              <a:rPr lang="en-US" dirty="0"/>
              <a:t>Product Design and whole life costs / use costs</a:t>
            </a:r>
          </a:p>
          <a:p>
            <a:r>
              <a:rPr lang="en-US" dirty="0"/>
              <a:t>Note : are there first-mover advantages to cost leadership?</a:t>
            </a:r>
            <a:br>
              <a:rPr lang="en-US" dirty="0"/>
            </a:br>
            <a:r>
              <a:rPr lang="en-US" sz="1400" dirty="0"/>
              <a:t>Learning – is experience required? Can others easily learn from </a:t>
            </a:r>
            <a:r>
              <a:rPr lang="en-US" sz="1400" b="1" dirty="0"/>
              <a:t>your </a:t>
            </a:r>
            <a:r>
              <a:rPr lang="en-US" sz="1400" dirty="0"/>
              <a:t>mistakes?</a:t>
            </a:r>
            <a:br>
              <a:rPr lang="en-US" sz="1400" dirty="0"/>
            </a:br>
            <a:r>
              <a:rPr lang="en-US" sz="1400" dirty="0"/>
              <a:t>Technology – move later and get better technologies? First mover may be limited by old tech.</a:t>
            </a:r>
          </a:p>
          <a:p>
            <a:endParaRPr lang="en-US" dirty="0"/>
          </a:p>
        </p:txBody>
      </p:sp>
      <p:sp>
        <p:nvSpPr>
          <p:cNvPr id="3" name="Titre 2"/>
          <p:cNvSpPr>
            <a:spLocks noGrp="1"/>
          </p:cNvSpPr>
          <p:nvPr>
            <p:ph type="title"/>
          </p:nvPr>
        </p:nvSpPr>
        <p:spPr/>
        <p:txBody>
          <a:bodyPr/>
          <a:lstStyle/>
          <a:p>
            <a:r>
              <a:rPr lang="fr-FR" dirty="0" err="1"/>
              <a:t>Cost</a:t>
            </a:r>
            <a:r>
              <a:rPr lang="fr-FR" dirty="0"/>
              <a:t> Leadership</a:t>
            </a:r>
          </a:p>
        </p:txBody>
      </p:sp>
      <p:sp>
        <p:nvSpPr>
          <p:cNvPr id="4" name="Sous-titre 3"/>
          <p:cNvSpPr>
            <a:spLocks noGrp="1"/>
          </p:cNvSpPr>
          <p:nvPr>
            <p:ph type="subTitle" idx="13"/>
          </p:nvPr>
        </p:nvSpPr>
        <p:spPr/>
        <p:txBody>
          <a:bodyPr/>
          <a:lstStyle/>
          <a:p>
            <a:r>
              <a:rPr lang="fr-FR" dirty="0" err="1"/>
              <a:t>Other</a:t>
            </a:r>
            <a:r>
              <a:rPr lang="fr-FR" dirty="0"/>
              <a:t> </a:t>
            </a:r>
            <a:r>
              <a:rPr lang="fr-FR" dirty="0" err="1"/>
              <a:t>factors</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17</a:t>
            </a:fld>
            <a:endParaRPr lang="fr-FR"/>
          </a:p>
        </p:txBody>
      </p:sp>
    </p:spTree>
    <p:extLst>
      <p:ext uri="{BB962C8B-B14F-4D97-AF65-F5344CB8AC3E}">
        <p14:creationId xmlns:p14="http://schemas.microsoft.com/office/powerpoint/2010/main" val="141250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2130" y="2204917"/>
            <a:ext cx="9131870" cy="469106"/>
          </a:xfrm>
        </p:spPr>
        <p:txBody>
          <a:bodyPr/>
          <a:lstStyle/>
          <a:p>
            <a:pPr>
              <a:buNone/>
            </a:pPr>
            <a:r>
              <a:rPr lang="en-US" noProof="0" dirty="0"/>
              <a:t>Market entry</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170</a:t>
            </a:fld>
            <a:endParaRPr lang="fr-FR"/>
          </a:p>
        </p:txBody>
      </p:sp>
    </p:spTree>
    <p:extLst>
      <p:ext uri="{BB962C8B-B14F-4D97-AF65-F5344CB8AC3E}">
        <p14:creationId xmlns:p14="http://schemas.microsoft.com/office/powerpoint/2010/main" val="123002737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a:t>Mode of entry</a:t>
            </a:r>
          </a:p>
        </p:txBody>
      </p:sp>
      <p:sp>
        <p:nvSpPr>
          <p:cNvPr id="5" name="Espace réservé du numéro de diapositive 4"/>
          <p:cNvSpPr>
            <a:spLocks noGrp="1"/>
          </p:cNvSpPr>
          <p:nvPr>
            <p:ph type="sldNum" sz="quarter" idx="12"/>
          </p:nvPr>
        </p:nvSpPr>
        <p:spPr>
          <a:xfrm>
            <a:off x="4476697" y="4751832"/>
            <a:ext cx="539080" cy="273844"/>
          </a:xfrm>
        </p:spPr>
        <p:txBody>
          <a:bodyPr/>
          <a:lstStyle/>
          <a:p>
            <a:fld id="{307C7597-8D70-4701-8085-9524B0B5C72B}" type="slidenum">
              <a:rPr lang="fr-FR" smtClean="0"/>
              <a:pPr/>
              <a:t>171</a:t>
            </a:fld>
            <a:endParaRPr lang="fr-F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How to enter the market</a:t>
            </a:r>
          </a:p>
        </p:txBody>
      </p:sp>
      <p:sp>
        <p:nvSpPr>
          <p:cNvPr id="7" name="Espace réservé du contenu 6"/>
          <p:cNvSpPr>
            <a:spLocks noGrp="1"/>
          </p:cNvSpPr>
          <p:nvPr>
            <p:ph idx="1"/>
          </p:nvPr>
        </p:nvSpPr>
        <p:spPr>
          <a:xfrm>
            <a:off x="356546" y="1110490"/>
            <a:ext cx="8463869" cy="3119488"/>
          </a:xfrm>
        </p:spPr>
        <p:txBody>
          <a:bodyPr/>
          <a:lstStyle/>
          <a:p>
            <a:r>
              <a:rPr lang="en-US" sz="1800" noProof="0" dirty="0"/>
              <a:t>Resource commitment</a:t>
            </a:r>
          </a:p>
          <a:p>
            <a:r>
              <a:rPr lang="en-US" sz="1800" noProof="0" dirty="0"/>
              <a:t>Level of operational involvement</a:t>
            </a:r>
          </a:p>
          <a:p>
            <a:pPr lvl="1"/>
            <a:r>
              <a:rPr lang="en-US" sz="1400" noProof="0" dirty="0"/>
              <a:t>Control of technology and quality</a:t>
            </a:r>
          </a:p>
          <a:p>
            <a:pPr lvl="1"/>
            <a:r>
              <a:rPr lang="en-US" sz="1400" noProof="0" dirty="0"/>
              <a:t>Control of marketing and sales</a:t>
            </a:r>
          </a:p>
          <a:p>
            <a:r>
              <a:rPr lang="en-US" sz="1800" noProof="0" dirty="0"/>
              <a:t>Risk</a:t>
            </a:r>
          </a:p>
          <a:p>
            <a:r>
              <a:rPr lang="en-US" sz="1800" noProof="0" dirty="0"/>
              <a:t>Entry speed </a:t>
            </a:r>
          </a:p>
        </p:txBody>
      </p:sp>
      <p:sp>
        <p:nvSpPr>
          <p:cNvPr id="4" name="Rectangle 3"/>
          <p:cNvSpPr/>
          <p:nvPr/>
        </p:nvSpPr>
        <p:spPr>
          <a:xfrm>
            <a:off x="1219200" y="3232315"/>
            <a:ext cx="1625600" cy="771525"/>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bg1"/>
                </a:solidFill>
              </a:rPr>
              <a:t>Export</a:t>
            </a:r>
          </a:p>
        </p:txBody>
      </p:sp>
      <p:sp>
        <p:nvSpPr>
          <p:cNvPr id="19" name="Rectangle 18"/>
          <p:cNvSpPr/>
          <p:nvPr/>
        </p:nvSpPr>
        <p:spPr>
          <a:xfrm>
            <a:off x="2946400" y="3232315"/>
            <a:ext cx="1625600" cy="771525"/>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Licensing</a:t>
            </a:r>
            <a:r>
              <a:rPr lang="fr-FR" sz="1600" dirty="0">
                <a:solidFill>
                  <a:schemeClr val="bg1"/>
                </a:solidFill>
              </a:rPr>
              <a:t> or Franchising</a:t>
            </a:r>
          </a:p>
        </p:txBody>
      </p:sp>
      <p:sp>
        <p:nvSpPr>
          <p:cNvPr id="30" name="Rectangle 29"/>
          <p:cNvSpPr/>
          <p:nvPr/>
        </p:nvSpPr>
        <p:spPr>
          <a:xfrm>
            <a:off x="4673600" y="3232315"/>
            <a:ext cx="1625600" cy="771525"/>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bg1"/>
                </a:solidFill>
              </a:rPr>
              <a:t>Joint Ventures</a:t>
            </a:r>
          </a:p>
        </p:txBody>
      </p:sp>
      <p:sp>
        <p:nvSpPr>
          <p:cNvPr id="31" name="Rectangle 30"/>
          <p:cNvSpPr/>
          <p:nvPr/>
        </p:nvSpPr>
        <p:spPr>
          <a:xfrm>
            <a:off x="6400800" y="3232315"/>
            <a:ext cx="1625600" cy="771525"/>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Wholly</a:t>
            </a:r>
            <a:r>
              <a:rPr lang="fr-FR" sz="1600" dirty="0">
                <a:solidFill>
                  <a:schemeClr val="bg1"/>
                </a:solidFill>
              </a:rPr>
              <a:t> </a:t>
            </a:r>
            <a:r>
              <a:rPr lang="fr-FR" sz="1600" dirty="0" err="1">
                <a:solidFill>
                  <a:schemeClr val="bg1"/>
                </a:solidFill>
              </a:rPr>
              <a:t>owned</a:t>
            </a:r>
            <a:r>
              <a:rPr lang="fr-FR" sz="1600" dirty="0">
                <a:solidFill>
                  <a:schemeClr val="bg1"/>
                </a:solidFill>
              </a:rPr>
              <a:t> </a:t>
            </a:r>
            <a:r>
              <a:rPr lang="fr-FR" sz="1600" dirty="0" err="1">
                <a:solidFill>
                  <a:schemeClr val="bg1"/>
                </a:solidFill>
              </a:rPr>
              <a:t>subsidiaries</a:t>
            </a:r>
            <a:r>
              <a:rPr lang="fr-FR" sz="1600" dirty="0">
                <a:solidFill>
                  <a:schemeClr val="bg1"/>
                </a:solidFill>
              </a:rPr>
              <a:t> (FDI)</a:t>
            </a:r>
          </a:p>
        </p:txBody>
      </p:sp>
      <p:sp>
        <p:nvSpPr>
          <p:cNvPr id="6" name="ZoneTexte 5"/>
          <p:cNvSpPr txBox="1"/>
          <p:nvPr/>
        </p:nvSpPr>
        <p:spPr>
          <a:xfrm>
            <a:off x="2866083" y="2626008"/>
            <a:ext cx="3221227" cy="461665"/>
          </a:xfrm>
          <a:prstGeom prst="rect">
            <a:avLst/>
          </a:prstGeom>
          <a:noFill/>
        </p:spPr>
        <p:txBody>
          <a:bodyPr wrap="square" rtlCol="0">
            <a:spAutoFit/>
          </a:bodyPr>
          <a:lstStyle/>
          <a:p>
            <a:r>
              <a:rPr lang="fr-FR" sz="1200" dirty="0" err="1"/>
              <a:t>Contractual</a:t>
            </a:r>
            <a:r>
              <a:rPr lang="fr-FR" sz="1200" dirty="0"/>
              <a:t> agreement to exploit a </a:t>
            </a:r>
            <a:r>
              <a:rPr lang="fr-FR" sz="1200" dirty="0" err="1"/>
              <a:t>product</a:t>
            </a:r>
            <a:r>
              <a:rPr lang="fr-FR" sz="1200" dirty="0"/>
              <a:t> </a:t>
            </a:r>
            <a:r>
              <a:rPr lang="fr-FR" sz="1200" dirty="0" err="1"/>
              <a:t>technology</a:t>
            </a:r>
            <a:r>
              <a:rPr lang="fr-FR" sz="1200" dirty="0"/>
              <a:t> or service concept for a </a:t>
            </a:r>
            <a:r>
              <a:rPr lang="fr-FR" sz="1200" dirty="0" err="1"/>
              <a:t>fee</a:t>
            </a:r>
            <a:endParaRPr lang="fr-FR" sz="1200" dirty="0"/>
          </a:p>
        </p:txBody>
      </p:sp>
      <p:cxnSp>
        <p:nvCxnSpPr>
          <p:cNvPr id="9" name="Connecteur droit 8"/>
          <p:cNvCxnSpPr>
            <a:stCxn id="19" idx="0"/>
          </p:cNvCxnSpPr>
          <p:nvPr/>
        </p:nvCxnSpPr>
        <p:spPr>
          <a:xfrm flipV="1">
            <a:off x="3759200" y="3066337"/>
            <a:ext cx="0" cy="165978"/>
          </a:xfrm>
          <a:prstGeom prst="line">
            <a:avLst/>
          </a:prstGeom>
          <a:ln>
            <a:solidFill>
              <a:srgbClr val="1D2D3F"/>
            </a:solidFill>
          </a:ln>
        </p:spPr>
        <p:style>
          <a:lnRef idx="1">
            <a:schemeClr val="accent1"/>
          </a:lnRef>
          <a:fillRef idx="0">
            <a:schemeClr val="accent1"/>
          </a:fillRef>
          <a:effectRef idx="0">
            <a:schemeClr val="accent1"/>
          </a:effectRef>
          <a:fontRef idx="minor">
            <a:schemeClr val="tx1"/>
          </a:fontRef>
        </p:style>
      </p:cxnSp>
      <p:sp>
        <p:nvSpPr>
          <p:cNvPr id="32" name="ZoneTexte 31"/>
          <p:cNvSpPr txBox="1"/>
          <p:nvPr/>
        </p:nvSpPr>
        <p:spPr>
          <a:xfrm>
            <a:off x="4673600" y="4169818"/>
            <a:ext cx="3536771" cy="461665"/>
          </a:xfrm>
          <a:prstGeom prst="rect">
            <a:avLst/>
          </a:prstGeom>
          <a:noFill/>
        </p:spPr>
        <p:txBody>
          <a:bodyPr wrap="square" rtlCol="0">
            <a:spAutoFit/>
          </a:bodyPr>
          <a:lstStyle/>
          <a:p>
            <a:r>
              <a:rPr lang="fr-FR" sz="1200" dirty="0" err="1"/>
              <a:t>Jointly</a:t>
            </a:r>
            <a:r>
              <a:rPr lang="fr-FR" sz="1200" dirty="0"/>
              <a:t> </a:t>
            </a:r>
            <a:r>
              <a:rPr lang="fr-FR" sz="1200" dirty="0" err="1"/>
              <a:t>owned</a:t>
            </a:r>
            <a:r>
              <a:rPr lang="fr-FR" sz="1200" dirty="0"/>
              <a:t> </a:t>
            </a:r>
            <a:r>
              <a:rPr lang="fr-FR" sz="1200" dirty="0" err="1"/>
              <a:t>companies</a:t>
            </a:r>
            <a:r>
              <a:rPr lang="fr-FR" sz="1200" dirty="0"/>
              <a:t> </a:t>
            </a:r>
            <a:r>
              <a:rPr lang="fr-FR" sz="1200" dirty="0" err="1"/>
              <a:t>where</a:t>
            </a:r>
            <a:r>
              <a:rPr lang="fr-FR" sz="1200" dirty="0"/>
              <a:t> </a:t>
            </a:r>
            <a:r>
              <a:rPr lang="fr-FR" sz="1200" dirty="0" err="1"/>
              <a:t>assets</a:t>
            </a:r>
            <a:r>
              <a:rPr lang="fr-FR" sz="1200" dirty="0"/>
              <a:t>, </a:t>
            </a:r>
            <a:r>
              <a:rPr lang="fr-FR" sz="1200" dirty="0" err="1"/>
              <a:t>equity</a:t>
            </a:r>
            <a:r>
              <a:rPr lang="fr-FR" sz="1200" dirty="0"/>
              <a:t> and </a:t>
            </a:r>
            <a:r>
              <a:rPr lang="fr-FR" sz="1200" dirty="0" err="1"/>
              <a:t>risks</a:t>
            </a:r>
            <a:r>
              <a:rPr lang="fr-FR" sz="1200" dirty="0"/>
              <a:t> are </a:t>
            </a:r>
            <a:r>
              <a:rPr lang="fr-FR" sz="1200" dirty="0" err="1"/>
              <a:t>shared</a:t>
            </a:r>
            <a:r>
              <a:rPr lang="fr-FR" sz="1200" dirty="0"/>
              <a:t> by international and local </a:t>
            </a:r>
            <a:r>
              <a:rPr lang="fr-FR" sz="1200" dirty="0" err="1"/>
              <a:t>partners</a:t>
            </a:r>
            <a:endParaRPr lang="fr-FR" sz="1200" dirty="0"/>
          </a:p>
        </p:txBody>
      </p:sp>
      <p:cxnSp>
        <p:nvCxnSpPr>
          <p:cNvPr id="33" name="Connecteur droit 32"/>
          <p:cNvCxnSpPr/>
          <p:nvPr/>
        </p:nvCxnSpPr>
        <p:spPr>
          <a:xfrm flipV="1">
            <a:off x="5490234" y="4003840"/>
            <a:ext cx="0" cy="165978"/>
          </a:xfrm>
          <a:prstGeom prst="line">
            <a:avLst/>
          </a:prstGeom>
          <a:ln>
            <a:solidFill>
              <a:srgbClr val="1D2D3F"/>
            </a:solidFill>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6299200" y="2656918"/>
            <a:ext cx="3221227" cy="461665"/>
          </a:xfrm>
          <a:prstGeom prst="rect">
            <a:avLst/>
          </a:prstGeom>
          <a:noFill/>
        </p:spPr>
        <p:txBody>
          <a:bodyPr wrap="square" rtlCol="0">
            <a:spAutoFit/>
          </a:bodyPr>
          <a:lstStyle/>
          <a:p>
            <a:r>
              <a:rPr lang="fr-FR" sz="1200" dirty="0"/>
              <a:t>100% control (new or </a:t>
            </a:r>
            <a:r>
              <a:rPr lang="fr-FR" sz="1200" dirty="0" err="1"/>
              <a:t>acquired</a:t>
            </a:r>
            <a:r>
              <a:rPr lang="fr-FR" sz="1200" dirty="0"/>
              <a:t> </a:t>
            </a:r>
            <a:r>
              <a:rPr lang="fr-FR" sz="1200" dirty="0" err="1"/>
              <a:t>firm</a:t>
            </a:r>
            <a:r>
              <a:rPr lang="fr-FR" sz="1200" dirty="0"/>
              <a:t>)</a:t>
            </a:r>
            <a:br>
              <a:rPr lang="fr-FR" sz="1200" dirty="0"/>
            </a:br>
            <a:r>
              <a:rPr lang="fr-FR" sz="1200" dirty="0"/>
              <a:t>(</a:t>
            </a:r>
            <a:r>
              <a:rPr lang="fr-FR" sz="1200" i="1" dirty="0" err="1"/>
              <a:t>greenfield</a:t>
            </a:r>
            <a:r>
              <a:rPr lang="fr-FR" sz="1200" dirty="0"/>
              <a:t>)</a:t>
            </a:r>
          </a:p>
        </p:txBody>
      </p:sp>
      <p:cxnSp>
        <p:nvCxnSpPr>
          <p:cNvPr id="35" name="Connecteur droit 34"/>
          <p:cNvCxnSpPr/>
          <p:nvPr/>
        </p:nvCxnSpPr>
        <p:spPr>
          <a:xfrm flipV="1">
            <a:off x="7192317" y="3097247"/>
            <a:ext cx="0" cy="165978"/>
          </a:xfrm>
          <a:prstGeom prst="line">
            <a:avLst/>
          </a:prstGeom>
          <a:ln>
            <a:solidFill>
              <a:srgbClr val="1D2D3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69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4" grpId="0" animBg="1"/>
      <p:bldP spid="19" grpId="0" animBg="1"/>
      <p:bldP spid="30" grpId="0" animBg="1"/>
      <p:bldP spid="31" grpId="0" animBg="1"/>
      <p:bldP spid="6" grpId="0"/>
      <p:bldP spid="32" grpId="0"/>
      <p:bldP spid="34"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a:t>Mode of entry</a:t>
            </a:r>
          </a:p>
        </p:txBody>
      </p:sp>
      <p:sp>
        <p:nvSpPr>
          <p:cNvPr id="5" name="Espace réservé du numéro de diapositive 4"/>
          <p:cNvSpPr>
            <a:spLocks noGrp="1"/>
          </p:cNvSpPr>
          <p:nvPr>
            <p:ph type="sldNum" sz="quarter" idx="12"/>
          </p:nvPr>
        </p:nvSpPr>
        <p:spPr>
          <a:xfrm>
            <a:off x="4476697" y="4751832"/>
            <a:ext cx="539080" cy="273844"/>
          </a:xfrm>
        </p:spPr>
        <p:txBody>
          <a:bodyPr/>
          <a:lstStyle/>
          <a:p>
            <a:fld id="{307C7597-8D70-4701-8085-9524B0B5C72B}" type="slidenum">
              <a:rPr lang="fr-FR" smtClean="0"/>
              <a:pPr/>
              <a:t>172</a:t>
            </a:fld>
            <a:endParaRPr lang="fr-F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How to enter the market</a:t>
            </a:r>
          </a:p>
        </p:txBody>
      </p:sp>
      <p:sp>
        <p:nvSpPr>
          <p:cNvPr id="7" name="Espace réservé du contenu 6"/>
          <p:cNvSpPr>
            <a:spLocks noGrp="1"/>
          </p:cNvSpPr>
          <p:nvPr>
            <p:ph idx="1"/>
          </p:nvPr>
        </p:nvSpPr>
        <p:spPr>
          <a:xfrm>
            <a:off x="356546" y="1110490"/>
            <a:ext cx="8463869" cy="3119488"/>
          </a:xfrm>
        </p:spPr>
        <p:txBody>
          <a:bodyPr/>
          <a:lstStyle/>
          <a:p>
            <a:r>
              <a:rPr lang="en-US" sz="1800" noProof="0" dirty="0"/>
              <a:t>Resource commitment</a:t>
            </a:r>
          </a:p>
          <a:p>
            <a:r>
              <a:rPr lang="en-US" sz="1800" noProof="0" dirty="0"/>
              <a:t>Level of operational involvement</a:t>
            </a:r>
          </a:p>
          <a:p>
            <a:pPr lvl="1"/>
            <a:r>
              <a:rPr lang="en-US" sz="1400" noProof="0" dirty="0"/>
              <a:t>Control of technology and quality</a:t>
            </a:r>
          </a:p>
          <a:p>
            <a:pPr lvl="1"/>
            <a:r>
              <a:rPr lang="en-US" sz="1400" noProof="0" dirty="0"/>
              <a:t>Control of marketing and sales</a:t>
            </a:r>
          </a:p>
          <a:p>
            <a:r>
              <a:rPr lang="en-US" sz="1800" noProof="0" dirty="0"/>
              <a:t>Risk</a:t>
            </a:r>
          </a:p>
          <a:p>
            <a:r>
              <a:rPr lang="en-US" sz="1800" noProof="0" dirty="0"/>
              <a:t>Entry speed </a:t>
            </a:r>
          </a:p>
        </p:txBody>
      </p:sp>
      <p:sp>
        <p:nvSpPr>
          <p:cNvPr id="4" name="Rectangle 3"/>
          <p:cNvSpPr/>
          <p:nvPr/>
        </p:nvSpPr>
        <p:spPr>
          <a:xfrm>
            <a:off x="1219200" y="3232315"/>
            <a:ext cx="1625600" cy="771525"/>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bg1"/>
                </a:solidFill>
              </a:rPr>
              <a:t>Export</a:t>
            </a:r>
          </a:p>
        </p:txBody>
      </p:sp>
      <p:sp>
        <p:nvSpPr>
          <p:cNvPr id="19" name="Rectangle 18"/>
          <p:cNvSpPr/>
          <p:nvPr/>
        </p:nvSpPr>
        <p:spPr>
          <a:xfrm>
            <a:off x="2946400" y="3232315"/>
            <a:ext cx="1625600" cy="771525"/>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Licensing</a:t>
            </a:r>
            <a:r>
              <a:rPr lang="fr-FR" sz="1600" dirty="0">
                <a:solidFill>
                  <a:schemeClr val="bg1"/>
                </a:solidFill>
              </a:rPr>
              <a:t> or Franchising</a:t>
            </a:r>
          </a:p>
        </p:txBody>
      </p:sp>
      <p:sp>
        <p:nvSpPr>
          <p:cNvPr id="30" name="Rectangle 29"/>
          <p:cNvSpPr/>
          <p:nvPr/>
        </p:nvSpPr>
        <p:spPr>
          <a:xfrm>
            <a:off x="4673600" y="3232315"/>
            <a:ext cx="1625600" cy="771525"/>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bg1"/>
                </a:solidFill>
              </a:rPr>
              <a:t>Joint Ventures</a:t>
            </a:r>
          </a:p>
        </p:txBody>
      </p:sp>
      <p:sp>
        <p:nvSpPr>
          <p:cNvPr id="31" name="Rectangle 30"/>
          <p:cNvSpPr/>
          <p:nvPr/>
        </p:nvSpPr>
        <p:spPr>
          <a:xfrm>
            <a:off x="6400800" y="3232315"/>
            <a:ext cx="1625600" cy="771525"/>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chemeClr val="bg1"/>
                </a:solidFill>
              </a:rPr>
              <a:t>Wholly</a:t>
            </a:r>
            <a:r>
              <a:rPr lang="fr-FR" sz="1600" dirty="0">
                <a:solidFill>
                  <a:schemeClr val="bg1"/>
                </a:solidFill>
              </a:rPr>
              <a:t> </a:t>
            </a:r>
            <a:r>
              <a:rPr lang="fr-FR" sz="1600" dirty="0" err="1">
                <a:solidFill>
                  <a:schemeClr val="bg1"/>
                </a:solidFill>
              </a:rPr>
              <a:t>owned</a:t>
            </a:r>
            <a:r>
              <a:rPr lang="fr-FR" sz="1600" dirty="0">
                <a:solidFill>
                  <a:schemeClr val="bg1"/>
                </a:solidFill>
              </a:rPr>
              <a:t> </a:t>
            </a:r>
            <a:r>
              <a:rPr lang="fr-FR" sz="1600" dirty="0" err="1">
                <a:solidFill>
                  <a:schemeClr val="bg1"/>
                </a:solidFill>
              </a:rPr>
              <a:t>subsidiaries</a:t>
            </a:r>
            <a:r>
              <a:rPr lang="fr-FR" sz="1600" dirty="0">
                <a:solidFill>
                  <a:schemeClr val="bg1"/>
                </a:solidFill>
              </a:rPr>
              <a:t> (FDI)</a:t>
            </a:r>
          </a:p>
        </p:txBody>
      </p:sp>
      <p:grpSp>
        <p:nvGrpSpPr>
          <p:cNvPr id="11" name="Groupe 10"/>
          <p:cNvGrpSpPr/>
          <p:nvPr/>
        </p:nvGrpSpPr>
        <p:grpSpPr>
          <a:xfrm>
            <a:off x="1219200" y="3009731"/>
            <a:ext cx="7302664" cy="1640440"/>
            <a:chOff x="1219200" y="3009731"/>
            <a:chExt cx="7302664" cy="1640440"/>
          </a:xfrm>
        </p:grpSpPr>
        <p:sp>
          <p:nvSpPr>
            <p:cNvPr id="8" name="ZoneTexte 7"/>
            <p:cNvSpPr txBox="1"/>
            <p:nvPr/>
          </p:nvSpPr>
          <p:spPr>
            <a:xfrm>
              <a:off x="1244120" y="4003840"/>
              <a:ext cx="6807200" cy="646331"/>
            </a:xfrm>
            <a:prstGeom prst="rect">
              <a:avLst/>
            </a:prstGeom>
            <a:noFill/>
          </p:spPr>
          <p:txBody>
            <a:bodyPr wrap="square" rtlCol="0">
              <a:spAutoFit/>
            </a:bodyPr>
            <a:lstStyle/>
            <a:p>
              <a:r>
                <a:rPr lang="fr-FR" b="1" dirty="0" err="1"/>
                <a:t>Staged</a:t>
              </a:r>
              <a:r>
                <a:rPr lang="fr-FR" b="1" dirty="0"/>
                <a:t> expansion model </a:t>
              </a:r>
              <a:r>
                <a:rPr lang="fr-FR" dirty="0"/>
                <a:t>: </a:t>
              </a:r>
              <a:r>
                <a:rPr lang="fr-FR" dirty="0" err="1"/>
                <a:t>companies</a:t>
              </a:r>
              <a:r>
                <a:rPr lang="fr-FR" dirty="0"/>
                <a:t> </a:t>
              </a:r>
              <a:r>
                <a:rPr lang="fr-FR" dirty="0" err="1"/>
                <a:t>gradually</a:t>
              </a:r>
              <a:r>
                <a:rPr lang="fr-FR" dirty="0"/>
                <a:t> </a:t>
              </a:r>
              <a:r>
                <a:rPr lang="fr-FR" dirty="0" err="1"/>
                <a:t>increase</a:t>
              </a:r>
              <a:r>
                <a:rPr lang="fr-FR" dirty="0"/>
                <a:t> </a:t>
              </a:r>
              <a:r>
                <a:rPr lang="fr-FR" dirty="0" err="1"/>
                <a:t>commitment</a:t>
              </a:r>
              <a:r>
                <a:rPr lang="fr-FR" dirty="0"/>
                <a:t> to </a:t>
              </a:r>
              <a:r>
                <a:rPr lang="fr-FR" dirty="0" err="1"/>
                <a:t>newly</a:t>
              </a:r>
              <a:r>
                <a:rPr lang="fr-FR" dirty="0"/>
                <a:t> </a:t>
              </a:r>
              <a:r>
                <a:rPr lang="fr-FR" dirty="0" err="1"/>
                <a:t>entered</a:t>
              </a:r>
              <a:r>
                <a:rPr lang="fr-FR" dirty="0"/>
                <a:t> </a:t>
              </a:r>
              <a:r>
                <a:rPr lang="fr-FR" dirty="0" err="1"/>
                <a:t>markets</a:t>
              </a:r>
              <a:r>
                <a:rPr lang="fr-FR" dirty="0"/>
                <a:t> as </a:t>
              </a:r>
              <a:r>
                <a:rPr lang="fr-FR" dirty="0" err="1"/>
                <a:t>they</a:t>
              </a:r>
              <a:r>
                <a:rPr lang="fr-FR" dirty="0"/>
                <a:t> </a:t>
              </a:r>
              <a:r>
                <a:rPr lang="fr-FR" dirty="0" err="1"/>
                <a:t>build</a:t>
              </a:r>
              <a:r>
                <a:rPr lang="fr-FR" dirty="0"/>
                <a:t> </a:t>
              </a:r>
              <a:r>
                <a:rPr lang="fr-FR" dirty="0" err="1"/>
                <a:t>knowledge</a:t>
              </a:r>
              <a:r>
                <a:rPr lang="fr-FR" dirty="0"/>
                <a:t> and </a:t>
              </a:r>
              <a:r>
                <a:rPr lang="fr-FR" dirty="0" err="1"/>
                <a:t>capabilities</a:t>
              </a:r>
              <a:endParaRPr lang="fr-FR" dirty="0"/>
            </a:p>
          </p:txBody>
        </p:sp>
        <p:grpSp>
          <p:nvGrpSpPr>
            <p:cNvPr id="37" name="Groupe 36"/>
            <p:cNvGrpSpPr/>
            <p:nvPr/>
          </p:nvGrpSpPr>
          <p:grpSpPr>
            <a:xfrm>
              <a:off x="1219200" y="3875293"/>
              <a:ext cx="7302664" cy="717095"/>
              <a:chOff x="1881743" y="2030752"/>
              <a:chExt cx="7302664" cy="717095"/>
            </a:xfrm>
          </p:grpSpPr>
          <p:sp>
            <p:nvSpPr>
              <p:cNvPr id="40" name="Rectangle 39"/>
              <p:cNvSpPr/>
              <p:nvPr/>
            </p:nvSpPr>
            <p:spPr>
              <a:xfrm>
                <a:off x="1881743" y="2238244"/>
                <a:ext cx="6970849" cy="509603"/>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1" name="Image 40"/>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801112" y="2030752"/>
                <a:ext cx="383295" cy="477308"/>
              </a:xfrm>
              <a:prstGeom prst="rect">
                <a:avLst/>
              </a:prstGeom>
            </p:spPr>
          </p:pic>
        </p:grpSp>
        <p:sp>
          <p:nvSpPr>
            <p:cNvPr id="10" name="Flèche droite 9"/>
            <p:cNvSpPr/>
            <p:nvPr/>
          </p:nvSpPr>
          <p:spPr>
            <a:xfrm>
              <a:off x="2638737" y="3009731"/>
              <a:ext cx="565485" cy="445168"/>
            </a:xfrm>
            <a:prstGeom prst="rightArrow">
              <a:avLst/>
            </a:prstGeom>
            <a:solidFill>
              <a:schemeClr val="bg1">
                <a:lumMod val="50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Flèche droite 41"/>
            <p:cNvSpPr/>
            <p:nvPr/>
          </p:nvSpPr>
          <p:spPr>
            <a:xfrm>
              <a:off x="4341016" y="3009731"/>
              <a:ext cx="565485" cy="445168"/>
            </a:xfrm>
            <a:prstGeom prst="rightArrow">
              <a:avLst/>
            </a:prstGeom>
            <a:solidFill>
              <a:schemeClr val="bg1">
                <a:lumMod val="50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Flèche droite 42"/>
            <p:cNvSpPr/>
            <p:nvPr/>
          </p:nvSpPr>
          <p:spPr>
            <a:xfrm>
              <a:off x="6067258" y="3009731"/>
              <a:ext cx="565485" cy="445168"/>
            </a:xfrm>
            <a:prstGeom prst="rightArrow">
              <a:avLst/>
            </a:prstGeom>
            <a:solidFill>
              <a:schemeClr val="bg1">
                <a:lumMod val="50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8441088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a:t>Mode of entry</a:t>
            </a:r>
          </a:p>
        </p:txBody>
      </p:sp>
      <p:sp>
        <p:nvSpPr>
          <p:cNvPr id="5" name="Espace réservé du numéro de diapositive 4"/>
          <p:cNvSpPr>
            <a:spLocks noGrp="1"/>
          </p:cNvSpPr>
          <p:nvPr>
            <p:ph type="sldNum" sz="quarter" idx="12"/>
          </p:nvPr>
        </p:nvSpPr>
        <p:spPr>
          <a:xfrm>
            <a:off x="4476697" y="4751832"/>
            <a:ext cx="539080" cy="273844"/>
          </a:xfrm>
        </p:spPr>
        <p:txBody>
          <a:bodyPr/>
          <a:lstStyle/>
          <a:p>
            <a:fld id="{307C7597-8D70-4701-8085-9524B0B5C72B}" type="slidenum">
              <a:rPr lang="fr-FR" smtClean="0"/>
              <a:pPr/>
              <a:t>173</a:t>
            </a:fld>
            <a:endParaRPr lang="fr-F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Entry mode strategies</a:t>
            </a:r>
          </a:p>
        </p:txBody>
      </p:sp>
      <p:graphicFrame>
        <p:nvGraphicFramePr>
          <p:cNvPr id="6" name="Tableau 5"/>
          <p:cNvGraphicFramePr>
            <a:graphicFrameLocks noGrp="1"/>
          </p:cNvGraphicFramePr>
          <p:nvPr/>
        </p:nvGraphicFramePr>
        <p:xfrm>
          <a:off x="402108" y="1195960"/>
          <a:ext cx="6318300" cy="2587420"/>
        </p:xfrm>
        <a:graphic>
          <a:graphicData uri="http://schemas.openxmlformats.org/drawingml/2006/table">
            <a:tbl>
              <a:tblPr firstRow="1" bandRow="1">
                <a:tableStyleId>{5C22544A-7EE6-4342-B048-85BDC9FD1C3A}</a:tableStyleId>
              </a:tblPr>
              <a:tblGrid>
                <a:gridCol w="1263660">
                  <a:extLst>
                    <a:ext uri="{9D8B030D-6E8A-4147-A177-3AD203B41FA5}">
                      <a16:colId xmlns:a16="http://schemas.microsoft.com/office/drawing/2014/main" val="2164117833"/>
                    </a:ext>
                  </a:extLst>
                </a:gridCol>
                <a:gridCol w="1263660">
                  <a:extLst>
                    <a:ext uri="{9D8B030D-6E8A-4147-A177-3AD203B41FA5}">
                      <a16:colId xmlns:a16="http://schemas.microsoft.com/office/drawing/2014/main" val="2636197174"/>
                    </a:ext>
                  </a:extLst>
                </a:gridCol>
                <a:gridCol w="1263660">
                  <a:extLst>
                    <a:ext uri="{9D8B030D-6E8A-4147-A177-3AD203B41FA5}">
                      <a16:colId xmlns:a16="http://schemas.microsoft.com/office/drawing/2014/main" val="414457415"/>
                    </a:ext>
                  </a:extLst>
                </a:gridCol>
                <a:gridCol w="1263660">
                  <a:extLst>
                    <a:ext uri="{9D8B030D-6E8A-4147-A177-3AD203B41FA5}">
                      <a16:colId xmlns:a16="http://schemas.microsoft.com/office/drawing/2014/main" val="3111729377"/>
                    </a:ext>
                  </a:extLst>
                </a:gridCol>
                <a:gridCol w="1263660">
                  <a:extLst>
                    <a:ext uri="{9D8B030D-6E8A-4147-A177-3AD203B41FA5}">
                      <a16:colId xmlns:a16="http://schemas.microsoft.com/office/drawing/2014/main" val="2708381719"/>
                    </a:ext>
                  </a:extLst>
                </a:gridCol>
              </a:tblGrid>
              <a:tr h="425030">
                <a:tc>
                  <a:txBody>
                    <a:bodyPr/>
                    <a:lstStyle/>
                    <a:p>
                      <a:endParaRPr lang="fr-FR" dirty="0"/>
                    </a:p>
                  </a:txBody>
                  <a:tcPr>
                    <a:solidFill>
                      <a:srgbClr val="1D2D3F"/>
                    </a:solidFill>
                  </a:tcPr>
                </a:tc>
                <a:tc>
                  <a:txBody>
                    <a:bodyPr/>
                    <a:lstStyle/>
                    <a:p>
                      <a:pPr algn="ctr"/>
                      <a:r>
                        <a:rPr lang="fr-FR" sz="1200" dirty="0"/>
                        <a:t>Export</a:t>
                      </a:r>
                    </a:p>
                  </a:txBody>
                  <a:tcPr>
                    <a:solidFill>
                      <a:srgbClr val="1D2D3F"/>
                    </a:solidFill>
                  </a:tcPr>
                </a:tc>
                <a:tc>
                  <a:txBody>
                    <a:bodyPr/>
                    <a:lstStyle/>
                    <a:p>
                      <a:pPr algn="ctr"/>
                      <a:r>
                        <a:rPr lang="fr-FR" sz="1200" dirty="0" err="1"/>
                        <a:t>Licensing</a:t>
                      </a:r>
                      <a:r>
                        <a:rPr lang="fr-FR" sz="1200" baseline="0" dirty="0"/>
                        <a:t> or Franchising</a:t>
                      </a:r>
                      <a:endParaRPr lang="fr-FR" sz="1200" dirty="0"/>
                    </a:p>
                  </a:txBody>
                  <a:tcPr>
                    <a:solidFill>
                      <a:srgbClr val="1D2D3F"/>
                    </a:solidFill>
                  </a:tcPr>
                </a:tc>
                <a:tc>
                  <a:txBody>
                    <a:bodyPr/>
                    <a:lstStyle/>
                    <a:p>
                      <a:pPr algn="ctr"/>
                      <a:r>
                        <a:rPr lang="fr-FR" sz="1200" dirty="0"/>
                        <a:t>Joint </a:t>
                      </a:r>
                      <a:br>
                        <a:rPr lang="fr-FR" sz="1200" dirty="0"/>
                      </a:br>
                      <a:r>
                        <a:rPr lang="fr-FR" sz="1200" dirty="0"/>
                        <a:t>Ventures</a:t>
                      </a:r>
                    </a:p>
                  </a:txBody>
                  <a:tcPr>
                    <a:solidFill>
                      <a:srgbClr val="1D2D3F"/>
                    </a:solidFill>
                  </a:tcPr>
                </a:tc>
                <a:tc>
                  <a:txBody>
                    <a:bodyPr/>
                    <a:lstStyle/>
                    <a:p>
                      <a:pPr algn="ctr"/>
                      <a:r>
                        <a:rPr lang="fr-FR" sz="1200" dirty="0" err="1"/>
                        <a:t>Wholly</a:t>
                      </a:r>
                      <a:r>
                        <a:rPr lang="fr-FR" sz="1200" dirty="0"/>
                        <a:t> </a:t>
                      </a:r>
                      <a:r>
                        <a:rPr lang="fr-FR" sz="1200" dirty="0" err="1"/>
                        <a:t>owned</a:t>
                      </a:r>
                      <a:r>
                        <a:rPr lang="fr-FR" sz="1200" dirty="0"/>
                        <a:t> </a:t>
                      </a:r>
                      <a:r>
                        <a:rPr lang="fr-FR" sz="1200" dirty="0" err="1"/>
                        <a:t>subsidiaries</a:t>
                      </a:r>
                      <a:endParaRPr lang="fr-FR" sz="1200" dirty="0"/>
                    </a:p>
                  </a:txBody>
                  <a:tcPr>
                    <a:solidFill>
                      <a:srgbClr val="1D2D3F"/>
                    </a:solidFill>
                  </a:tcPr>
                </a:tc>
                <a:extLst>
                  <a:ext uri="{0D108BD9-81ED-4DB2-BD59-A6C34878D82A}">
                    <a16:rowId xmlns:a16="http://schemas.microsoft.com/office/drawing/2014/main" val="3446843472"/>
                  </a:ext>
                </a:extLst>
              </a:tr>
              <a:tr h="425030">
                <a:tc>
                  <a:txBody>
                    <a:bodyPr/>
                    <a:lstStyle/>
                    <a:p>
                      <a:r>
                        <a:rPr lang="fr-FR" sz="1100" dirty="0"/>
                        <a:t>Resource </a:t>
                      </a:r>
                      <a:r>
                        <a:rPr lang="fr-FR" sz="1100" dirty="0" err="1"/>
                        <a:t>commitments</a:t>
                      </a:r>
                      <a:endParaRPr lang="fr-FR" sz="1100" dirty="0"/>
                    </a:p>
                  </a:txBody>
                  <a:tcPr/>
                </a:tc>
                <a:tc>
                  <a:txBody>
                    <a:bodyPr/>
                    <a:lstStyle/>
                    <a:p>
                      <a:endParaRPr lang="fr-FR" sz="1200" dirty="0"/>
                    </a:p>
                  </a:txBody>
                  <a:tcPr/>
                </a:tc>
                <a:tc>
                  <a:txBody>
                    <a:bodyPr/>
                    <a:lstStyle/>
                    <a:p>
                      <a:endParaRPr lang="fr-FR" sz="1200" dirty="0"/>
                    </a:p>
                  </a:txBody>
                  <a:tcPr/>
                </a:tc>
                <a:tc>
                  <a:txBody>
                    <a:bodyPr/>
                    <a:lstStyle/>
                    <a:p>
                      <a:endParaRPr lang="fr-FR" sz="1200"/>
                    </a:p>
                  </a:txBody>
                  <a:tcPr/>
                </a:tc>
                <a:tc>
                  <a:txBody>
                    <a:bodyPr/>
                    <a:lstStyle/>
                    <a:p>
                      <a:endParaRPr lang="fr-FR" sz="1200"/>
                    </a:p>
                  </a:txBody>
                  <a:tcPr/>
                </a:tc>
                <a:extLst>
                  <a:ext uri="{0D108BD9-81ED-4DB2-BD59-A6C34878D82A}">
                    <a16:rowId xmlns:a16="http://schemas.microsoft.com/office/drawing/2014/main" val="2697703495"/>
                  </a:ext>
                </a:extLst>
              </a:tr>
              <a:tr h="425030">
                <a:tc>
                  <a:txBody>
                    <a:bodyPr/>
                    <a:lstStyle/>
                    <a:p>
                      <a:r>
                        <a:rPr lang="fr-FR" sz="1100" dirty="0"/>
                        <a:t>Tech and </a:t>
                      </a:r>
                      <a:r>
                        <a:rPr lang="fr-FR" sz="1100" dirty="0" err="1"/>
                        <a:t>Quality</a:t>
                      </a:r>
                      <a:r>
                        <a:rPr lang="fr-FR" sz="1100" dirty="0"/>
                        <a:t> Control</a:t>
                      </a:r>
                    </a:p>
                  </a:txBody>
                  <a:tcPr/>
                </a:tc>
                <a:tc>
                  <a:txBody>
                    <a:bodyPr/>
                    <a:lstStyle/>
                    <a:p>
                      <a:endParaRPr lang="fr-FR" sz="1200"/>
                    </a:p>
                  </a:txBody>
                  <a:tcPr/>
                </a:tc>
                <a:tc>
                  <a:txBody>
                    <a:bodyPr/>
                    <a:lstStyle/>
                    <a:p>
                      <a:endParaRPr lang="fr-FR" sz="1200"/>
                    </a:p>
                  </a:txBody>
                  <a:tcPr/>
                </a:tc>
                <a:tc>
                  <a:txBody>
                    <a:bodyPr/>
                    <a:lstStyle/>
                    <a:p>
                      <a:endParaRPr lang="fr-FR" sz="1200"/>
                    </a:p>
                  </a:txBody>
                  <a:tcPr/>
                </a:tc>
                <a:tc>
                  <a:txBody>
                    <a:bodyPr/>
                    <a:lstStyle/>
                    <a:p>
                      <a:endParaRPr lang="fr-FR" sz="1200" dirty="0"/>
                    </a:p>
                  </a:txBody>
                  <a:tcPr/>
                </a:tc>
                <a:extLst>
                  <a:ext uri="{0D108BD9-81ED-4DB2-BD59-A6C34878D82A}">
                    <a16:rowId xmlns:a16="http://schemas.microsoft.com/office/drawing/2014/main" val="1542874427"/>
                  </a:ext>
                </a:extLst>
              </a:tr>
              <a:tr h="425030">
                <a:tc>
                  <a:txBody>
                    <a:bodyPr/>
                    <a:lstStyle/>
                    <a:p>
                      <a:r>
                        <a:rPr lang="fr-FR" sz="1100" dirty="0"/>
                        <a:t>Marketing &amp;</a:t>
                      </a:r>
                      <a:r>
                        <a:rPr lang="fr-FR" sz="1100" baseline="0" dirty="0"/>
                        <a:t> Sales Control</a:t>
                      </a:r>
                      <a:endParaRPr lang="fr-FR" sz="1100" dirty="0"/>
                    </a:p>
                  </a:txBody>
                  <a:tcPr/>
                </a:tc>
                <a:tc>
                  <a:txBody>
                    <a:bodyPr/>
                    <a:lstStyle/>
                    <a:p>
                      <a:endParaRPr lang="fr-FR" sz="1200"/>
                    </a:p>
                  </a:txBody>
                  <a:tcPr/>
                </a:tc>
                <a:tc>
                  <a:txBody>
                    <a:bodyPr/>
                    <a:lstStyle/>
                    <a:p>
                      <a:endParaRPr lang="fr-FR" sz="1200"/>
                    </a:p>
                  </a:txBody>
                  <a:tcPr/>
                </a:tc>
                <a:tc>
                  <a:txBody>
                    <a:bodyPr/>
                    <a:lstStyle/>
                    <a:p>
                      <a:endParaRPr lang="fr-FR" sz="1200" dirty="0"/>
                    </a:p>
                  </a:txBody>
                  <a:tcPr/>
                </a:tc>
                <a:tc>
                  <a:txBody>
                    <a:bodyPr/>
                    <a:lstStyle/>
                    <a:p>
                      <a:endParaRPr lang="fr-FR" sz="1200"/>
                    </a:p>
                  </a:txBody>
                  <a:tcPr/>
                </a:tc>
                <a:extLst>
                  <a:ext uri="{0D108BD9-81ED-4DB2-BD59-A6C34878D82A}">
                    <a16:rowId xmlns:a16="http://schemas.microsoft.com/office/drawing/2014/main" val="1279990880"/>
                  </a:ext>
                </a:extLst>
              </a:tr>
              <a:tr h="425030">
                <a:tc>
                  <a:txBody>
                    <a:bodyPr/>
                    <a:lstStyle/>
                    <a:p>
                      <a:r>
                        <a:rPr lang="fr-FR" sz="1100" dirty="0" err="1"/>
                        <a:t>Risk</a:t>
                      </a:r>
                      <a:endParaRPr lang="fr-FR" sz="1100" dirty="0"/>
                    </a:p>
                  </a:txBody>
                  <a:tcPr/>
                </a:tc>
                <a:tc>
                  <a:txBody>
                    <a:bodyPr/>
                    <a:lstStyle/>
                    <a:p>
                      <a:endParaRPr lang="fr-FR" sz="1200"/>
                    </a:p>
                  </a:txBody>
                  <a:tcPr/>
                </a:tc>
                <a:tc>
                  <a:txBody>
                    <a:bodyPr/>
                    <a:lstStyle/>
                    <a:p>
                      <a:endParaRPr lang="fr-FR" sz="1200"/>
                    </a:p>
                  </a:txBody>
                  <a:tcPr/>
                </a:tc>
                <a:tc>
                  <a:txBody>
                    <a:bodyPr/>
                    <a:lstStyle/>
                    <a:p>
                      <a:endParaRPr lang="fr-FR" sz="1200"/>
                    </a:p>
                  </a:txBody>
                  <a:tcPr/>
                </a:tc>
                <a:tc>
                  <a:txBody>
                    <a:bodyPr/>
                    <a:lstStyle/>
                    <a:p>
                      <a:endParaRPr lang="fr-FR" sz="1200" dirty="0"/>
                    </a:p>
                  </a:txBody>
                  <a:tcPr/>
                </a:tc>
                <a:extLst>
                  <a:ext uri="{0D108BD9-81ED-4DB2-BD59-A6C34878D82A}">
                    <a16:rowId xmlns:a16="http://schemas.microsoft.com/office/drawing/2014/main" val="1230863134"/>
                  </a:ext>
                </a:extLst>
              </a:tr>
              <a:tr h="425030">
                <a:tc>
                  <a:txBody>
                    <a:bodyPr/>
                    <a:lstStyle/>
                    <a:p>
                      <a:r>
                        <a:rPr lang="fr-FR" sz="1100" dirty="0"/>
                        <a:t>Entry Speed</a:t>
                      </a:r>
                    </a:p>
                  </a:txBody>
                  <a:tcPr/>
                </a:tc>
                <a:tc>
                  <a:txBody>
                    <a:bodyPr/>
                    <a:lstStyle/>
                    <a:p>
                      <a:endParaRPr lang="fr-FR" sz="1200"/>
                    </a:p>
                  </a:txBody>
                  <a:tcPr/>
                </a:tc>
                <a:tc>
                  <a:txBody>
                    <a:bodyPr/>
                    <a:lstStyle/>
                    <a:p>
                      <a:endParaRPr lang="fr-FR" sz="1200"/>
                    </a:p>
                  </a:txBody>
                  <a:tcPr/>
                </a:tc>
                <a:tc>
                  <a:txBody>
                    <a:bodyPr/>
                    <a:lstStyle/>
                    <a:p>
                      <a:endParaRPr lang="fr-FR" sz="1200"/>
                    </a:p>
                  </a:txBody>
                  <a:tcPr/>
                </a:tc>
                <a:tc>
                  <a:txBody>
                    <a:bodyPr/>
                    <a:lstStyle/>
                    <a:p>
                      <a:endParaRPr lang="fr-FR" sz="1200" dirty="0"/>
                    </a:p>
                  </a:txBody>
                  <a:tcPr/>
                </a:tc>
                <a:extLst>
                  <a:ext uri="{0D108BD9-81ED-4DB2-BD59-A6C34878D82A}">
                    <a16:rowId xmlns:a16="http://schemas.microsoft.com/office/drawing/2014/main" val="3115252081"/>
                  </a:ext>
                </a:extLst>
              </a:tr>
            </a:tbl>
          </a:graphicData>
        </a:graphic>
      </p:graphicFrame>
      <p:grpSp>
        <p:nvGrpSpPr>
          <p:cNvPr id="12" name="Groupe 11"/>
          <p:cNvGrpSpPr/>
          <p:nvPr/>
        </p:nvGrpSpPr>
        <p:grpSpPr>
          <a:xfrm>
            <a:off x="355846" y="3732734"/>
            <a:ext cx="3879270" cy="874777"/>
            <a:chOff x="355846" y="3732734"/>
            <a:chExt cx="3879270" cy="874777"/>
          </a:xfrm>
        </p:grpSpPr>
        <p:sp>
          <p:nvSpPr>
            <p:cNvPr id="8" name="Rectangle 7"/>
            <p:cNvSpPr/>
            <p:nvPr/>
          </p:nvSpPr>
          <p:spPr>
            <a:xfrm>
              <a:off x="402108" y="3826038"/>
              <a:ext cx="3833008" cy="781473"/>
            </a:xfrm>
            <a:prstGeom prst="rect">
              <a:avLst/>
            </a:prstGeom>
            <a:solidFill>
              <a:schemeClr val="bg1">
                <a:lumMod val="9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355846" y="3732734"/>
              <a:ext cx="312906" cy="400110"/>
            </a:xfrm>
            <a:prstGeom prst="rect">
              <a:avLst/>
            </a:prstGeom>
            <a:noFill/>
          </p:spPr>
          <p:txBody>
            <a:bodyPr wrap="none" rtlCol="0">
              <a:spAutoFit/>
            </a:bodyPr>
            <a:lstStyle/>
            <a:p>
              <a:r>
                <a:rPr lang="fr-FR" sz="2000" b="1" dirty="0"/>
                <a:t>+</a:t>
              </a:r>
            </a:p>
          </p:txBody>
        </p:sp>
        <p:sp>
          <p:nvSpPr>
            <p:cNvPr id="10" name="ZoneTexte 9"/>
            <p:cNvSpPr txBox="1"/>
            <p:nvPr/>
          </p:nvSpPr>
          <p:spPr>
            <a:xfrm>
              <a:off x="668752" y="3838071"/>
              <a:ext cx="3421985" cy="600164"/>
            </a:xfrm>
            <a:prstGeom prst="rect">
              <a:avLst/>
            </a:prstGeom>
            <a:noFill/>
          </p:spPr>
          <p:txBody>
            <a:bodyPr wrap="square" rtlCol="0">
              <a:spAutoFit/>
            </a:bodyPr>
            <a:lstStyle/>
            <a:p>
              <a:r>
                <a:rPr lang="fr-FR" sz="1100" dirty="0"/>
                <a:t>No </a:t>
              </a:r>
              <a:r>
                <a:rPr lang="fr-FR" sz="1100" dirty="0" err="1"/>
                <a:t>operational</a:t>
              </a:r>
              <a:r>
                <a:rPr lang="fr-FR" sz="1100" dirty="0"/>
                <a:t> </a:t>
              </a:r>
              <a:r>
                <a:rPr lang="fr-FR" sz="1100" dirty="0" err="1"/>
                <a:t>facilities</a:t>
              </a:r>
              <a:r>
                <a:rPr lang="fr-FR" sz="1100" dirty="0"/>
                <a:t> </a:t>
              </a:r>
              <a:r>
                <a:rPr lang="fr-FR" sz="1100" dirty="0" err="1"/>
                <a:t>needed</a:t>
              </a:r>
              <a:r>
                <a:rPr lang="fr-FR" sz="1100" dirty="0"/>
                <a:t> in host country</a:t>
              </a:r>
            </a:p>
            <a:p>
              <a:r>
                <a:rPr lang="fr-FR" sz="1100" dirty="0"/>
                <a:t>Economies of </a:t>
              </a:r>
              <a:r>
                <a:rPr lang="fr-FR" sz="1100" dirty="0" err="1"/>
                <a:t>scale</a:t>
              </a:r>
              <a:endParaRPr lang="fr-FR" sz="1100" dirty="0"/>
            </a:p>
            <a:p>
              <a:r>
                <a:rPr lang="fr-FR" sz="1100" dirty="0"/>
                <a:t>Internet technologies </a:t>
              </a:r>
              <a:r>
                <a:rPr lang="fr-FR" sz="1100" dirty="0" err="1"/>
                <a:t>offer</a:t>
              </a:r>
              <a:r>
                <a:rPr lang="fr-FR" sz="1100" dirty="0"/>
                <a:t> </a:t>
              </a:r>
              <a:r>
                <a:rPr lang="fr-FR" sz="1100" dirty="0" err="1"/>
                <a:t>low</a:t>
              </a:r>
              <a:r>
                <a:rPr lang="fr-FR" sz="1100" dirty="0"/>
                <a:t> </a:t>
              </a:r>
              <a:r>
                <a:rPr lang="fr-FR" sz="1100" dirty="0" err="1"/>
                <a:t>cost</a:t>
              </a:r>
              <a:r>
                <a:rPr lang="fr-FR" sz="1100" dirty="0"/>
                <a:t> </a:t>
              </a:r>
              <a:r>
                <a:rPr lang="fr-FR" sz="1100" dirty="0" err="1"/>
                <a:t>access</a:t>
              </a:r>
              <a:r>
                <a:rPr lang="fr-FR" sz="1100" dirty="0"/>
                <a:t> to </a:t>
              </a:r>
              <a:r>
                <a:rPr lang="fr-FR" sz="1100" dirty="0" err="1"/>
                <a:t>markets</a:t>
              </a:r>
              <a:endParaRPr lang="fr-FR" sz="1100" dirty="0"/>
            </a:p>
          </p:txBody>
        </p:sp>
      </p:grpSp>
      <p:grpSp>
        <p:nvGrpSpPr>
          <p:cNvPr id="13" name="Groupe 12"/>
          <p:cNvGrpSpPr/>
          <p:nvPr/>
        </p:nvGrpSpPr>
        <p:grpSpPr>
          <a:xfrm>
            <a:off x="4367465" y="3732734"/>
            <a:ext cx="3879270" cy="874778"/>
            <a:chOff x="4367465" y="3732734"/>
            <a:chExt cx="3879270" cy="874778"/>
          </a:xfrm>
        </p:grpSpPr>
        <p:sp>
          <p:nvSpPr>
            <p:cNvPr id="30" name="Rectangle 29"/>
            <p:cNvSpPr/>
            <p:nvPr/>
          </p:nvSpPr>
          <p:spPr>
            <a:xfrm>
              <a:off x="4413727" y="3826038"/>
              <a:ext cx="3833008" cy="781473"/>
            </a:xfrm>
            <a:prstGeom prst="rect">
              <a:avLst/>
            </a:prstGeom>
            <a:solidFill>
              <a:schemeClr val="bg1">
                <a:lumMod val="9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p:cNvSpPr txBox="1"/>
            <p:nvPr/>
          </p:nvSpPr>
          <p:spPr>
            <a:xfrm>
              <a:off x="4367465" y="3732734"/>
              <a:ext cx="263214" cy="400110"/>
            </a:xfrm>
            <a:prstGeom prst="rect">
              <a:avLst/>
            </a:prstGeom>
            <a:noFill/>
          </p:spPr>
          <p:txBody>
            <a:bodyPr wrap="none" rtlCol="0">
              <a:spAutoFit/>
            </a:bodyPr>
            <a:lstStyle/>
            <a:p>
              <a:r>
                <a:rPr lang="fr-FR" sz="2000" b="1" dirty="0"/>
                <a:t>-</a:t>
              </a:r>
            </a:p>
          </p:txBody>
        </p:sp>
        <p:sp>
          <p:nvSpPr>
            <p:cNvPr id="32" name="ZoneTexte 31"/>
            <p:cNvSpPr txBox="1"/>
            <p:nvPr/>
          </p:nvSpPr>
          <p:spPr>
            <a:xfrm>
              <a:off x="4572000" y="3838071"/>
              <a:ext cx="3421985" cy="769441"/>
            </a:xfrm>
            <a:prstGeom prst="rect">
              <a:avLst/>
            </a:prstGeom>
            <a:noFill/>
          </p:spPr>
          <p:txBody>
            <a:bodyPr wrap="square" rtlCol="0">
              <a:spAutoFit/>
            </a:bodyPr>
            <a:lstStyle/>
            <a:p>
              <a:r>
                <a:rPr lang="fr-FR" sz="1100" dirty="0"/>
                <a:t>No </a:t>
              </a:r>
              <a:r>
                <a:rPr lang="fr-FR" sz="1100" dirty="0" err="1"/>
                <a:t>benefit</a:t>
              </a:r>
              <a:r>
                <a:rPr lang="fr-FR" sz="1100" dirty="0"/>
                <a:t> </a:t>
              </a:r>
              <a:r>
                <a:rPr lang="fr-FR" sz="1100" dirty="0" err="1"/>
                <a:t>from</a:t>
              </a:r>
              <a:r>
                <a:rPr lang="fr-FR" sz="1100" dirty="0"/>
                <a:t> location (</a:t>
              </a:r>
              <a:r>
                <a:rPr lang="fr-FR" sz="1100" dirty="0" err="1"/>
                <a:t>maybe</a:t>
              </a:r>
              <a:r>
                <a:rPr lang="fr-FR" sz="1100" dirty="0"/>
                <a:t> </a:t>
              </a:r>
              <a:r>
                <a:rPr lang="fr-FR" sz="1100" dirty="0" err="1"/>
                <a:t>lower</a:t>
              </a:r>
              <a:r>
                <a:rPr lang="fr-FR" sz="1100" dirty="0"/>
                <a:t> </a:t>
              </a:r>
              <a:r>
                <a:rPr lang="fr-FR" sz="1100" dirty="0" err="1"/>
                <a:t>costs</a:t>
              </a:r>
              <a:r>
                <a:rPr lang="fr-FR" sz="1100" dirty="0"/>
                <a:t> </a:t>
              </a:r>
              <a:r>
                <a:rPr lang="fr-FR" sz="1100" dirty="0" err="1"/>
                <a:t>locally</a:t>
              </a:r>
              <a:r>
                <a:rPr lang="fr-FR" sz="1100" dirty="0"/>
                <a:t>?)</a:t>
              </a:r>
            </a:p>
            <a:p>
              <a:r>
                <a:rPr lang="fr-FR" sz="1100" dirty="0" err="1"/>
                <a:t>Dependence</a:t>
              </a:r>
              <a:r>
                <a:rPr lang="fr-FR" sz="1100" dirty="0"/>
                <a:t> on </a:t>
              </a:r>
              <a:r>
                <a:rPr lang="fr-FR" sz="1100" dirty="0" err="1"/>
                <a:t>intermediairies</a:t>
              </a:r>
              <a:endParaRPr lang="fr-FR" sz="1100" dirty="0"/>
            </a:p>
            <a:p>
              <a:r>
                <a:rPr lang="fr-FR" sz="1100" dirty="0"/>
                <a:t>Transportation </a:t>
              </a:r>
              <a:r>
                <a:rPr lang="fr-FR" sz="1100" dirty="0" err="1"/>
                <a:t>costs</a:t>
              </a:r>
              <a:endParaRPr lang="fr-FR" sz="1100" dirty="0"/>
            </a:p>
            <a:p>
              <a:r>
                <a:rPr lang="fr-FR" sz="1100" dirty="0"/>
                <a:t>Slow </a:t>
              </a:r>
              <a:r>
                <a:rPr lang="fr-FR" sz="1100" dirty="0" err="1"/>
                <a:t>reaction</a:t>
              </a:r>
              <a:r>
                <a:rPr lang="fr-FR" sz="1100" dirty="0"/>
                <a:t> time to changes in </a:t>
              </a:r>
              <a:r>
                <a:rPr lang="fr-FR" sz="1100" dirty="0" err="1"/>
                <a:t>demand</a:t>
              </a:r>
              <a:endParaRPr lang="fr-FR" sz="1100" dirty="0"/>
            </a:p>
          </p:txBody>
        </p:sp>
      </p:grpSp>
      <p:sp>
        <p:nvSpPr>
          <p:cNvPr id="11" name="ZoneTexte 10"/>
          <p:cNvSpPr txBox="1"/>
          <p:nvPr/>
        </p:nvSpPr>
        <p:spPr>
          <a:xfrm>
            <a:off x="2058431" y="1689819"/>
            <a:ext cx="488916" cy="307777"/>
          </a:xfrm>
          <a:prstGeom prst="rect">
            <a:avLst/>
          </a:prstGeom>
          <a:noFill/>
        </p:spPr>
        <p:txBody>
          <a:bodyPr wrap="none" rtlCol="0">
            <a:spAutoFit/>
          </a:bodyPr>
          <a:lstStyle/>
          <a:p>
            <a:r>
              <a:rPr lang="fr-FR" sz="1400" b="1" dirty="0" err="1"/>
              <a:t>Low</a:t>
            </a:r>
            <a:endParaRPr lang="fr-FR" sz="1400" b="1" dirty="0"/>
          </a:p>
        </p:txBody>
      </p:sp>
      <p:sp>
        <p:nvSpPr>
          <p:cNvPr id="33" name="ZoneTexte 32"/>
          <p:cNvSpPr txBox="1"/>
          <p:nvPr/>
        </p:nvSpPr>
        <p:spPr>
          <a:xfrm>
            <a:off x="2058431" y="2151799"/>
            <a:ext cx="524503" cy="307777"/>
          </a:xfrm>
          <a:prstGeom prst="rect">
            <a:avLst/>
          </a:prstGeom>
          <a:noFill/>
        </p:spPr>
        <p:txBody>
          <a:bodyPr wrap="none" rtlCol="0">
            <a:spAutoFit/>
          </a:bodyPr>
          <a:lstStyle/>
          <a:p>
            <a:r>
              <a:rPr lang="fr-FR" sz="1400" b="1" dirty="0"/>
              <a:t>High</a:t>
            </a:r>
          </a:p>
        </p:txBody>
      </p:sp>
      <p:sp>
        <p:nvSpPr>
          <p:cNvPr id="34" name="ZoneTexte 33"/>
          <p:cNvSpPr txBox="1"/>
          <p:nvPr/>
        </p:nvSpPr>
        <p:spPr>
          <a:xfrm>
            <a:off x="1733373" y="2562421"/>
            <a:ext cx="1195840" cy="307777"/>
          </a:xfrm>
          <a:prstGeom prst="rect">
            <a:avLst/>
          </a:prstGeom>
          <a:noFill/>
        </p:spPr>
        <p:txBody>
          <a:bodyPr wrap="none" rtlCol="0">
            <a:spAutoFit/>
          </a:bodyPr>
          <a:lstStyle/>
          <a:p>
            <a:r>
              <a:rPr lang="fr-FR" sz="1400" b="1" dirty="0" err="1"/>
              <a:t>Low</a:t>
            </a:r>
            <a:r>
              <a:rPr lang="fr-FR" sz="1400" b="1" dirty="0"/>
              <a:t>/Medium</a:t>
            </a:r>
          </a:p>
        </p:txBody>
      </p:sp>
      <p:sp>
        <p:nvSpPr>
          <p:cNvPr id="35" name="ZoneTexte 34"/>
          <p:cNvSpPr txBox="1"/>
          <p:nvPr/>
        </p:nvSpPr>
        <p:spPr>
          <a:xfrm>
            <a:off x="2047307" y="2986692"/>
            <a:ext cx="488916" cy="307777"/>
          </a:xfrm>
          <a:prstGeom prst="rect">
            <a:avLst/>
          </a:prstGeom>
          <a:noFill/>
        </p:spPr>
        <p:txBody>
          <a:bodyPr wrap="none" rtlCol="0">
            <a:spAutoFit/>
          </a:bodyPr>
          <a:lstStyle/>
          <a:p>
            <a:r>
              <a:rPr lang="fr-FR" sz="1400" b="1" dirty="0" err="1"/>
              <a:t>Low</a:t>
            </a:r>
            <a:endParaRPr lang="fr-FR" sz="1400" b="1" dirty="0"/>
          </a:p>
        </p:txBody>
      </p:sp>
      <p:sp>
        <p:nvSpPr>
          <p:cNvPr id="36" name="ZoneTexte 35"/>
          <p:cNvSpPr txBox="1"/>
          <p:nvPr/>
        </p:nvSpPr>
        <p:spPr>
          <a:xfrm>
            <a:off x="2047307" y="3424957"/>
            <a:ext cx="482312" cy="307777"/>
          </a:xfrm>
          <a:prstGeom prst="rect">
            <a:avLst/>
          </a:prstGeom>
          <a:noFill/>
        </p:spPr>
        <p:txBody>
          <a:bodyPr wrap="none" rtlCol="0">
            <a:spAutoFit/>
          </a:bodyPr>
          <a:lstStyle/>
          <a:p>
            <a:r>
              <a:rPr lang="fr-FR" sz="1400" b="1" dirty="0" err="1"/>
              <a:t>Fast</a:t>
            </a:r>
            <a:endParaRPr lang="fr-FR" sz="1400" b="1" dirty="0"/>
          </a:p>
        </p:txBody>
      </p:sp>
    </p:spTree>
    <p:extLst>
      <p:ext uri="{BB962C8B-B14F-4D97-AF65-F5344CB8AC3E}">
        <p14:creationId xmlns:p14="http://schemas.microsoft.com/office/powerpoint/2010/main" val="16090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a:t>Mode of entry</a:t>
            </a:r>
          </a:p>
        </p:txBody>
      </p:sp>
      <p:sp>
        <p:nvSpPr>
          <p:cNvPr id="5" name="Espace réservé du numéro de diapositive 4"/>
          <p:cNvSpPr>
            <a:spLocks noGrp="1"/>
          </p:cNvSpPr>
          <p:nvPr>
            <p:ph type="sldNum" sz="quarter" idx="12"/>
          </p:nvPr>
        </p:nvSpPr>
        <p:spPr>
          <a:xfrm>
            <a:off x="4476697" y="4751832"/>
            <a:ext cx="539080" cy="273844"/>
          </a:xfrm>
        </p:spPr>
        <p:txBody>
          <a:bodyPr/>
          <a:lstStyle/>
          <a:p>
            <a:fld id="{307C7597-8D70-4701-8085-9524B0B5C72B}" type="slidenum">
              <a:rPr lang="fr-FR" smtClean="0"/>
              <a:pPr/>
              <a:t>174</a:t>
            </a:fld>
            <a:endParaRPr lang="fr-F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Entry mode strategies</a:t>
            </a:r>
          </a:p>
        </p:txBody>
      </p:sp>
      <p:graphicFrame>
        <p:nvGraphicFramePr>
          <p:cNvPr id="6" name="Tableau 5"/>
          <p:cNvGraphicFramePr>
            <a:graphicFrameLocks noGrp="1"/>
          </p:cNvGraphicFramePr>
          <p:nvPr/>
        </p:nvGraphicFramePr>
        <p:xfrm>
          <a:off x="402108" y="1195960"/>
          <a:ext cx="6318300" cy="2587420"/>
        </p:xfrm>
        <a:graphic>
          <a:graphicData uri="http://schemas.openxmlformats.org/drawingml/2006/table">
            <a:tbl>
              <a:tblPr firstRow="1" bandRow="1">
                <a:tableStyleId>{5C22544A-7EE6-4342-B048-85BDC9FD1C3A}</a:tableStyleId>
              </a:tblPr>
              <a:tblGrid>
                <a:gridCol w="1263660">
                  <a:extLst>
                    <a:ext uri="{9D8B030D-6E8A-4147-A177-3AD203B41FA5}">
                      <a16:colId xmlns:a16="http://schemas.microsoft.com/office/drawing/2014/main" val="2164117833"/>
                    </a:ext>
                  </a:extLst>
                </a:gridCol>
                <a:gridCol w="1263660">
                  <a:extLst>
                    <a:ext uri="{9D8B030D-6E8A-4147-A177-3AD203B41FA5}">
                      <a16:colId xmlns:a16="http://schemas.microsoft.com/office/drawing/2014/main" val="2636197174"/>
                    </a:ext>
                  </a:extLst>
                </a:gridCol>
                <a:gridCol w="1263660">
                  <a:extLst>
                    <a:ext uri="{9D8B030D-6E8A-4147-A177-3AD203B41FA5}">
                      <a16:colId xmlns:a16="http://schemas.microsoft.com/office/drawing/2014/main" val="414457415"/>
                    </a:ext>
                  </a:extLst>
                </a:gridCol>
                <a:gridCol w="1263660">
                  <a:extLst>
                    <a:ext uri="{9D8B030D-6E8A-4147-A177-3AD203B41FA5}">
                      <a16:colId xmlns:a16="http://schemas.microsoft.com/office/drawing/2014/main" val="3111729377"/>
                    </a:ext>
                  </a:extLst>
                </a:gridCol>
                <a:gridCol w="1263660">
                  <a:extLst>
                    <a:ext uri="{9D8B030D-6E8A-4147-A177-3AD203B41FA5}">
                      <a16:colId xmlns:a16="http://schemas.microsoft.com/office/drawing/2014/main" val="2708381719"/>
                    </a:ext>
                  </a:extLst>
                </a:gridCol>
              </a:tblGrid>
              <a:tr h="425030">
                <a:tc>
                  <a:txBody>
                    <a:bodyPr/>
                    <a:lstStyle/>
                    <a:p>
                      <a:endParaRPr lang="fr-FR" dirty="0"/>
                    </a:p>
                  </a:txBody>
                  <a:tcPr>
                    <a:solidFill>
                      <a:srgbClr val="1D2D3F"/>
                    </a:solidFill>
                  </a:tcPr>
                </a:tc>
                <a:tc>
                  <a:txBody>
                    <a:bodyPr/>
                    <a:lstStyle/>
                    <a:p>
                      <a:pPr algn="ctr"/>
                      <a:r>
                        <a:rPr lang="fr-FR" sz="1200" dirty="0"/>
                        <a:t>Export</a:t>
                      </a:r>
                    </a:p>
                  </a:txBody>
                  <a:tcPr>
                    <a:solidFill>
                      <a:srgbClr val="1D2D3F"/>
                    </a:solidFill>
                  </a:tcPr>
                </a:tc>
                <a:tc>
                  <a:txBody>
                    <a:bodyPr/>
                    <a:lstStyle/>
                    <a:p>
                      <a:pPr algn="ctr"/>
                      <a:r>
                        <a:rPr lang="fr-FR" sz="1200" dirty="0" err="1"/>
                        <a:t>Licensing</a:t>
                      </a:r>
                      <a:r>
                        <a:rPr lang="fr-FR" sz="1200" baseline="0" dirty="0"/>
                        <a:t> or Franchising</a:t>
                      </a:r>
                      <a:endParaRPr lang="fr-FR" sz="1200" dirty="0"/>
                    </a:p>
                  </a:txBody>
                  <a:tcPr>
                    <a:solidFill>
                      <a:srgbClr val="1D2D3F"/>
                    </a:solidFill>
                  </a:tcPr>
                </a:tc>
                <a:tc>
                  <a:txBody>
                    <a:bodyPr/>
                    <a:lstStyle/>
                    <a:p>
                      <a:pPr algn="ctr"/>
                      <a:r>
                        <a:rPr lang="fr-FR" sz="1200" dirty="0"/>
                        <a:t>Joint </a:t>
                      </a:r>
                      <a:br>
                        <a:rPr lang="fr-FR" sz="1200" dirty="0"/>
                      </a:br>
                      <a:r>
                        <a:rPr lang="fr-FR" sz="1200" dirty="0"/>
                        <a:t>Ventures</a:t>
                      </a:r>
                    </a:p>
                  </a:txBody>
                  <a:tcPr>
                    <a:solidFill>
                      <a:srgbClr val="1D2D3F"/>
                    </a:solidFill>
                  </a:tcPr>
                </a:tc>
                <a:tc>
                  <a:txBody>
                    <a:bodyPr/>
                    <a:lstStyle/>
                    <a:p>
                      <a:pPr algn="ctr"/>
                      <a:r>
                        <a:rPr lang="fr-FR" sz="1200" dirty="0" err="1"/>
                        <a:t>Wholly</a:t>
                      </a:r>
                      <a:r>
                        <a:rPr lang="fr-FR" sz="1200" dirty="0"/>
                        <a:t> </a:t>
                      </a:r>
                      <a:r>
                        <a:rPr lang="fr-FR" sz="1200" dirty="0" err="1"/>
                        <a:t>owned</a:t>
                      </a:r>
                      <a:r>
                        <a:rPr lang="fr-FR" sz="1200" dirty="0"/>
                        <a:t> </a:t>
                      </a:r>
                      <a:r>
                        <a:rPr lang="fr-FR" sz="1200" dirty="0" err="1"/>
                        <a:t>subsidiaries</a:t>
                      </a:r>
                      <a:endParaRPr lang="fr-FR" sz="1200" dirty="0"/>
                    </a:p>
                  </a:txBody>
                  <a:tcPr>
                    <a:solidFill>
                      <a:srgbClr val="1D2D3F"/>
                    </a:solidFill>
                  </a:tcPr>
                </a:tc>
                <a:extLst>
                  <a:ext uri="{0D108BD9-81ED-4DB2-BD59-A6C34878D82A}">
                    <a16:rowId xmlns:a16="http://schemas.microsoft.com/office/drawing/2014/main" val="3446843472"/>
                  </a:ext>
                </a:extLst>
              </a:tr>
              <a:tr h="425030">
                <a:tc>
                  <a:txBody>
                    <a:bodyPr/>
                    <a:lstStyle/>
                    <a:p>
                      <a:r>
                        <a:rPr lang="fr-FR" sz="1100" dirty="0"/>
                        <a:t>Resource </a:t>
                      </a:r>
                      <a:r>
                        <a:rPr lang="fr-FR" sz="1100" dirty="0" err="1"/>
                        <a:t>commitments</a:t>
                      </a:r>
                      <a:endParaRPr lang="fr-FR" sz="1100" dirty="0"/>
                    </a:p>
                  </a:txBody>
                  <a:tcPr/>
                </a:tc>
                <a:tc>
                  <a:txBody>
                    <a:bodyPr/>
                    <a:lstStyle/>
                    <a:p>
                      <a:endParaRPr lang="fr-FR" sz="1200" dirty="0"/>
                    </a:p>
                  </a:txBody>
                  <a:tcPr/>
                </a:tc>
                <a:tc>
                  <a:txBody>
                    <a:bodyPr/>
                    <a:lstStyle/>
                    <a:p>
                      <a:endParaRPr lang="fr-FR" sz="1200" dirty="0"/>
                    </a:p>
                  </a:txBody>
                  <a:tcPr/>
                </a:tc>
                <a:tc>
                  <a:txBody>
                    <a:bodyPr/>
                    <a:lstStyle/>
                    <a:p>
                      <a:endParaRPr lang="fr-FR" sz="1200"/>
                    </a:p>
                  </a:txBody>
                  <a:tcPr/>
                </a:tc>
                <a:tc>
                  <a:txBody>
                    <a:bodyPr/>
                    <a:lstStyle/>
                    <a:p>
                      <a:endParaRPr lang="fr-FR" sz="1200"/>
                    </a:p>
                  </a:txBody>
                  <a:tcPr/>
                </a:tc>
                <a:extLst>
                  <a:ext uri="{0D108BD9-81ED-4DB2-BD59-A6C34878D82A}">
                    <a16:rowId xmlns:a16="http://schemas.microsoft.com/office/drawing/2014/main" val="2697703495"/>
                  </a:ext>
                </a:extLst>
              </a:tr>
              <a:tr h="425030">
                <a:tc>
                  <a:txBody>
                    <a:bodyPr/>
                    <a:lstStyle/>
                    <a:p>
                      <a:r>
                        <a:rPr lang="fr-FR" sz="1100" dirty="0"/>
                        <a:t>Tech and </a:t>
                      </a:r>
                      <a:r>
                        <a:rPr lang="fr-FR" sz="1100" dirty="0" err="1"/>
                        <a:t>Quality</a:t>
                      </a:r>
                      <a:r>
                        <a:rPr lang="fr-FR" sz="1100" dirty="0"/>
                        <a:t> Control</a:t>
                      </a:r>
                    </a:p>
                  </a:txBody>
                  <a:tcPr/>
                </a:tc>
                <a:tc>
                  <a:txBody>
                    <a:bodyPr/>
                    <a:lstStyle/>
                    <a:p>
                      <a:endParaRPr lang="fr-FR" sz="1200"/>
                    </a:p>
                  </a:txBody>
                  <a:tcPr/>
                </a:tc>
                <a:tc>
                  <a:txBody>
                    <a:bodyPr/>
                    <a:lstStyle/>
                    <a:p>
                      <a:endParaRPr lang="fr-FR" sz="1200"/>
                    </a:p>
                  </a:txBody>
                  <a:tcPr/>
                </a:tc>
                <a:tc>
                  <a:txBody>
                    <a:bodyPr/>
                    <a:lstStyle/>
                    <a:p>
                      <a:endParaRPr lang="fr-FR" sz="1200"/>
                    </a:p>
                  </a:txBody>
                  <a:tcPr/>
                </a:tc>
                <a:tc>
                  <a:txBody>
                    <a:bodyPr/>
                    <a:lstStyle/>
                    <a:p>
                      <a:endParaRPr lang="fr-FR" sz="1200" dirty="0"/>
                    </a:p>
                  </a:txBody>
                  <a:tcPr/>
                </a:tc>
                <a:extLst>
                  <a:ext uri="{0D108BD9-81ED-4DB2-BD59-A6C34878D82A}">
                    <a16:rowId xmlns:a16="http://schemas.microsoft.com/office/drawing/2014/main" val="1542874427"/>
                  </a:ext>
                </a:extLst>
              </a:tr>
              <a:tr h="425030">
                <a:tc>
                  <a:txBody>
                    <a:bodyPr/>
                    <a:lstStyle/>
                    <a:p>
                      <a:r>
                        <a:rPr lang="fr-FR" sz="1100" dirty="0"/>
                        <a:t>Marketing &amp;</a:t>
                      </a:r>
                      <a:r>
                        <a:rPr lang="fr-FR" sz="1100" baseline="0" dirty="0"/>
                        <a:t> Sales Control</a:t>
                      </a:r>
                      <a:endParaRPr lang="fr-FR" sz="1100" dirty="0"/>
                    </a:p>
                  </a:txBody>
                  <a:tcPr/>
                </a:tc>
                <a:tc>
                  <a:txBody>
                    <a:bodyPr/>
                    <a:lstStyle/>
                    <a:p>
                      <a:endParaRPr lang="fr-FR" sz="1200"/>
                    </a:p>
                  </a:txBody>
                  <a:tcPr/>
                </a:tc>
                <a:tc>
                  <a:txBody>
                    <a:bodyPr/>
                    <a:lstStyle/>
                    <a:p>
                      <a:endParaRPr lang="fr-FR" sz="1200"/>
                    </a:p>
                  </a:txBody>
                  <a:tcPr/>
                </a:tc>
                <a:tc>
                  <a:txBody>
                    <a:bodyPr/>
                    <a:lstStyle/>
                    <a:p>
                      <a:endParaRPr lang="fr-FR" sz="1200" dirty="0"/>
                    </a:p>
                  </a:txBody>
                  <a:tcPr/>
                </a:tc>
                <a:tc>
                  <a:txBody>
                    <a:bodyPr/>
                    <a:lstStyle/>
                    <a:p>
                      <a:endParaRPr lang="fr-FR" sz="1200"/>
                    </a:p>
                  </a:txBody>
                  <a:tcPr/>
                </a:tc>
                <a:extLst>
                  <a:ext uri="{0D108BD9-81ED-4DB2-BD59-A6C34878D82A}">
                    <a16:rowId xmlns:a16="http://schemas.microsoft.com/office/drawing/2014/main" val="1279990880"/>
                  </a:ext>
                </a:extLst>
              </a:tr>
              <a:tr h="425030">
                <a:tc>
                  <a:txBody>
                    <a:bodyPr/>
                    <a:lstStyle/>
                    <a:p>
                      <a:r>
                        <a:rPr lang="fr-FR" sz="1100" dirty="0" err="1"/>
                        <a:t>Risk</a:t>
                      </a:r>
                      <a:endParaRPr lang="fr-FR" sz="1100" dirty="0"/>
                    </a:p>
                  </a:txBody>
                  <a:tcPr/>
                </a:tc>
                <a:tc>
                  <a:txBody>
                    <a:bodyPr/>
                    <a:lstStyle/>
                    <a:p>
                      <a:endParaRPr lang="fr-FR" sz="1200"/>
                    </a:p>
                  </a:txBody>
                  <a:tcPr/>
                </a:tc>
                <a:tc>
                  <a:txBody>
                    <a:bodyPr/>
                    <a:lstStyle/>
                    <a:p>
                      <a:endParaRPr lang="fr-FR" sz="1200"/>
                    </a:p>
                  </a:txBody>
                  <a:tcPr/>
                </a:tc>
                <a:tc>
                  <a:txBody>
                    <a:bodyPr/>
                    <a:lstStyle/>
                    <a:p>
                      <a:endParaRPr lang="fr-FR" sz="1200"/>
                    </a:p>
                  </a:txBody>
                  <a:tcPr/>
                </a:tc>
                <a:tc>
                  <a:txBody>
                    <a:bodyPr/>
                    <a:lstStyle/>
                    <a:p>
                      <a:endParaRPr lang="fr-FR" sz="1200" dirty="0"/>
                    </a:p>
                  </a:txBody>
                  <a:tcPr/>
                </a:tc>
                <a:extLst>
                  <a:ext uri="{0D108BD9-81ED-4DB2-BD59-A6C34878D82A}">
                    <a16:rowId xmlns:a16="http://schemas.microsoft.com/office/drawing/2014/main" val="1230863134"/>
                  </a:ext>
                </a:extLst>
              </a:tr>
              <a:tr h="425030">
                <a:tc>
                  <a:txBody>
                    <a:bodyPr/>
                    <a:lstStyle/>
                    <a:p>
                      <a:r>
                        <a:rPr lang="fr-FR" sz="1100" dirty="0"/>
                        <a:t>Entry Speed</a:t>
                      </a:r>
                    </a:p>
                  </a:txBody>
                  <a:tcPr/>
                </a:tc>
                <a:tc>
                  <a:txBody>
                    <a:bodyPr/>
                    <a:lstStyle/>
                    <a:p>
                      <a:endParaRPr lang="fr-FR" sz="1200"/>
                    </a:p>
                  </a:txBody>
                  <a:tcPr/>
                </a:tc>
                <a:tc>
                  <a:txBody>
                    <a:bodyPr/>
                    <a:lstStyle/>
                    <a:p>
                      <a:endParaRPr lang="fr-FR" sz="1200"/>
                    </a:p>
                  </a:txBody>
                  <a:tcPr/>
                </a:tc>
                <a:tc>
                  <a:txBody>
                    <a:bodyPr/>
                    <a:lstStyle/>
                    <a:p>
                      <a:endParaRPr lang="fr-FR" sz="1200"/>
                    </a:p>
                  </a:txBody>
                  <a:tcPr/>
                </a:tc>
                <a:tc>
                  <a:txBody>
                    <a:bodyPr/>
                    <a:lstStyle/>
                    <a:p>
                      <a:endParaRPr lang="fr-FR" sz="1200" dirty="0"/>
                    </a:p>
                  </a:txBody>
                  <a:tcPr/>
                </a:tc>
                <a:extLst>
                  <a:ext uri="{0D108BD9-81ED-4DB2-BD59-A6C34878D82A}">
                    <a16:rowId xmlns:a16="http://schemas.microsoft.com/office/drawing/2014/main" val="3115252081"/>
                  </a:ext>
                </a:extLst>
              </a:tr>
            </a:tbl>
          </a:graphicData>
        </a:graphic>
      </p:graphicFrame>
      <p:sp>
        <p:nvSpPr>
          <p:cNvPr id="8" name="Rectangle 7"/>
          <p:cNvSpPr/>
          <p:nvPr/>
        </p:nvSpPr>
        <p:spPr>
          <a:xfrm>
            <a:off x="402108" y="3826038"/>
            <a:ext cx="3833008" cy="781473"/>
          </a:xfrm>
          <a:prstGeom prst="rect">
            <a:avLst/>
          </a:prstGeom>
          <a:solidFill>
            <a:schemeClr val="bg1">
              <a:lumMod val="9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355846" y="3732734"/>
            <a:ext cx="312906" cy="400110"/>
          </a:xfrm>
          <a:prstGeom prst="rect">
            <a:avLst/>
          </a:prstGeom>
          <a:noFill/>
        </p:spPr>
        <p:txBody>
          <a:bodyPr wrap="none" rtlCol="0">
            <a:spAutoFit/>
          </a:bodyPr>
          <a:lstStyle/>
          <a:p>
            <a:r>
              <a:rPr lang="fr-FR" sz="2000" b="1" dirty="0"/>
              <a:t>+</a:t>
            </a:r>
          </a:p>
        </p:txBody>
      </p:sp>
      <p:sp>
        <p:nvSpPr>
          <p:cNvPr id="30" name="Rectangle 29"/>
          <p:cNvSpPr/>
          <p:nvPr/>
        </p:nvSpPr>
        <p:spPr>
          <a:xfrm>
            <a:off x="4413727" y="3826038"/>
            <a:ext cx="3833008" cy="781473"/>
          </a:xfrm>
          <a:prstGeom prst="rect">
            <a:avLst/>
          </a:prstGeom>
          <a:solidFill>
            <a:schemeClr val="bg1">
              <a:lumMod val="9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p:cNvSpPr txBox="1"/>
          <p:nvPr/>
        </p:nvSpPr>
        <p:spPr>
          <a:xfrm>
            <a:off x="4367465" y="3732734"/>
            <a:ext cx="263214" cy="400110"/>
          </a:xfrm>
          <a:prstGeom prst="rect">
            <a:avLst/>
          </a:prstGeom>
          <a:noFill/>
        </p:spPr>
        <p:txBody>
          <a:bodyPr wrap="none" rtlCol="0">
            <a:spAutoFit/>
          </a:bodyPr>
          <a:lstStyle/>
          <a:p>
            <a:r>
              <a:rPr lang="fr-FR" sz="2000" b="1" dirty="0"/>
              <a:t>-</a:t>
            </a:r>
          </a:p>
        </p:txBody>
      </p:sp>
      <p:sp>
        <p:nvSpPr>
          <p:cNvPr id="10" name="ZoneTexte 9"/>
          <p:cNvSpPr txBox="1"/>
          <p:nvPr/>
        </p:nvSpPr>
        <p:spPr>
          <a:xfrm>
            <a:off x="668752" y="3838071"/>
            <a:ext cx="3566364" cy="769441"/>
          </a:xfrm>
          <a:prstGeom prst="rect">
            <a:avLst/>
          </a:prstGeom>
          <a:noFill/>
        </p:spPr>
        <p:txBody>
          <a:bodyPr wrap="square" rtlCol="0">
            <a:spAutoFit/>
          </a:bodyPr>
          <a:lstStyle/>
          <a:p>
            <a:r>
              <a:rPr lang="fr-FR" sz="1100" dirty="0" err="1"/>
              <a:t>Contractually</a:t>
            </a:r>
            <a:r>
              <a:rPr lang="fr-FR" sz="1100" dirty="0"/>
              <a:t> </a:t>
            </a:r>
            <a:r>
              <a:rPr lang="fr-FR" sz="1100" dirty="0" err="1"/>
              <a:t>agreed</a:t>
            </a:r>
            <a:r>
              <a:rPr lang="fr-FR" sz="1100" dirty="0"/>
              <a:t> </a:t>
            </a:r>
            <a:r>
              <a:rPr lang="fr-FR" sz="1100" dirty="0" err="1"/>
              <a:t>income</a:t>
            </a:r>
            <a:r>
              <a:rPr lang="fr-FR" sz="1100" dirty="0"/>
              <a:t> </a:t>
            </a:r>
            <a:r>
              <a:rPr lang="fr-FR" sz="1100" dirty="0" err="1"/>
              <a:t>through</a:t>
            </a:r>
            <a:r>
              <a:rPr lang="fr-FR" sz="1100" dirty="0"/>
              <a:t> </a:t>
            </a:r>
            <a:r>
              <a:rPr lang="fr-FR" sz="1100" dirty="0" err="1"/>
              <a:t>product</a:t>
            </a:r>
            <a:r>
              <a:rPr lang="fr-FR" sz="1100" dirty="0"/>
              <a:t> sales &amp; marketing </a:t>
            </a:r>
            <a:r>
              <a:rPr lang="fr-FR" sz="1100" dirty="0" err="1"/>
              <a:t>rights</a:t>
            </a:r>
            <a:endParaRPr lang="fr-FR" sz="1100" dirty="0"/>
          </a:p>
          <a:p>
            <a:r>
              <a:rPr lang="fr-FR" sz="1100" dirty="0" err="1"/>
              <a:t>Limits</a:t>
            </a:r>
            <a:r>
              <a:rPr lang="fr-FR" sz="1100" dirty="0"/>
              <a:t> </a:t>
            </a:r>
            <a:r>
              <a:rPr lang="fr-FR" sz="1100" dirty="0" err="1"/>
              <a:t>economic</a:t>
            </a:r>
            <a:r>
              <a:rPr lang="fr-FR" sz="1100" dirty="0"/>
              <a:t> and </a:t>
            </a:r>
            <a:r>
              <a:rPr lang="fr-FR" sz="1100" dirty="0" err="1"/>
              <a:t>financial</a:t>
            </a:r>
            <a:r>
              <a:rPr lang="fr-FR" sz="1100" dirty="0"/>
              <a:t> </a:t>
            </a:r>
            <a:r>
              <a:rPr lang="fr-FR" sz="1100" dirty="0" err="1"/>
              <a:t>exposure</a:t>
            </a:r>
            <a:endParaRPr lang="fr-FR" sz="1100" dirty="0"/>
          </a:p>
          <a:p>
            <a:endParaRPr lang="fr-FR" sz="1100" dirty="0"/>
          </a:p>
        </p:txBody>
      </p:sp>
      <p:sp>
        <p:nvSpPr>
          <p:cNvPr id="32" name="ZoneTexte 31"/>
          <p:cNvSpPr txBox="1"/>
          <p:nvPr/>
        </p:nvSpPr>
        <p:spPr>
          <a:xfrm>
            <a:off x="4572000" y="3838071"/>
            <a:ext cx="3720997" cy="600164"/>
          </a:xfrm>
          <a:prstGeom prst="rect">
            <a:avLst/>
          </a:prstGeom>
          <a:noFill/>
        </p:spPr>
        <p:txBody>
          <a:bodyPr wrap="square" rtlCol="0">
            <a:spAutoFit/>
          </a:bodyPr>
          <a:lstStyle/>
          <a:p>
            <a:r>
              <a:rPr lang="fr-FR" sz="1100" dirty="0"/>
              <a:t>Hard to </a:t>
            </a:r>
            <a:r>
              <a:rPr lang="fr-FR" sz="1100" dirty="0" err="1"/>
              <a:t>find</a:t>
            </a:r>
            <a:r>
              <a:rPr lang="fr-FR" sz="1100" dirty="0"/>
              <a:t> </a:t>
            </a:r>
            <a:r>
              <a:rPr lang="fr-FR" sz="1100" dirty="0" err="1"/>
              <a:t>partner</a:t>
            </a:r>
            <a:r>
              <a:rPr lang="fr-FR" sz="1100" dirty="0"/>
              <a:t> and </a:t>
            </a:r>
            <a:r>
              <a:rPr lang="fr-FR" sz="1100" dirty="0" err="1"/>
              <a:t>agree</a:t>
            </a:r>
            <a:r>
              <a:rPr lang="fr-FR" sz="1100" dirty="0"/>
              <a:t> on </a:t>
            </a:r>
            <a:r>
              <a:rPr lang="fr-FR" sz="1100" dirty="0" err="1"/>
              <a:t>contractual</a:t>
            </a:r>
            <a:r>
              <a:rPr lang="fr-FR" sz="1100" dirty="0"/>
              <a:t> </a:t>
            </a:r>
            <a:r>
              <a:rPr lang="fr-FR" sz="1100" dirty="0" err="1"/>
              <a:t>terms</a:t>
            </a:r>
            <a:endParaRPr lang="fr-FR" sz="1100" dirty="0"/>
          </a:p>
          <a:p>
            <a:r>
              <a:rPr lang="fr-FR" sz="1100" dirty="0"/>
              <a:t>Imitation </a:t>
            </a:r>
            <a:r>
              <a:rPr lang="fr-FR" sz="1100" dirty="0" err="1"/>
              <a:t>is</a:t>
            </a:r>
            <a:r>
              <a:rPr lang="fr-FR" sz="1100" dirty="0"/>
              <a:t> possible</a:t>
            </a:r>
          </a:p>
          <a:p>
            <a:r>
              <a:rPr lang="fr-FR" sz="1100" dirty="0" err="1"/>
              <a:t>Limits</a:t>
            </a:r>
            <a:r>
              <a:rPr lang="fr-FR" sz="1100" dirty="0"/>
              <a:t> </a:t>
            </a:r>
            <a:r>
              <a:rPr lang="fr-FR" sz="1100" dirty="0" err="1"/>
              <a:t>benefits</a:t>
            </a:r>
            <a:r>
              <a:rPr lang="fr-FR" sz="1100" dirty="0"/>
              <a:t> </a:t>
            </a:r>
            <a:r>
              <a:rPr lang="fr-FR" sz="1100" dirty="0" err="1"/>
              <a:t>from</a:t>
            </a:r>
            <a:r>
              <a:rPr lang="fr-FR" sz="1100" dirty="0"/>
              <a:t> </a:t>
            </a:r>
            <a:r>
              <a:rPr lang="fr-FR" sz="1100" dirty="0" err="1"/>
              <a:t>locational</a:t>
            </a:r>
            <a:r>
              <a:rPr lang="fr-FR" sz="1100" dirty="0"/>
              <a:t> </a:t>
            </a:r>
            <a:r>
              <a:rPr lang="fr-FR" sz="1100" dirty="0" err="1"/>
              <a:t>advanatages</a:t>
            </a:r>
            <a:r>
              <a:rPr lang="fr-FR" sz="1100" dirty="0"/>
              <a:t> of host nation</a:t>
            </a:r>
          </a:p>
        </p:txBody>
      </p:sp>
      <p:sp>
        <p:nvSpPr>
          <p:cNvPr id="11" name="ZoneTexte 10"/>
          <p:cNvSpPr txBox="1"/>
          <p:nvPr/>
        </p:nvSpPr>
        <p:spPr>
          <a:xfrm>
            <a:off x="2058431" y="1689819"/>
            <a:ext cx="482120" cy="307777"/>
          </a:xfrm>
          <a:prstGeom prst="rect">
            <a:avLst/>
          </a:prstGeom>
          <a:noFill/>
        </p:spPr>
        <p:txBody>
          <a:bodyPr wrap="none" rtlCol="0">
            <a:spAutoFit/>
          </a:bodyPr>
          <a:lstStyle/>
          <a:p>
            <a:r>
              <a:rPr lang="fr-FR" sz="1400" dirty="0" err="1"/>
              <a:t>Low</a:t>
            </a:r>
            <a:endParaRPr lang="fr-FR" sz="1400" dirty="0"/>
          </a:p>
        </p:txBody>
      </p:sp>
      <p:sp>
        <p:nvSpPr>
          <p:cNvPr id="33" name="ZoneTexte 32"/>
          <p:cNvSpPr txBox="1"/>
          <p:nvPr/>
        </p:nvSpPr>
        <p:spPr>
          <a:xfrm>
            <a:off x="2058431" y="2151799"/>
            <a:ext cx="518091" cy="307777"/>
          </a:xfrm>
          <a:prstGeom prst="rect">
            <a:avLst/>
          </a:prstGeom>
          <a:noFill/>
        </p:spPr>
        <p:txBody>
          <a:bodyPr wrap="none" rtlCol="0">
            <a:spAutoFit/>
          </a:bodyPr>
          <a:lstStyle/>
          <a:p>
            <a:r>
              <a:rPr lang="fr-FR" sz="1400" dirty="0"/>
              <a:t>High</a:t>
            </a:r>
          </a:p>
        </p:txBody>
      </p:sp>
      <p:sp>
        <p:nvSpPr>
          <p:cNvPr id="34" name="ZoneTexte 33"/>
          <p:cNvSpPr txBox="1"/>
          <p:nvPr/>
        </p:nvSpPr>
        <p:spPr>
          <a:xfrm>
            <a:off x="1733373" y="2562421"/>
            <a:ext cx="1168205" cy="307777"/>
          </a:xfrm>
          <a:prstGeom prst="rect">
            <a:avLst/>
          </a:prstGeom>
          <a:noFill/>
        </p:spPr>
        <p:txBody>
          <a:bodyPr wrap="none" rtlCol="0">
            <a:spAutoFit/>
          </a:bodyPr>
          <a:lstStyle/>
          <a:p>
            <a:r>
              <a:rPr lang="fr-FR" sz="1400" dirty="0" err="1"/>
              <a:t>Low</a:t>
            </a:r>
            <a:r>
              <a:rPr lang="fr-FR" sz="1400" dirty="0"/>
              <a:t>/Medium</a:t>
            </a:r>
          </a:p>
        </p:txBody>
      </p:sp>
      <p:sp>
        <p:nvSpPr>
          <p:cNvPr id="35" name="ZoneTexte 34"/>
          <p:cNvSpPr txBox="1"/>
          <p:nvPr/>
        </p:nvSpPr>
        <p:spPr>
          <a:xfrm>
            <a:off x="2047307" y="2986692"/>
            <a:ext cx="482120" cy="307777"/>
          </a:xfrm>
          <a:prstGeom prst="rect">
            <a:avLst/>
          </a:prstGeom>
          <a:noFill/>
        </p:spPr>
        <p:txBody>
          <a:bodyPr wrap="none" rtlCol="0">
            <a:spAutoFit/>
          </a:bodyPr>
          <a:lstStyle/>
          <a:p>
            <a:r>
              <a:rPr lang="fr-FR" sz="1400" dirty="0" err="1"/>
              <a:t>Low</a:t>
            </a:r>
            <a:endParaRPr lang="fr-FR" sz="1400" dirty="0"/>
          </a:p>
        </p:txBody>
      </p:sp>
      <p:sp>
        <p:nvSpPr>
          <p:cNvPr id="36" name="ZoneTexte 35"/>
          <p:cNvSpPr txBox="1"/>
          <p:nvPr/>
        </p:nvSpPr>
        <p:spPr>
          <a:xfrm>
            <a:off x="2047307" y="3424957"/>
            <a:ext cx="477631" cy="307777"/>
          </a:xfrm>
          <a:prstGeom prst="rect">
            <a:avLst/>
          </a:prstGeom>
          <a:noFill/>
        </p:spPr>
        <p:txBody>
          <a:bodyPr wrap="none" rtlCol="0">
            <a:spAutoFit/>
          </a:bodyPr>
          <a:lstStyle/>
          <a:p>
            <a:r>
              <a:rPr lang="fr-FR" sz="1400" dirty="0" err="1"/>
              <a:t>Fast</a:t>
            </a:r>
            <a:endParaRPr lang="fr-FR" sz="1400" dirty="0"/>
          </a:p>
        </p:txBody>
      </p:sp>
      <p:sp>
        <p:nvSpPr>
          <p:cNvPr id="37" name="ZoneTexte 36"/>
          <p:cNvSpPr txBox="1"/>
          <p:nvPr/>
        </p:nvSpPr>
        <p:spPr>
          <a:xfrm>
            <a:off x="3302987" y="1689819"/>
            <a:ext cx="482120" cy="307777"/>
          </a:xfrm>
          <a:prstGeom prst="rect">
            <a:avLst/>
          </a:prstGeom>
          <a:noFill/>
        </p:spPr>
        <p:txBody>
          <a:bodyPr wrap="none" rtlCol="0">
            <a:spAutoFit/>
          </a:bodyPr>
          <a:lstStyle/>
          <a:p>
            <a:r>
              <a:rPr lang="fr-FR" sz="1400" dirty="0" err="1"/>
              <a:t>Low</a:t>
            </a:r>
            <a:endParaRPr lang="fr-FR" sz="1400" dirty="0"/>
          </a:p>
        </p:txBody>
      </p:sp>
      <p:sp>
        <p:nvSpPr>
          <p:cNvPr id="38" name="ZoneTexte 37"/>
          <p:cNvSpPr txBox="1"/>
          <p:nvPr/>
        </p:nvSpPr>
        <p:spPr>
          <a:xfrm>
            <a:off x="2977929" y="2151799"/>
            <a:ext cx="1195840" cy="307777"/>
          </a:xfrm>
          <a:prstGeom prst="rect">
            <a:avLst/>
          </a:prstGeom>
          <a:noFill/>
        </p:spPr>
        <p:txBody>
          <a:bodyPr wrap="none" rtlCol="0">
            <a:spAutoFit/>
          </a:bodyPr>
          <a:lstStyle/>
          <a:p>
            <a:r>
              <a:rPr lang="fr-FR" sz="1400" b="1" dirty="0" err="1"/>
              <a:t>Low</a:t>
            </a:r>
            <a:r>
              <a:rPr lang="fr-FR" sz="1400" b="1" dirty="0"/>
              <a:t>/Medium</a:t>
            </a:r>
          </a:p>
        </p:txBody>
      </p:sp>
      <p:sp>
        <p:nvSpPr>
          <p:cNvPr id="39" name="ZoneTexte 38"/>
          <p:cNvSpPr txBox="1"/>
          <p:nvPr/>
        </p:nvSpPr>
        <p:spPr>
          <a:xfrm>
            <a:off x="2977929" y="2562421"/>
            <a:ext cx="1168205" cy="307777"/>
          </a:xfrm>
          <a:prstGeom prst="rect">
            <a:avLst/>
          </a:prstGeom>
          <a:noFill/>
        </p:spPr>
        <p:txBody>
          <a:bodyPr wrap="none" rtlCol="0">
            <a:spAutoFit/>
          </a:bodyPr>
          <a:lstStyle/>
          <a:p>
            <a:r>
              <a:rPr lang="fr-FR" sz="1400" dirty="0" err="1"/>
              <a:t>Low</a:t>
            </a:r>
            <a:r>
              <a:rPr lang="fr-FR" sz="1400" dirty="0"/>
              <a:t>/Medium</a:t>
            </a:r>
          </a:p>
        </p:txBody>
      </p:sp>
      <p:sp>
        <p:nvSpPr>
          <p:cNvPr id="40" name="ZoneTexte 39"/>
          <p:cNvSpPr txBox="1"/>
          <p:nvPr/>
        </p:nvSpPr>
        <p:spPr>
          <a:xfrm>
            <a:off x="3291863" y="2986692"/>
            <a:ext cx="482120" cy="307777"/>
          </a:xfrm>
          <a:prstGeom prst="rect">
            <a:avLst/>
          </a:prstGeom>
          <a:noFill/>
        </p:spPr>
        <p:txBody>
          <a:bodyPr wrap="none" rtlCol="0">
            <a:spAutoFit/>
          </a:bodyPr>
          <a:lstStyle/>
          <a:p>
            <a:r>
              <a:rPr lang="fr-FR" sz="1400" dirty="0" err="1"/>
              <a:t>Low</a:t>
            </a:r>
            <a:endParaRPr lang="fr-FR" sz="1400" dirty="0"/>
          </a:p>
        </p:txBody>
      </p:sp>
      <p:sp>
        <p:nvSpPr>
          <p:cNvPr id="41" name="ZoneTexte 40"/>
          <p:cNvSpPr txBox="1"/>
          <p:nvPr/>
        </p:nvSpPr>
        <p:spPr>
          <a:xfrm>
            <a:off x="3291863" y="3424957"/>
            <a:ext cx="477631" cy="307777"/>
          </a:xfrm>
          <a:prstGeom prst="rect">
            <a:avLst/>
          </a:prstGeom>
          <a:noFill/>
        </p:spPr>
        <p:txBody>
          <a:bodyPr wrap="none" rtlCol="0">
            <a:spAutoFit/>
          </a:bodyPr>
          <a:lstStyle/>
          <a:p>
            <a:r>
              <a:rPr lang="fr-FR" sz="1400" dirty="0" err="1"/>
              <a:t>Fast</a:t>
            </a:r>
            <a:endParaRPr lang="fr-FR" sz="1400" dirty="0"/>
          </a:p>
        </p:txBody>
      </p:sp>
    </p:spTree>
    <p:extLst>
      <p:ext uri="{BB962C8B-B14F-4D97-AF65-F5344CB8AC3E}">
        <p14:creationId xmlns:p14="http://schemas.microsoft.com/office/powerpoint/2010/main" val="119687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30" grpId="0" animBg="1"/>
      <p:bldP spid="31" grpId="0"/>
      <p:bldP spid="10" grpId="0"/>
      <p:bldP spid="32"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a:t>Mode of entry</a:t>
            </a:r>
          </a:p>
        </p:txBody>
      </p:sp>
      <p:sp>
        <p:nvSpPr>
          <p:cNvPr id="5" name="Espace réservé du numéro de diapositive 4"/>
          <p:cNvSpPr>
            <a:spLocks noGrp="1"/>
          </p:cNvSpPr>
          <p:nvPr>
            <p:ph type="sldNum" sz="quarter" idx="12"/>
          </p:nvPr>
        </p:nvSpPr>
        <p:spPr>
          <a:xfrm>
            <a:off x="4476697" y="4751832"/>
            <a:ext cx="539080" cy="273844"/>
          </a:xfrm>
        </p:spPr>
        <p:txBody>
          <a:bodyPr/>
          <a:lstStyle/>
          <a:p>
            <a:fld id="{307C7597-8D70-4701-8085-9524B0B5C72B}" type="slidenum">
              <a:rPr lang="fr-FR" smtClean="0"/>
              <a:pPr/>
              <a:t>175</a:t>
            </a:fld>
            <a:endParaRPr lang="fr-F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Entry mode strategies</a:t>
            </a:r>
          </a:p>
        </p:txBody>
      </p:sp>
      <p:graphicFrame>
        <p:nvGraphicFramePr>
          <p:cNvPr id="6" name="Tableau 5"/>
          <p:cNvGraphicFramePr>
            <a:graphicFrameLocks noGrp="1"/>
          </p:cNvGraphicFramePr>
          <p:nvPr/>
        </p:nvGraphicFramePr>
        <p:xfrm>
          <a:off x="402108" y="1195960"/>
          <a:ext cx="6318300" cy="2587420"/>
        </p:xfrm>
        <a:graphic>
          <a:graphicData uri="http://schemas.openxmlformats.org/drawingml/2006/table">
            <a:tbl>
              <a:tblPr firstRow="1" bandRow="1">
                <a:tableStyleId>{5C22544A-7EE6-4342-B048-85BDC9FD1C3A}</a:tableStyleId>
              </a:tblPr>
              <a:tblGrid>
                <a:gridCol w="1263660">
                  <a:extLst>
                    <a:ext uri="{9D8B030D-6E8A-4147-A177-3AD203B41FA5}">
                      <a16:colId xmlns:a16="http://schemas.microsoft.com/office/drawing/2014/main" val="2164117833"/>
                    </a:ext>
                  </a:extLst>
                </a:gridCol>
                <a:gridCol w="1263660">
                  <a:extLst>
                    <a:ext uri="{9D8B030D-6E8A-4147-A177-3AD203B41FA5}">
                      <a16:colId xmlns:a16="http://schemas.microsoft.com/office/drawing/2014/main" val="2636197174"/>
                    </a:ext>
                  </a:extLst>
                </a:gridCol>
                <a:gridCol w="1263660">
                  <a:extLst>
                    <a:ext uri="{9D8B030D-6E8A-4147-A177-3AD203B41FA5}">
                      <a16:colId xmlns:a16="http://schemas.microsoft.com/office/drawing/2014/main" val="414457415"/>
                    </a:ext>
                  </a:extLst>
                </a:gridCol>
                <a:gridCol w="1263660">
                  <a:extLst>
                    <a:ext uri="{9D8B030D-6E8A-4147-A177-3AD203B41FA5}">
                      <a16:colId xmlns:a16="http://schemas.microsoft.com/office/drawing/2014/main" val="3111729377"/>
                    </a:ext>
                  </a:extLst>
                </a:gridCol>
                <a:gridCol w="1263660">
                  <a:extLst>
                    <a:ext uri="{9D8B030D-6E8A-4147-A177-3AD203B41FA5}">
                      <a16:colId xmlns:a16="http://schemas.microsoft.com/office/drawing/2014/main" val="2708381719"/>
                    </a:ext>
                  </a:extLst>
                </a:gridCol>
              </a:tblGrid>
              <a:tr h="425030">
                <a:tc>
                  <a:txBody>
                    <a:bodyPr/>
                    <a:lstStyle/>
                    <a:p>
                      <a:endParaRPr lang="fr-FR" dirty="0"/>
                    </a:p>
                  </a:txBody>
                  <a:tcPr>
                    <a:solidFill>
                      <a:srgbClr val="1D2D3F"/>
                    </a:solidFill>
                  </a:tcPr>
                </a:tc>
                <a:tc>
                  <a:txBody>
                    <a:bodyPr/>
                    <a:lstStyle/>
                    <a:p>
                      <a:pPr algn="ctr"/>
                      <a:r>
                        <a:rPr lang="fr-FR" sz="1200" dirty="0"/>
                        <a:t>Export</a:t>
                      </a:r>
                    </a:p>
                  </a:txBody>
                  <a:tcPr>
                    <a:solidFill>
                      <a:srgbClr val="1D2D3F"/>
                    </a:solidFill>
                  </a:tcPr>
                </a:tc>
                <a:tc>
                  <a:txBody>
                    <a:bodyPr/>
                    <a:lstStyle/>
                    <a:p>
                      <a:pPr algn="ctr"/>
                      <a:r>
                        <a:rPr lang="fr-FR" sz="1200" dirty="0" err="1"/>
                        <a:t>Licensing</a:t>
                      </a:r>
                      <a:r>
                        <a:rPr lang="fr-FR" sz="1200" baseline="0" dirty="0"/>
                        <a:t> or Franchising</a:t>
                      </a:r>
                      <a:endParaRPr lang="fr-FR" sz="1200" dirty="0"/>
                    </a:p>
                  </a:txBody>
                  <a:tcPr>
                    <a:solidFill>
                      <a:srgbClr val="1D2D3F"/>
                    </a:solidFill>
                  </a:tcPr>
                </a:tc>
                <a:tc>
                  <a:txBody>
                    <a:bodyPr/>
                    <a:lstStyle/>
                    <a:p>
                      <a:pPr algn="ctr"/>
                      <a:r>
                        <a:rPr lang="fr-FR" sz="1200" dirty="0"/>
                        <a:t>Joint </a:t>
                      </a:r>
                      <a:br>
                        <a:rPr lang="fr-FR" sz="1200" dirty="0"/>
                      </a:br>
                      <a:r>
                        <a:rPr lang="fr-FR" sz="1200" dirty="0"/>
                        <a:t>Ventures</a:t>
                      </a:r>
                    </a:p>
                  </a:txBody>
                  <a:tcPr>
                    <a:solidFill>
                      <a:srgbClr val="1D2D3F"/>
                    </a:solidFill>
                  </a:tcPr>
                </a:tc>
                <a:tc>
                  <a:txBody>
                    <a:bodyPr/>
                    <a:lstStyle/>
                    <a:p>
                      <a:pPr algn="ctr"/>
                      <a:r>
                        <a:rPr lang="fr-FR" sz="1200" dirty="0" err="1"/>
                        <a:t>Wholly</a:t>
                      </a:r>
                      <a:r>
                        <a:rPr lang="fr-FR" sz="1200" dirty="0"/>
                        <a:t> </a:t>
                      </a:r>
                      <a:r>
                        <a:rPr lang="fr-FR" sz="1200" dirty="0" err="1"/>
                        <a:t>owned</a:t>
                      </a:r>
                      <a:r>
                        <a:rPr lang="fr-FR" sz="1200" dirty="0"/>
                        <a:t> </a:t>
                      </a:r>
                      <a:r>
                        <a:rPr lang="fr-FR" sz="1200" dirty="0" err="1"/>
                        <a:t>subsidiaries</a:t>
                      </a:r>
                      <a:endParaRPr lang="fr-FR" sz="1200" dirty="0"/>
                    </a:p>
                  </a:txBody>
                  <a:tcPr>
                    <a:solidFill>
                      <a:srgbClr val="1D2D3F"/>
                    </a:solidFill>
                  </a:tcPr>
                </a:tc>
                <a:extLst>
                  <a:ext uri="{0D108BD9-81ED-4DB2-BD59-A6C34878D82A}">
                    <a16:rowId xmlns:a16="http://schemas.microsoft.com/office/drawing/2014/main" val="3446843472"/>
                  </a:ext>
                </a:extLst>
              </a:tr>
              <a:tr h="425030">
                <a:tc>
                  <a:txBody>
                    <a:bodyPr/>
                    <a:lstStyle/>
                    <a:p>
                      <a:r>
                        <a:rPr lang="fr-FR" sz="1100" dirty="0"/>
                        <a:t>Resource </a:t>
                      </a:r>
                      <a:r>
                        <a:rPr lang="fr-FR" sz="1100" dirty="0" err="1"/>
                        <a:t>commitments</a:t>
                      </a:r>
                      <a:endParaRPr lang="fr-FR" sz="1100" dirty="0"/>
                    </a:p>
                  </a:txBody>
                  <a:tcPr/>
                </a:tc>
                <a:tc>
                  <a:txBody>
                    <a:bodyPr/>
                    <a:lstStyle/>
                    <a:p>
                      <a:endParaRPr lang="fr-FR" sz="1200" dirty="0"/>
                    </a:p>
                  </a:txBody>
                  <a:tcPr/>
                </a:tc>
                <a:tc>
                  <a:txBody>
                    <a:bodyPr/>
                    <a:lstStyle/>
                    <a:p>
                      <a:endParaRPr lang="fr-FR" sz="1200" dirty="0"/>
                    </a:p>
                  </a:txBody>
                  <a:tcPr/>
                </a:tc>
                <a:tc>
                  <a:txBody>
                    <a:bodyPr/>
                    <a:lstStyle/>
                    <a:p>
                      <a:endParaRPr lang="fr-FR" sz="1200"/>
                    </a:p>
                  </a:txBody>
                  <a:tcPr/>
                </a:tc>
                <a:tc>
                  <a:txBody>
                    <a:bodyPr/>
                    <a:lstStyle/>
                    <a:p>
                      <a:endParaRPr lang="fr-FR" sz="1200"/>
                    </a:p>
                  </a:txBody>
                  <a:tcPr/>
                </a:tc>
                <a:extLst>
                  <a:ext uri="{0D108BD9-81ED-4DB2-BD59-A6C34878D82A}">
                    <a16:rowId xmlns:a16="http://schemas.microsoft.com/office/drawing/2014/main" val="2697703495"/>
                  </a:ext>
                </a:extLst>
              </a:tr>
              <a:tr h="425030">
                <a:tc>
                  <a:txBody>
                    <a:bodyPr/>
                    <a:lstStyle/>
                    <a:p>
                      <a:r>
                        <a:rPr lang="fr-FR" sz="1100" dirty="0"/>
                        <a:t>Tech and </a:t>
                      </a:r>
                      <a:r>
                        <a:rPr lang="fr-FR" sz="1100" dirty="0" err="1"/>
                        <a:t>Quality</a:t>
                      </a:r>
                      <a:r>
                        <a:rPr lang="fr-FR" sz="1100" dirty="0"/>
                        <a:t> Control</a:t>
                      </a:r>
                    </a:p>
                  </a:txBody>
                  <a:tcPr/>
                </a:tc>
                <a:tc>
                  <a:txBody>
                    <a:bodyPr/>
                    <a:lstStyle/>
                    <a:p>
                      <a:endParaRPr lang="fr-FR" sz="1200"/>
                    </a:p>
                  </a:txBody>
                  <a:tcPr/>
                </a:tc>
                <a:tc>
                  <a:txBody>
                    <a:bodyPr/>
                    <a:lstStyle/>
                    <a:p>
                      <a:endParaRPr lang="fr-FR" sz="1200"/>
                    </a:p>
                  </a:txBody>
                  <a:tcPr/>
                </a:tc>
                <a:tc>
                  <a:txBody>
                    <a:bodyPr/>
                    <a:lstStyle/>
                    <a:p>
                      <a:endParaRPr lang="fr-FR" sz="1200"/>
                    </a:p>
                  </a:txBody>
                  <a:tcPr/>
                </a:tc>
                <a:tc>
                  <a:txBody>
                    <a:bodyPr/>
                    <a:lstStyle/>
                    <a:p>
                      <a:endParaRPr lang="fr-FR" sz="1200" dirty="0"/>
                    </a:p>
                  </a:txBody>
                  <a:tcPr/>
                </a:tc>
                <a:extLst>
                  <a:ext uri="{0D108BD9-81ED-4DB2-BD59-A6C34878D82A}">
                    <a16:rowId xmlns:a16="http://schemas.microsoft.com/office/drawing/2014/main" val="1542874427"/>
                  </a:ext>
                </a:extLst>
              </a:tr>
              <a:tr h="425030">
                <a:tc>
                  <a:txBody>
                    <a:bodyPr/>
                    <a:lstStyle/>
                    <a:p>
                      <a:r>
                        <a:rPr lang="fr-FR" sz="1100" dirty="0"/>
                        <a:t>Marketing &amp;</a:t>
                      </a:r>
                      <a:r>
                        <a:rPr lang="fr-FR" sz="1100" baseline="0" dirty="0"/>
                        <a:t> Sales Control</a:t>
                      </a:r>
                      <a:endParaRPr lang="fr-FR" sz="1100" dirty="0"/>
                    </a:p>
                  </a:txBody>
                  <a:tcPr/>
                </a:tc>
                <a:tc>
                  <a:txBody>
                    <a:bodyPr/>
                    <a:lstStyle/>
                    <a:p>
                      <a:endParaRPr lang="fr-FR" sz="1200"/>
                    </a:p>
                  </a:txBody>
                  <a:tcPr/>
                </a:tc>
                <a:tc>
                  <a:txBody>
                    <a:bodyPr/>
                    <a:lstStyle/>
                    <a:p>
                      <a:endParaRPr lang="fr-FR" sz="1200"/>
                    </a:p>
                  </a:txBody>
                  <a:tcPr/>
                </a:tc>
                <a:tc>
                  <a:txBody>
                    <a:bodyPr/>
                    <a:lstStyle/>
                    <a:p>
                      <a:endParaRPr lang="fr-FR" sz="1200" dirty="0"/>
                    </a:p>
                  </a:txBody>
                  <a:tcPr/>
                </a:tc>
                <a:tc>
                  <a:txBody>
                    <a:bodyPr/>
                    <a:lstStyle/>
                    <a:p>
                      <a:endParaRPr lang="fr-FR" sz="1200"/>
                    </a:p>
                  </a:txBody>
                  <a:tcPr/>
                </a:tc>
                <a:extLst>
                  <a:ext uri="{0D108BD9-81ED-4DB2-BD59-A6C34878D82A}">
                    <a16:rowId xmlns:a16="http://schemas.microsoft.com/office/drawing/2014/main" val="1279990880"/>
                  </a:ext>
                </a:extLst>
              </a:tr>
              <a:tr h="425030">
                <a:tc>
                  <a:txBody>
                    <a:bodyPr/>
                    <a:lstStyle/>
                    <a:p>
                      <a:r>
                        <a:rPr lang="fr-FR" sz="1100" dirty="0" err="1"/>
                        <a:t>Risk</a:t>
                      </a:r>
                      <a:endParaRPr lang="fr-FR" sz="1100" dirty="0"/>
                    </a:p>
                  </a:txBody>
                  <a:tcPr/>
                </a:tc>
                <a:tc>
                  <a:txBody>
                    <a:bodyPr/>
                    <a:lstStyle/>
                    <a:p>
                      <a:endParaRPr lang="fr-FR" sz="1200"/>
                    </a:p>
                  </a:txBody>
                  <a:tcPr/>
                </a:tc>
                <a:tc>
                  <a:txBody>
                    <a:bodyPr/>
                    <a:lstStyle/>
                    <a:p>
                      <a:endParaRPr lang="fr-FR" sz="1200"/>
                    </a:p>
                  </a:txBody>
                  <a:tcPr/>
                </a:tc>
                <a:tc>
                  <a:txBody>
                    <a:bodyPr/>
                    <a:lstStyle/>
                    <a:p>
                      <a:endParaRPr lang="fr-FR" sz="1200"/>
                    </a:p>
                  </a:txBody>
                  <a:tcPr/>
                </a:tc>
                <a:tc>
                  <a:txBody>
                    <a:bodyPr/>
                    <a:lstStyle/>
                    <a:p>
                      <a:endParaRPr lang="fr-FR" sz="1200" dirty="0"/>
                    </a:p>
                  </a:txBody>
                  <a:tcPr/>
                </a:tc>
                <a:extLst>
                  <a:ext uri="{0D108BD9-81ED-4DB2-BD59-A6C34878D82A}">
                    <a16:rowId xmlns:a16="http://schemas.microsoft.com/office/drawing/2014/main" val="1230863134"/>
                  </a:ext>
                </a:extLst>
              </a:tr>
              <a:tr h="425030">
                <a:tc>
                  <a:txBody>
                    <a:bodyPr/>
                    <a:lstStyle/>
                    <a:p>
                      <a:r>
                        <a:rPr lang="fr-FR" sz="1100" dirty="0"/>
                        <a:t>Entry Speed</a:t>
                      </a:r>
                    </a:p>
                  </a:txBody>
                  <a:tcPr/>
                </a:tc>
                <a:tc>
                  <a:txBody>
                    <a:bodyPr/>
                    <a:lstStyle/>
                    <a:p>
                      <a:endParaRPr lang="fr-FR" sz="1200"/>
                    </a:p>
                  </a:txBody>
                  <a:tcPr/>
                </a:tc>
                <a:tc>
                  <a:txBody>
                    <a:bodyPr/>
                    <a:lstStyle/>
                    <a:p>
                      <a:endParaRPr lang="fr-FR" sz="1200"/>
                    </a:p>
                  </a:txBody>
                  <a:tcPr/>
                </a:tc>
                <a:tc>
                  <a:txBody>
                    <a:bodyPr/>
                    <a:lstStyle/>
                    <a:p>
                      <a:endParaRPr lang="fr-FR" sz="1200"/>
                    </a:p>
                  </a:txBody>
                  <a:tcPr/>
                </a:tc>
                <a:tc>
                  <a:txBody>
                    <a:bodyPr/>
                    <a:lstStyle/>
                    <a:p>
                      <a:endParaRPr lang="fr-FR" sz="1200" dirty="0"/>
                    </a:p>
                  </a:txBody>
                  <a:tcPr/>
                </a:tc>
                <a:extLst>
                  <a:ext uri="{0D108BD9-81ED-4DB2-BD59-A6C34878D82A}">
                    <a16:rowId xmlns:a16="http://schemas.microsoft.com/office/drawing/2014/main" val="3115252081"/>
                  </a:ext>
                </a:extLst>
              </a:tr>
            </a:tbl>
          </a:graphicData>
        </a:graphic>
      </p:graphicFrame>
      <p:sp>
        <p:nvSpPr>
          <p:cNvPr id="8" name="Rectangle 7"/>
          <p:cNvSpPr/>
          <p:nvPr/>
        </p:nvSpPr>
        <p:spPr>
          <a:xfrm>
            <a:off x="402108" y="3826038"/>
            <a:ext cx="3833008" cy="781473"/>
          </a:xfrm>
          <a:prstGeom prst="rect">
            <a:avLst/>
          </a:prstGeom>
          <a:solidFill>
            <a:schemeClr val="bg1">
              <a:lumMod val="9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355846" y="3732734"/>
            <a:ext cx="312906" cy="400110"/>
          </a:xfrm>
          <a:prstGeom prst="rect">
            <a:avLst/>
          </a:prstGeom>
          <a:noFill/>
        </p:spPr>
        <p:txBody>
          <a:bodyPr wrap="none" rtlCol="0">
            <a:spAutoFit/>
          </a:bodyPr>
          <a:lstStyle/>
          <a:p>
            <a:r>
              <a:rPr lang="fr-FR" sz="2000" b="1" dirty="0"/>
              <a:t>+</a:t>
            </a:r>
          </a:p>
        </p:txBody>
      </p:sp>
      <p:sp>
        <p:nvSpPr>
          <p:cNvPr id="30" name="Rectangle 29"/>
          <p:cNvSpPr/>
          <p:nvPr/>
        </p:nvSpPr>
        <p:spPr>
          <a:xfrm>
            <a:off x="4413727" y="3826038"/>
            <a:ext cx="3833008" cy="781473"/>
          </a:xfrm>
          <a:prstGeom prst="rect">
            <a:avLst/>
          </a:prstGeom>
          <a:solidFill>
            <a:schemeClr val="bg1">
              <a:lumMod val="9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p:cNvSpPr txBox="1"/>
          <p:nvPr/>
        </p:nvSpPr>
        <p:spPr>
          <a:xfrm>
            <a:off x="4367465" y="3732734"/>
            <a:ext cx="263214" cy="400110"/>
          </a:xfrm>
          <a:prstGeom prst="rect">
            <a:avLst/>
          </a:prstGeom>
          <a:noFill/>
        </p:spPr>
        <p:txBody>
          <a:bodyPr wrap="none" rtlCol="0">
            <a:spAutoFit/>
          </a:bodyPr>
          <a:lstStyle/>
          <a:p>
            <a:r>
              <a:rPr lang="fr-FR" sz="2000" b="1" dirty="0"/>
              <a:t>-</a:t>
            </a:r>
          </a:p>
        </p:txBody>
      </p:sp>
      <p:sp>
        <p:nvSpPr>
          <p:cNvPr id="10" name="ZoneTexte 9"/>
          <p:cNvSpPr txBox="1"/>
          <p:nvPr/>
        </p:nvSpPr>
        <p:spPr>
          <a:xfrm>
            <a:off x="668752" y="3838071"/>
            <a:ext cx="3566364" cy="769441"/>
          </a:xfrm>
          <a:prstGeom prst="rect">
            <a:avLst/>
          </a:prstGeom>
          <a:noFill/>
        </p:spPr>
        <p:txBody>
          <a:bodyPr wrap="square" rtlCol="0">
            <a:spAutoFit/>
          </a:bodyPr>
          <a:lstStyle/>
          <a:p>
            <a:r>
              <a:rPr lang="fr-FR" sz="1100" dirty="0" err="1"/>
              <a:t>Risk</a:t>
            </a:r>
            <a:r>
              <a:rPr lang="fr-FR" sz="1100" dirty="0"/>
              <a:t> </a:t>
            </a:r>
            <a:r>
              <a:rPr lang="fr-FR" sz="1100" dirty="0" err="1"/>
              <a:t>shared</a:t>
            </a:r>
            <a:r>
              <a:rPr lang="fr-FR" sz="1100" dirty="0"/>
              <a:t> </a:t>
            </a:r>
            <a:r>
              <a:rPr lang="fr-FR" sz="1100" dirty="0" err="1"/>
              <a:t>with</a:t>
            </a:r>
            <a:r>
              <a:rPr lang="fr-FR" sz="1100" dirty="0"/>
              <a:t> </a:t>
            </a:r>
            <a:r>
              <a:rPr lang="fr-FR" sz="1100" dirty="0" err="1"/>
              <a:t>partners</a:t>
            </a:r>
            <a:endParaRPr lang="fr-FR" sz="1100" dirty="0"/>
          </a:p>
          <a:p>
            <a:r>
              <a:rPr lang="fr-FR" sz="1100" dirty="0"/>
              <a:t>Combine </a:t>
            </a:r>
            <a:r>
              <a:rPr lang="fr-FR" sz="1100" dirty="0" err="1"/>
              <a:t>complementary</a:t>
            </a:r>
            <a:r>
              <a:rPr lang="fr-FR" sz="1100" dirty="0"/>
              <a:t> </a:t>
            </a:r>
            <a:r>
              <a:rPr lang="fr-FR" sz="1100" dirty="0" err="1"/>
              <a:t>resources</a:t>
            </a:r>
            <a:endParaRPr lang="fr-FR" sz="1100" dirty="0"/>
          </a:p>
          <a:p>
            <a:r>
              <a:rPr lang="fr-FR" sz="1100" dirty="0"/>
              <a:t>May </a:t>
            </a:r>
            <a:r>
              <a:rPr lang="fr-FR" sz="1100" dirty="0" err="1"/>
              <a:t>be</a:t>
            </a:r>
            <a:r>
              <a:rPr lang="fr-FR" sz="1100" dirty="0"/>
              <a:t> a </a:t>
            </a:r>
            <a:r>
              <a:rPr lang="fr-FR" sz="1100" dirty="0" err="1"/>
              <a:t>required</a:t>
            </a:r>
            <a:r>
              <a:rPr lang="fr-FR" sz="1100" dirty="0"/>
              <a:t> mode of entry in </a:t>
            </a:r>
            <a:r>
              <a:rPr lang="fr-FR" sz="1100" dirty="0" err="1"/>
              <a:t>some</a:t>
            </a:r>
            <a:r>
              <a:rPr lang="fr-FR" sz="1100" dirty="0"/>
              <a:t> countries</a:t>
            </a:r>
          </a:p>
          <a:p>
            <a:endParaRPr lang="fr-FR" sz="1100" dirty="0"/>
          </a:p>
        </p:txBody>
      </p:sp>
      <p:sp>
        <p:nvSpPr>
          <p:cNvPr id="32" name="ZoneTexte 31"/>
          <p:cNvSpPr txBox="1"/>
          <p:nvPr/>
        </p:nvSpPr>
        <p:spPr>
          <a:xfrm>
            <a:off x="4572000" y="3838071"/>
            <a:ext cx="3720997" cy="938719"/>
          </a:xfrm>
          <a:prstGeom prst="rect">
            <a:avLst/>
          </a:prstGeom>
          <a:noFill/>
        </p:spPr>
        <p:txBody>
          <a:bodyPr wrap="square" rtlCol="0">
            <a:spAutoFit/>
          </a:bodyPr>
          <a:lstStyle/>
          <a:p>
            <a:r>
              <a:rPr lang="fr-FR" sz="1100" dirty="0"/>
              <a:t>Hard to </a:t>
            </a:r>
            <a:r>
              <a:rPr lang="fr-FR" sz="1100" dirty="0" err="1"/>
              <a:t>find</a:t>
            </a:r>
            <a:r>
              <a:rPr lang="fr-FR" sz="1100" dirty="0"/>
              <a:t> </a:t>
            </a:r>
            <a:r>
              <a:rPr lang="fr-FR" sz="1100" dirty="0" err="1"/>
              <a:t>partner</a:t>
            </a:r>
            <a:endParaRPr lang="fr-FR" sz="1100" dirty="0"/>
          </a:p>
          <a:p>
            <a:r>
              <a:rPr lang="fr-FR" sz="1100" dirty="0" err="1"/>
              <a:t>Managing</a:t>
            </a:r>
            <a:r>
              <a:rPr lang="fr-FR" sz="1100" dirty="0"/>
              <a:t> </a:t>
            </a:r>
            <a:r>
              <a:rPr lang="fr-FR" sz="1100" dirty="0" err="1"/>
              <a:t>relationships</a:t>
            </a:r>
            <a:r>
              <a:rPr lang="fr-FR" sz="1100" dirty="0"/>
              <a:t> </a:t>
            </a:r>
            <a:r>
              <a:rPr lang="fr-FR" sz="1100" dirty="0" err="1"/>
              <a:t>with</a:t>
            </a:r>
            <a:r>
              <a:rPr lang="fr-FR" sz="1100" dirty="0"/>
              <a:t> </a:t>
            </a:r>
            <a:r>
              <a:rPr lang="fr-FR" sz="1100" dirty="0" err="1"/>
              <a:t>foreign</a:t>
            </a:r>
            <a:r>
              <a:rPr lang="fr-FR" sz="1100" dirty="0"/>
              <a:t> </a:t>
            </a:r>
            <a:r>
              <a:rPr lang="fr-FR" sz="1100" dirty="0" err="1"/>
              <a:t>partner</a:t>
            </a:r>
            <a:endParaRPr lang="fr-FR" sz="1100" dirty="0"/>
          </a:p>
          <a:p>
            <a:r>
              <a:rPr lang="fr-FR" sz="1100" dirty="0" err="1"/>
              <a:t>Potential</a:t>
            </a:r>
            <a:r>
              <a:rPr lang="fr-FR" sz="1100" dirty="0"/>
              <a:t> </a:t>
            </a:r>
            <a:r>
              <a:rPr lang="fr-FR" sz="1100" dirty="0" err="1"/>
              <a:t>loss</a:t>
            </a:r>
            <a:r>
              <a:rPr lang="fr-FR" sz="1100" dirty="0"/>
              <a:t> of </a:t>
            </a:r>
            <a:r>
              <a:rPr lang="fr-FR" sz="1100" dirty="0" err="1"/>
              <a:t>ccontrol</a:t>
            </a:r>
            <a:r>
              <a:rPr lang="fr-FR" sz="1100" dirty="0"/>
              <a:t> of technologies to </a:t>
            </a:r>
            <a:r>
              <a:rPr lang="fr-FR" sz="1100" dirty="0" err="1"/>
              <a:t>partner</a:t>
            </a:r>
            <a:endParaRPr lang="fr-FR" sz="1100" dirty="0"/>
          </a:p>
          <a:p>
            <a:r>
              <a:rPr lang="fr-FR" sz="1100" dirty="0"/>
              <a:t>High coordination </a:t>
            </a:r>
            <a:r>
              <a:rPr lang="fr-FR" sz="1100" dirty="0" err="1"/>
              <a:t>costs</a:t>
            </a:r>
            <a:endParaRPr lang="fr-FR" sz="1100" dirty="0"/>
          </a:p>
          <a:p>
            <a:endParaRPr lang="fr-FR" sz="1100" dirty="0"/>
          </a:p>
        </p:txBody>
      </p:sp>
      <p:sp>
        <p:nvSpPr>
          <p:cNvPr id="11" name="ZoneTexte 10"/>
          <p:cNvSpPr txBox="1"/>
          <p:nvPr/>
        </p:nvSpPr>
        <p:spPr>
          <a:xfrm>
            <a:off x="2058431" y="1689819"/>
            <a:ext cx="482120" cy="307777"/>
          </a:xfrm>
          <a:prstGeom prst="rect">
            <a:avLst/>
          </a:prstGeom>
          <a:noFill/>
        </p:spPr>
        <p:txBody>
          <a:bodyPr wrap="none" rtlCol="0">
            <a:spAutoFit/>
          </a:bodyPr>
          <a:lstStyle/>
          <a:p>
            <a:r>
              <a:rPr lang="fr-FR" sz="1400" dirty="0" err="1"/>
              <a:t>Low</a:t>
            </a:r>
            <a:endParaRPr lang="fr-FR" sz="1400" dirty="0"/>
          </a:p>
        </p:txBody>
      </p:sp>
      <p:sp>
        <p:nvSpPr>
          <p:cNvPr id="33" name="ZoneTexte 32"/>
          <p:cNvSpPr txBox="1"/>
          <p:nvPr/>
        </p:nvSpPr>
        <p:spPr>
          <a:xfrm>
            <a:off x="2058431" y="2151799"/>
            <a:ext cx="518091" cy="307777"/>
          </a:xfrm>
          <a:prstGeom prst="rect">
            <a:avLst/>
          </a:prstGeom>
          <a:noFill/>
        </p:spPr>
        <p:txBody>
          <a:bodyPr wrap="none" rtlCol="0">
            <a:spAutoFit/>
          </a:bodyPr>
          <a:lstStyle/>
          <a:p>
            <a:r>
              <a:rPr lang="fr-FR" sz="1400" dirty="0"/>
              <a:t>High</a:t>
            </a:r>
          </a:p>
        </p:txBody>
      </p:sp>
      <p:sp>
        <p:nvSpPr>
          <p:cNvPr id="34" name="ZoneTexte 33"/>
          <p:cNvSpPr txBox="1"/>
          <p:nvPr/>
        </p:nvSpPr>
        <p:spPr>
          <a:xfrm>
            <a:off x="1733373" y="2562421"/>
            <a:ext cx="1168205" cy="307777"/>
          </a:xfrm>
          <a:prstGeom prst="rect">
            <a:avLst/>
          </a:prstGeom>
          <a:noFill/>
        </p:spPr>
        <p:txBody>
          <a:bodyPr wrap="none" rtlCol="0">
            <a:spAutoFit/>
          </a:bodyPr>
          <a:lstStyle/>
          <a:p>
            <a:r>
              <a:rPr lang="fr-FR" sz="1400" dirty="0" err="1"/>
              <a:t>Low</a:t>
            </a:r>
            <a:r>
              <a:rPr lang="fr-FR" sz="1400" dirty="0"/>
              <a:t>/Medium</a:t>
            </a:r>
          </a:p>
        </p:txBody>
      </p:sp>
      <p:sp>
        <p:nvSpPr>
          <p:cNvPr id="35" name="ZoneTexte 34"/>
          <p:cNvSpPr txBox="1"/>
          <p:nvPr/>
        </p:nvSpPr>
        <p:spPr>
          <a:xfrm>
            <a:off x="2047307" y="2986692"/>
            <a:ext cx="482120" cy="307777"/>
          </a:xfrm>
          <a:prstGeom prst="rect">
            <a:avLst/>
          </a:prstGeom>
          <a:noFill/>
        </p:spPr>
        <p:txBody>
          <a:bodyPr wrap="none" rtlCol="0">
            <a:spAutoFit/>
          </a:bodyPr>
          <a:lstStyle/>
          <a:p>
            <a:r>
              <a:rPr lang="fr-FR" sz="1400" dirty="0" err="1"/>
              <a:t>Low</a:t>
            </a:r>
            <a:endParaRPr lang="fr-FR" sz="1400" dirty="0"/>
          </a:p>
        </p:txBody>
      </p:sp>
      <p:sp>
        <p:nvSpPr>
          <p:cNvPr id="36" name="ZoneTexte 35"/>
          <p:cNvSpPr txBox="1"/>
          <p:nvPr/>
        </p:nvSpPr>
        <p:spPr>
          <a:xfrm>
            <a:off x="2047307" y="3424957"/>
            <a:ext cx="477631" cy="307777"/>
          </a:xfrm>
          <a:prstGeom prst="rect">
            <a:avLst/>
          </a:prstGeom>
          <a:noFill/>
        </p:spPr>
        <p:txBody>
          <a:bodyPr wrap="none" rtlCol="0">
            <a:spAutoFit/>
          </a:bodyPr>
          <a:lstStyle/>
          <a:p>
            <a:r>
              <a:rPr lang="fr-FR" sz="1400" dirty="0" err="1"/>
              <a:t>Fast</a:t>
            </a:r>
            <a:endParaRPr lang="fr-FR" sz="1400" dirty="0"/>
          </a:p>
        </p:txBody>
      </p:sp>
      <p:sp>
        <p:nvSpPr>
          <p:cNvPr id="37" name="ZoneTexte 36"/>
          <p:cNvSpPr txBox="1"/>
          <p:nvPr/>
        </p:nvSpPr>
        <p:spPr>
          <a:xfrm>
            <a:off x="3302987" y="1689819"/>
            <a:ext cx="482120" cy="307777"/>
          </a:xfrm>
          <a:prstGeom prst="rect">
            <a:avLst/>
          </a:prstGeom>
          <a:noFill/>
        </p:spPr>
        <p:txBody>
          <a:bodyPr wrap="none" rtlCol="0">
            <a:spAutoFit/>
          </a:bodyPr>
          <a:lstStyle/>
          <a:p>
            <a:r>
              <a:rPr lang="fr-FR" sz="1400" dirty="0" err="1"/>
              <a:t>Low</a:t>
            </a:r>
            <a:endParaRPr lang="fr-FR" sz="1400" dirty="0"/>
          </a:p>
        </p:txBody>
      </p:sp>
      <p:sp>
        <p:nvSpPr>
          <p:cNvPr id="38" name="ZoneTexte 37"/>
          <p:cNvSpPr txBox="1"/>
          <p:nvPr/>
        </p:nvSpPr>
        <p:spPr>
          <a:xfrm>
            <a:off x="2977929" y="2151799"/>
            <a:ext cx="1195840" cy="307777"/>
          </a:xfrm>
          <a:prstGeom prst="rect">
            <a:avLst/>
          </a:prstGeom>
          <a:noFill/>
        </p:spPr>
        <p:txBody>
          <a:bodyPr wrap="none" rtlCol="0">
            <a:spAutoFit/>
          </a:bodyPr>
          <a:lstStyle/>
          <a:p>
            <a:r>
              <a:rPr lang="fr-FR" sz="1400" dirty="0" err="1"/>
              <a:t>Low</a:t>
            </a:r>
            <a:r>
              <a:rPr lang="fr-FR" sz="1400" dirty="0"/>
              <a:t>/Medium</a:t>
            </a:r>
          </a:p>
        </p:txBody>
      </p:sp>
      <p:sp>
        <p:nvSpPr>
          <p:cNvPr id="39" name="ZoneTexte 38"/>
          <p:cNvSpPr txBox="1"/>
          <p:nvPr/>
        </p:nvSpPr>
        <p:spPr>
          <a:xfrm>
            <a:off x="2977929" y="2562421"/>
            <a:ext cx="1168205" cy="307777"/>
          </a:xfrm>
          <a:prstGeom prst="rect">
            <a:avLst/>
          </a:prstGeom>
          <a:noFill/>
        </p:spPr>
        <p:txBody>
          <a:bodyPr wrap="none" rtlCol="0">
            <a:spAutoFit/>
          </a:bodyPr>
          <a:lstStyle/>
          <a:p>
            <a:r>
              <a:rPr lang="fr-FR" sz="1400" dirty="0" err="1"/>
              <a:t>Low</a:t>
            </a:r>
            <a:r>
              <a:rPr lang="fr-FR" sz="1400" dirty="0"/>
              <a:t>/Medium</a:t>
            </a:r>
          </a:p>
        </p:txBody>
      </p:sp>
      <p:sp>
        <p:nvSpPr>
          <p:cNvPr id="40" name="ZoneTexte 39"/>
          <p:cNvSpPr txBox="1"/>
          <p:nvPr/>
        </p:nvSpPr>
        <p:spPr>
          <a:xfrm>
            <a:off x="3291863" y="2986692"/>
            <a:ext cx="482120" cy="307777"/>
          </a:xfrm>
          <a:prstGeom prst="rect">
            <a:avLst/>
          </a:prstGeom>
          <a:noFill/>
        </p:spPr>
        <p:txBody>
          <a:bodyPr wrap="none" rtlCol="0">
            <a:spAutoFit/>
          </a:bodyPr>
          <a:lstStyle/>
          <a:p>
            <a:r>
              <a:rPr lang="fr-FR" sz="1400" dirty="0" err="1"/>
              <a:t>Low</a:t>
            </a:r>
            <a:endParaRPr lang="fr-FR" sz="1400" dirty="0"/>
          </a:p>
        </p:txBody>
      </p:sp>
      <p:sp>
        <p:nvSpPr>
          <p:cNvPr id="41" name="ZoneTexte 40"/>
          <p:cNvSpPr txBox="1"/>
          <p:nvPr/>
        </p:nvSpPr>
        <p:spPr>
          <a:xfrm>
            <a:off x="3291863" y="3424957"/>
            <a:ext cx="477631" cy="307777"/>
          </a:xfrm>
          <a:prstGeom prst="rect">
            <a:avLst/>
          </a:prstGeom>
          <a:noFill/>
        </p:spPr>
        <p:txBody>
          <a:bodyPr wrap="none" rtlCol="0">
            <a:spAutoFit/>
          </a:bodyPr>
          <a:lstStyle/>
          <a:p>
            <a:r>
              <a:rPr lang="fr-FR" sz="1400" dirty="0" err="1"/>
              <a:t>Fast</a:t>
            </a:r>
            <a:endParaRPr lang="fr-FR" sz="1400" dirty="0"/>
          </a:p>
        </p:txBody>
      </p:sp>
      <p:sp>
        <p:nvSpPr>
          <p:cNvPr id="42" name="ZoneTexte 41"/>
          <p:cNvSpPr txBox="1"/>
          <p:nvPr/>
        </p:nvSpPr>
        <p:spPr>
          <a:xfrm>
            <a:off x="4423175" y="1689819"/>
            <a:ext cx="814647" cy="307777"/>
          </a:xfrm>
          <a:prstGeom prst="rect">
            <a:avLst/>
          </a:prstGeom>
          <a:noFill/>
        </p:spPr>
        <p:txBody>
          <a:bodyPr wrap="none" rtlCol="0">
            <a:spAutoFit/>
          </a:bodyPr>
          <a:lstStyle/>
          <a:p>
            <a:r>
              <a:rPr lang="fr-FR" sz="1400" b="1" dirty="0"/>
              <a:t>Medium</a:t>
            </a:r>
          </a:p>
        </p:txBody>
      </p:sp>
      <p:sp>
        <p:nvSpPr>
          <p:cNvPr id="43" name="ZoneTexte 42"/>
          <p:cNvSpPr txBox="1"/>
          <p:nvPr/>
        </p:nvSpPr>
        <p:spPr>
          <a:xfrm>
            <a:off x="4239985" y="2151799"/>
            <a:ext cx="1195840" cy="307777"/>
          </a:xfrm>
          <a:prstGeom prst="rect">
            <a:avLst/>
          </a:prstGeom>
          <a:noFill/>
        </p:spPr>
        <p:txBody>
          <a:bodyPr wrap="none" rtlCol="0">
            <a:spAutoFit/>
          </a:bodyPr>
          <a:lstStyle/>
          <a:p>
            <a:r>
              <a:rPr lang="fr-FR" sz="1400" b="1" dirty="0" err="1"/>
              <a:t>Low</a:t>
            </a:r>
            <a:r>
              <a:rPr lang="fr-FR" sz="1400" b="1" dirty="0"/>
              <a:t>/Medium</a:t>
            </a:r>
          </a:p>
        </p:txBody>
      </p:sp>
      <p:sp>
        <p:nvSpPr>
          <p:cNvPr id="44" name="ZoneTexte 43"/>
          <p:cNvSpPr txBox="1"/>
          <p:nvPr/>
        </p:nvSpPr>
        <p:spPr>
          <a:xfrm>
            <a:off x="4429586" y="2562421"/>
            <a:ext cx="814647" cy="307777"/>
          </a:xfrm>
          <a:prstGeom prst="rect">
            <a:avLst/>
          </a:prstGeom>
          <a:noFill/>
        </p:spPr>
        <p:txBody>
          <a:bodyPr wrap="none" rtlCol="0">
            <a:spAutoFit/>
          </a:bodyPr>
          <a:lstStyle/>
          <a:p>
            <a:r>
              <a:rPr lang="fr-FR" sz="1400" b="1" dirty="0"/>
              <a:t>Medium</a:t>
            </a:r>
          </a:p>
        </p:txBody>
      </p:sp>
      <p:sp>
        <p:nvSpPr>
          <p:cNvPr id="47" name="ZoneTexte 46"/>
          <p:cNvSpPr txBox="1"/>
          <p:nvPr/>
        </p:nvSpPr>
        <p:spPr>
          <a:xfrm>
            <a:off x="4429586" y="2984698"/>
            <a:ext cx="814647" cy="307777"/>
          </a:xfrm>
          <a:prstGeom prst="rect">
            <a:avLst/>
          </a:prstGeom>
          <a:noFill/>
        </p:spPr>
        <p:txBody>
          <a:bodyPr wrap="none" rtlCol="0">
            <a:spAutoFit/>
          </a:bodyPr>
          <a:lstStyle/>
          <a:p>
            <a:r>
              <a:rPr lang="fr-FR" sz="1400" b="1" dirty="0"/>
              <a:t>Medium</a:t>
            </a:r>
          </a:p>
        </p:txBody>
      </p:sp>
      <p:sp>
        <p:nvSpPr>
          <p:cNvPr id="48" name="ZoneTexte 47"/>
          <p:cNvSpPr txBox="1"/>
          <p:nvPr/>
        </p:nvSpPr>
        <p:spPr>
          <a:xfrm>
            <a:off x="4429586" y="3429000"/>
            <a:ext cx="814647" cy="307777"/>
          </a:xfrm>
          <a:prstGeom prst="rect">
            <a:avLst/>
          </a:prstGeom>
          <a:noFill/>
        </p:spPr>
        <p:txBody>
          <a:bodyPr wrap="none" rtlCol="0">
            <a:spAutoFit/>
          </a:bodyPr>
          <a:lstStyle/>
          <a:p>
            <a:r>
              <a:rPr lang="fr-FR" sz="1400" b="1" dirty="0"/>
              <a:t>Medium</a:t>
            </a:r>
          </a:p>
        </p:txBody>
      </p:sp>
    </p:spTree>
    <p:extLst>
      <p:ext uri="{BB962C8B-B14F-4D97-AF65-F5344CB8AC3E}">
        <p14:creationId xmlns:p14="http://schemas.microsoft.com/office/powerpoint/2010/main" val="79773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30" grpId="0" animBg="1"/>
      <p:bldP spid="31" grpId="0"/>
      <p:bldP spid="10" grpId="0"/>
      <p:bldP spid="32"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dirty="0"/>
              <a:t>Mode of entry</a:t>
            </a:r>
          </a:p>
        </p:txBody>
      </p:sp>
      <p:sp>
        <p:nvSpPr>
          <p:cNvPr id="5" name="Espace réservé du numéro de diapositive 4"/>
          <p:cNvSpPr>
            <a:spLocks noGrp="1"/>
          </p:cNvSpPr>
          <p:nvPr>
            <p:ph type="sldNum" sz="quarter" idx="12"/>
          </p:nvPr>
        </p:nvSpPr>
        <p:spPr>
          <a:xfrm>
            <a:off x="4476697" y="4751832"/>
            <a:ext cx="539080" cy="273844"/>
          </a:xfrm>
        </p:spPr>
        <p:txBody>
          <a:bodyPr/>
          <a:lstStyle/>
          <a:p>
            <a:fld id="{307C7597-8D70-4701-8085-9524B0B5C72B}" type="slidenum">
              <a:rPr lang="fr-FR" smtClean="0"/>
              <a:pPr/>
              <a:t>176</a:t>
            </a:fld>
            <a:endParaRPr lang="fr-FR"/>
          </a:p>
        </p:txBody>
      </p:sp>
      <p:grpSp>
        <p:nvGrpSpPr>
          <p:cNvPr id="2" name="Groupe 1"/>
          <p:cNvGrpSpPr/>
          <p:nvPr/>
        </p:nvGrpSpPr>
        <p:grpSpPr>
          <a:xfrm>
            <a:off x="6720408" y="309019"/>
            <a:ext cx="2100070" cy="1757332"/>
            <a:chOff x="2471930" y="920084"/>
            <a:chExt cx="4075566" cy="3591465"/>
          </a:xfrm>
        </p:grpSpPr>
        <p:sp>
          <p:nvSpPr>
            <p:cNvPr id="20" name="Rectangle à coins arrondis 19"/>
            <p:cNvSpPr/>
            <p:nvPr/>
          </p:nvSpPr>
          <p:spPr>
            <a:xfrm>
              <a:off x="4709755"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21" name="Rectangle à coins arrondis 20"/>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22" name="Rectangle à coins arrondis 21"/>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23" name="Rectangle à coins arrondis 22"/>
            <p:cNvSpPr/>
            <p:nvPr/>
          </p:nvSpPr>
          <p:spPr>
            <a:xfrm>
              <a:off x="3602101" y="3760870"/>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24" name="Ellipse 23"/>
            <p:cNvSpPr/>
            <p:nvPr/>
          </p:nvSpPr>
          <p:spPr>
            <a:xfrm>
              <a:off x="3666876" y="1771198"/>
              <a:ext cx="1696597" cy="86929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25" name="Connecteur droit avec flèche 24"/>
            <p:cNvCxnSpPr>
              <a:stCxn id="21" idx="2"/>
              <a:endCxn id="24"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p:cNvCxnSpPr>
              <a:stCxn id="20" idx="2"/>
              <a:endCxn id="24"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p:cNvCxnSpPr>
              <a:stCxn id="24" idx="4"/>
              <a:endCxn id="22"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p:cNvCxnSpPr>
              <a:stCxn id="22" idx="2"/>
              <a:endCxn id="23"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9" name="Sous-titre 3"/>
          <p:cNvSpPr>
            <a:spLocks noGrp="1"/>
          </p:cNvSpPr>
          <p:nvPr>
            <p:ph type="subTitle" idx="13"/>
          </p:nvPr>
        </p:nvSpPr>
        <p:spPr>
          <a:xfrm>
            <a:off x="363218" y="732612"/>
            <a:ext cx="8457197" cy="360503"/>
          </a:xfrm>
        </p:spPr>
        <p:txBody>
          <a:bodyPr/>
          <a:lstStyle/>
          <a:p>
            <a:r>
              <a:rPr lang="en-US" noProof="0" dirty="0"/>
              <a:t>Entry mode strategies</a:t>
            </a:r>
          </a:p>
        </p:txBody>
      </p:sp>
      <p:graphicFrame>
        <p:nvGraphicFramePr>
          <p:cNvPr id="6" name="Tableau 5"/>
          <p:cNvGraphicFramePr>
            <a:graphicFrameLocks noGrp="1"/>
          </p:cNvGraphicFramePr>
          <p:nvPr/>
        </p:nvGraphicFramePr>
        <p:xfrm>
          <a:off x="402108" y="1195960"/>
          <a:ext cx="6318300" cy="2587420"/>
        </p:xfrm>
        <a:graphic>
          <a:graphicData uri="http://schemas.openxmlformats.org/drawingml/2006/table">
            <a:tbl>
              <a:tblPr firstRow="1" bandRow="1">
                <a:tableStyleId>{5C22544A-7EE6-4342-B048-85BDC9FD1C3A}</a:tableStyleId>
              </a:tblPr>
              <a:tblGrid>
                <a:gridCol w="1263660">
                  <a:extLst>
                    <a:ext uri="{9D8B030D-6E8A-4147-A177-3AD203B41FA5}">
                      <a16:colId xmlns:a16="http://schemas.microsoft.com/office/drawing/2014/main" val="2164117833"/>
                    </a:ext>
                  </a:extLst>
                </a:gridCol>
                <a:gridCol w="1263660">
                  <a:extLst>
                    <a:ext uri="{9D8B030D-6E8A-4147-A177-3AD203B41FA5}">
                      <a16:colId xmlns:a16="http://schemas.microsoft.com/office/drawing/2014/main" val="2636197174"/>
                    </a:ext>
                  </a:extLst>
                </a:gridCol>
                <a:gridCol w="1263660">
                  <a:extLst>
                    <a:ext uri="{9D8B030D-6E8A-4147-A177-3AD203B41FA5}">
                      <a16:colId xmlns:a16="http://schemas.microsoft.com/office/drawing/2014/main" val="414457415"/>
                    </a:ext>
                  </a:extLst>
                </a:gridCol>
                <a:gridCol w="1263660">
                  <a:extLst>
                    <a:ext uri="{9D8B030D-6E8A-4147-A177-3AD203B41FA5}">
                      <a16:colId xmlns:a16="http://schemas.microsoft.com/office/drawing/2014/main" val="3111729377"/>
                    </a:ext>
                  </a:extLst>
                </a:gridCol>
                <a:gridCol w="1263660">
                  <a:extLst>
                    <a:ext uri="{9D8B030D-6E8A-4147-A177-3AD203B41FA5}">
                      <a16:colId xmlns:a16="http://schemas.microsoft.com/office/drawing/2014/main" val="2708381719"/>
                    </a:ext>
                  </a:extLst>
                </a:gridCol>
              </a:tblGrid>
              <a:tr h="425030">
                <a:tc>
                  <a:txBody>
                    <a:bodyPr/>
                    <a:lstStyle/>
                    <a:p>
                      <a:endParaRPr lang="fr-FR" dirty="0"/>
                    </a:p>
                  </a:txBody>
                  <a:tcPr>
                    <a:solidFill>
                      <a:srgbClr val="1D2D3F"/>
                    </a:solidFill>
                  </a:tcPr>
                </a:tc>
                <a:tc>
                  <a:txBody>
                    <a:bodyPr/>
                    <a:lstStyle/>
                    <a:p>
                      <a:pPr algn="ctr"/>
                      <a:r>
                        <a:rPr lang="fr-FR" sz="1200" dirty="0"/>
                        <a:t>Export</a:t>
                      </a:r>
                    </a:p>
                  </a:txBody>
                  <a:tcPr>
                    <a:solidFill>
                      <a:srgbClr val="1D2D3F"/>
                    </a:solidFill>
                  </a:tcPr>
                </a:tc>
                <a:tc>
                  <a:txBody>
                    <a:bodyPr/>
                    <a:lstStyle/>
                    <a:p>
                      <a:pPr algn="ctr"/>
                      <a:r>
                        <a:rPr lang="fr-FR" sz="1200" dirty="0" err="1"/>
                        <a:t>Licensing</a:t>
                      </a:r>
                      <a:r>
                        <a:rPr lang="fr-FR" sz="1200" baseline="0" dirty="0"/>
                        <a:t> or Franchising</a:t>
                      </a:r>
                      <a:endParaRPr lang="fr-FR" sz="1200" dirty="0"/>
                    </a:p>
                  </a:txBody>
                  <a:tcPr>
                    <a:solidFill>
                      <a:srgbClr val="1D2D3F"/>
                    </a:solidFill>
                  </a:tcPr>
                </a:tc>
                <a:tc>
                  <a:txBody>
                    <a:bodyPr/>
                    <a:lstStyle/>
                    <a:p>
                      <a:pPr algn="ctr"/>
                      <a:r>
                        <a:rPr lang="fr-FR" sz="1200" dirty="0"/>
                        <a:t>Joint </a:t>
                      </a:r>
                      <a:br>
                        <a:rPr lang="fr-FR" sz="1200" dirty="0"/>
                      </a:br>
                      <a:r>
                        <a:rPr lang="fr-FR" sz="1200" dirty="0"/>
                        <a:t>Ventures</a:t>
                      </a:r>
                    </a:p>
                  </a:txBody>
                  <a:tcPr>
                    <a:solidFill>
                      <a:srgbClr val="1D2D3F"/>
                    </a:solidFill>
                  </a:tcPr>
                </a:tc>
                <a:tc>
                  <a:txBody>
                    <a:bodyPr/>
                    <a:lstStyle/>
                    <a:p>
                      <a:pPr algn="ctr"/>
                      <a:r>
                        <a:rPr lang="fr-FR" sz="1200" dirty="0" err="1"/>
                        <a:t>Wholly</a:t>
                      </a:r>
                      <a:r>
                        <a:rPr lang="fr-FR" sz="1200" dirty="0"/>
                        <a:t> </a:t>
                      </a:r>
                      <a:r>
                        <a:rPr lang="fr-FR" sz="1200" dirty="0" err="1"/>
                        <a:t>owned</a:t>
                      </a:r>
                      <a:r>
                        <a:rPr lang="fr-FR" sz="1200" dirty="0"/>
                        <a:t> </a:t>
                      </a:r>
                      <a:r>
                        <a:rPr lang="fr-FR" sz="1200" dirty="0" err="1"/>
                        <a:t>subsidiaries</a:t>
                      </a:r>
                      <a:endParaRPr lang="fr-FR" sz="1200" dirty="0"/>
                    </a:p>
                  </a:txBody>
                  <a:tcPr>
                    <a:solidFill>
                      <a:srgbClr val="1D2D3F"/>
                    </a:solidFill>
                  </a:tcPr>
                </a:tc>
                <a:extLst>
                  <a:ext uri="{0D108BD9-81ED-4DB2-BD59-A6C34878D82A}">
                    <a16:rowId xmlns:a16="http://schemas.microsoft.com/office/drawing/2014/main" val="3446843472"/>
                  </a:ext>
                </a:extLst>
              </a:tr>
              <a:tr h="425030">
                <a:tc>
                  <a:txBody>
                    <a:bodyPr/>
                    <a:lstStyle/>
                    <a:p>
                      <a:r>
                        <a:rPr lang="fr-FR" sz="1100" dirty="0"/>
                        <a:t>Resource </a:t>
                      </a:r>
                      <a:r>
                        <a:rPr lang="fr-FR" sz="1100" dirty="0" err="1"/>
                        <a:t>commitments</a:t>
                      </a:r>
                      <a:endParaRPr lang="fr-FR" sz="1100" dirty="0"/>
                    </a:p>
                  </a:txBody>
                  <a:tcPr/>
                </a:tc>
                <a:tc>
                  <a:txBody>
                    <a:bodyPr/>
                    <a:lstStyle/>
                    <a:p>
                      <a:endParaRPr lang="fr-FR" sz="1200" dirty="0"/>
                    </a:p>
                  </a:txBody>
                  <a:tcPr/>
                </a:tc>
                <a:tc>
                  <a:txBody>
                    <a:bodyPr/>
                    <a:lstStyle/>
                    <a:p>
                      <a:endParaRPr lang="fr-FR" sz="1200" dirty="0"/>
                    </a:p>
                  </a:txBody>
                  <a:tcPr/>
                </a:tc>
                <a:tc>
                  <a:txBody>
                    <a:bodyPr/>
                    <a:lstStyle/>
                    <a:p>
                      <a:endParaRPr lang="fr-FR" sz="1200"/>
                    </a:p>
                  </a:txBody>
                  <a:tcPr/>
                </a:tc>
                <a:tc>
                  <a:txBody>
                    <a:bodyPr/>
                    <a:lstStyle/>
                    <a:p>
                      <a:endParaRPr lang="fr-FR" sz="1200"/>
                    </a:p>
                  </a:txBody>
                  <a:tcPr/>
                </a:tc>
                <a:extLst>
                  <a:ext uri="{0D108BD9-81ED-4DB2-BD59-A6C34878D82A}">
                    <a16:rowId xmlns:a16="http://schemas.microsoft.com/office/drawing/2014/main" val="2697703495"/>
                  </a:ext>
                </a:extLst>
              </a:tr>
              <a:tr h="425030">
                <a:tc>
                  <a:txBody>
                    <a:bodyPr/>
                    <a:lstStyle/>
                    <a:p>
                      <a:r>
                        <a:rPr lang="fr-FR" sz="1100" dirty="0"/>
                        <a:t>Tech and </a:t>
                      </a:r>
                      <a:r>
                        <a:rPr lang="fr-FR" sz="1100" dirty="0" err="1"/>
                        <a:t>Quality</a:t>
                      </a:r>
                      <a:r>
                        <a:rPr lang="fr-FR" sz="1100" dirty="0"/>
                        <a:t> Control</a:t>
                      </a:r>
                    </a:p>
                  </a:txBody>
                  <a:tcPr/>
                </a:tc>
                <a:tc>
                  <a:txBody>
                    <a:bodyPr/>
                    <a:lstStyle/>
                    <a:p>
                      <a:endParaRPr lang="fr-FR" sz="1200"/>
                    </a:p>
                  </a:txBody>
                  <a:tcPr/>
                </a:tc>
                <a:tc>
                  <a:txBody>
                    <a:bodyPr/>
                    <a:lstStyle/>
                    <a:p>
                      <a:endParaRPr lang="fr-FR" sz="1200"/>
                    </a:p>
                  </a:txBody>
                  <a:tcPr/>
                </a:tc>
                <a:tc>
                  <a:txBody>
                    <a:bodyPr/>
                    <a:lstStyle/>
                    <a:p>
                      <a:endParaRPr lang="fr-FR" sz="1200"/>
                    </a:p>
                  </a:txBody>
                  <a:tcPr/>
                </a:tc>
                <a:tc>
                  <a:txBody>
                    <a:bodyPr/>
                    <a:lstStyle/>
                    <a:p>
                      <a:endParaRPr lang="fr-FR" sz="1200" dirty="0"/>
                    </a:p>
                  </a:txBody>
                  <a:tcPr/>
                </a:tc>
                <a:extLst>
                  <a:ext uri="{0D108BD9-81ED-4DB2-BD59-A6C34878D82A}">
                    <a16:rowId xmlns:a16="http://schemas.microsoft.com/office/drawing/2014/main" val="1542874427"/>
                  </a:ext>
                </a:extLst>
              </a:tr>
              <a:tr h="425030">
                <a:tc>
                  <a:txBody>
                    <a:bodyPr/>
                    <a:lstStyle/>
                    <a:p>
                      <a:r>
                        <a:rPr lang="fr-FR" sz="1100" dirty="0"/>
                        <a:t>Marketing &amp;</a:t>
                      </a:r>
                      <a:r>
                        <a:rPr lang="fr-FR" sz="1100" baseline="0" dirty="0"/>
                        <a:t> Sales Control</a:t>
                      </a:r>
                      <a:endParaRPr lang="fr-FR" sz="1100" dirty="0"/>
                    </a:p>
                  </a:txBody>
                  <a:tcPr/>
                </a:tc>
                <a:tc>
                  <a:txBody>
                    <a:bodyPr/>
                    <a:lstStyle/>
                    <a:p>
                      <a:endParaRPr lang="fr-FR" sz="1200"/>
                    </a:p>
                  </a:txBody>
                  <a:tcPr/>
                </a:tc>
                <a:tc>
                  <a:txBody>
                    <a:bodyPr/>
                    <a:lstStyle/>
                    <a:p>
                      <a:endParaRPr lang="fr-FR" sz="1200"/>
                    </a:p>
                  </a:txBody>
                  <a:tcPr/>
                </a:tc>
                <a:tc>
                  <a:txBody>
                    <a:bodyPr/>
                    <a:lstStyle/>
                    <a:p>
                      <a:endParaRPr lang="fr-FR" sz="1200" dirty="0"/>
                    </a:p>
                  </a:txBody>
                  <a:tcPr/>
                </a:tc>
                <a:tc>
                  <a:txBody>
                    <a:bodyPr/>
                    <a:lstStyle/>
                    <a:p>
                      <a:endParaRPr lang="fr-FR" sz="1200"/>
                    </a:p>
                  </a:txBody>
                  <a:tcPr/>
                </a:tc>
                <a:extLst>
                  <a:ext uri="{0D108BD9-81ED-4DB2-BD59-A6C34878D82A}">
                    <a16:rowId xmlns:a16="http://schemas.microsoft.com/office/drawing/2014/main" val="1279990880"/>
                  </a:ext>
                </a:extLst>
              </a:tr>
              <a:tr h="425030">
                <a:tc>
                  <a:txBody>
                    <a:bodyPr/>
                    <a:lstStyle/>
                    <a:p>
                      <a:r>
                        <a:rPr lang="fr-FR" sz="1100" dirty="0" err="1"/>
                        <a:t>Risk</a:t>
                      </a:r>
                      <a:endParaRPr lang="fr-FR" sz="1100" dirty="0"/>
                    </a:p>
                  </a:txBody>
                  <a:tcPr/>
                </a:tc>
                <a:tc>
                  <a:txBody>
                    <a:bodyPr/>
                    <a:lstStyle/>
                    <a:p>
                      <a:endParaRPr lang="fr-FR" sz="1200"/>
                    </a:p>
                  </a:txBody>
                  <a:tcPr/>
                </a:tc>
                <a:tc>
                  <a:txBody>
                    <a:bodyPr/>
                    <a:lstStyle/>
                    <a:p>
                      <a:endParaRPr lang="fr-FR" sz="1200"/>
                    </a:p>
                  </a:txBody>
                  <a:tcPr/>
                </a:tc>
                <a:tc>
                  <a:txBody>
                    <a:bodyPr/>
                    <a:lstStyle/>
                    <a:p>
                      <a:endParaRPr lang="fr-FR" sz="1200"/>
                    </a:p>
                  </a:txBody>
                  <a:tcPr/>
                </a:tc>
                <a:tc>
                  <a:txBody>
                    <a:bodyPr/>
                    <a:lstStyle/>
                    <a:p>
                      <a:endParaRPr lang="fr-FR" sz="1200" dirty="0"/>
                    </a:p>
                  </a:txBody>
                  <a:tcPr/>
                </a:tc>
                <a:extLst>
                  <a:ext uri="{0D108BD9-81ED-4DB2-BD59-A6C34878D82A}">
                    <a16:rowId xmlns:a16="http://schemas.microsoft.com/office/drawing/2014/main" val="1230863134"/>
                  </a:ext>
                </a:extLst>
              </a:tr>
              <a:tr h="425030">
                <a:tc>
                  <a:txBody>
                    <a:bodyPr/>
                    <a:lstStyle/>
                    <a:p>
                      <a:r>
                        <a:rPr lang="fr-FR" sz="1100" dirty="0"/>
                        <a:t>Entry Speed</a:t>
                      </a:r>
                    </a:p>
                  </a:txBody>
                  <a:tcPr/>
                </a:tc>
                <a:tc>
                  <a:txBody>
                    <a:bodyPr/>
                    <a:lstStyle/>
                    <a:p>
                      <a:endParaRPr lang="fr-FR" sz="1200"/>
                    </a:p>
                  </a:txBody>
                  <a:tcPr/>
                </a:tc>
                <a:tc>
                  <a:txBody>
                    <a:bodyPr/>
                    <a:lstStyle/>
                    <a:p>
                      <a:endParaRPr lang="fr-FR" sz="1200"/>
                    </a:p>
                  </a:txBody>
                  <a:tcPr/>
                </a:tc>
                <a:tc>
                  <a:txBody>
                    <a:bodyPr/>
                    <a:lstStyle/>
                    <a:p>
                      <a:endParaRPr lang="fr-FR" sz="1200"/>
                    </a:p>
                  </a:txBody>
                  <a:tcPr/>
                </a:tc>
                <a:tc>
                  <a:txBody>
                    <a:bodyPr/>
                    <a:lstStyle/>
                    <a:p>
                      <a:endParaRPr lang="fr-FR" sz="1200" dirty="0"/>
                    </a:p>
                  </a:txBody>
                  <a:tcPr/>
                </a:tc>
                <a:extLst>
                  <a:ext uri="{0D108BD9-81ED-4DB2-BD59-A6C34878D82A}">
                    <a16:rowId xmlns:a16="http://schemas.microsoft.com/office/drawing/2014/main" val="3115252081"/>
                  </a:ext>
                </a:extLst>
              </a:tr>
            </a:tbl>
          </a:graphicData>
        </a:graphic>
      </p:graphicFrame>
      <p:sp>
        <p:nvSpPr>
          <p:cNvPr id="8" name="Rectangle 7"/>
          <p:cNvSpPr/>
          <p:nvPr/>
        </p:nvSpPr>
        <p:spPr>
          <a:xfrm>
            <a:off x="402108" y="3826038"/>
            <a:ext cx="3833008" cy="781473"/>
          </a:xfrm>
          <a:prstGeom prst="rect">
            <a:avLst/>
          </a:prstGeom>
          <a:solidFill>
            <a:schemeClr val="bg1">
              <a:lumMod val="9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355846" y="3732734"/>
            <a:ext cx="312906" cy="400110"/>
          </a:xfrm>
          <a:prstGeom prst="rect">
            <a:avLst/>
          </a:prstGeom>
          <a:noFill/>
        </p:spPr>
        <p:txBody>
          <a:bodyPr wrap="none" rtlCol="0">
            <a:spAutoFit/>
          </a:bodyPr>
          <a:lstStyle/>
          <a:p>
            <a:r>
              <a:rPr lang="fr-FR" sz="2000" b="1" dirty="0"/>
              <a:t>+</a:t>
            </a:r>
          </a:p>
        </p:txBody>
      </p:sp>
      <p:sp>
        <p:nvSpPr>
          <p:cNvPr id="30" name="Rectangle 29"/>
          <p:cNvSpPr/>
          <p:nvPr/>
        </p:nvSpPr>
        <p:spPr>
          <a:xfrm>
            <a:off x="4413727" y="3826038"/>
            <a:ext cx="3833008" cy="781473"/>
          </a:xfrm>
          <a:prstGeom prst="rect">
            <a:avLst/>
          </a:prstGeom>
          <a:solidFill>
            <a:schemeClr val="bg1">
              <a:lumMod val="9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p:cNvSpPr txBox="1"/>
          <p:nvPr/>
        </p:nvSpPr>
        <p:spPr>
          <a:xfrm>
            <a:off x="4367465" y="3732734"/>
            <a:ext cx="263214" cy="400110"/>
          </a:xfrm>
          <a:prstGeom prst="rect">
            <a:avLst/>
          </a:prstGeom>
          <a:noFill/>
        </p:spPr>
        <p:txBody>
          <a:bodyPr wrap="none" rtlCol="0">
            <a:spAutoFit/>
          </a:bodyPr>
          <a:lstStyle/>
          <a:p>
            <a:r>
              <a:rPr lang="fr-FR" sz="2000" b="1" dirty="0"/>
              <a:t>-</a:t>
            </a:r>
          </a:p>
        </p:txBody>
      </p:sp>
      <p:sp>
        <p:nvSpPr>
          <p:cNvPr id="10" name="ZoneTexte 9"/>
          <p:cNvSpPr txBox="1"/>
          <p:nvPr/>
        </p:nvSpPr>
        <p:spPr>
          <a:xfrm>
            <a:off x="668752" y="3838071"/>
            <a:ext cx="3566364" cy="769441"/>
          </a:xfrm>
          <a:prstGeom prst="rect">
            <a:avLst/>
          </a:prstGeom>
          <a:noFill/>
        </p:spPr>
        <p:txBody>
          <a:bodyPr wrap="square" rtlCol="0">
            <a:spAutoFit/>
          </a:bodyPr>
          <a:lstStyle/>
          <a:p>
            <a:r>
              <a:rPr lang="fr-FR" sz="1100" dirty="0"/>
              <a:t>Full </a:t>
            </a:r>
            <a:r>
              <a:rPr lang="fr-FR" sz="1100" dirty="0" err="1"/>
              <a:t>resource</a:t>
            </a:r>
            <a:r>
              <a:rPr lang="fr-FR" sz="1100" dirty="0"/>
              <a:t> and </a:t>
            </a:r>
            <a:r>
              <a:rPr lang="fr-FR" sz="1100" dirty="0" err="1"/>
              <a:t>operational</a:t>
            </a:r>
            <a:r>
              <a:rPr lang="fr-FR" sz="1100" dirty="0"/>
              <a:t> control</a:t>
            </a:r>
          </a:p>
          <a:p>
            <a:r>
              <a:rPr lang="fr-FR" sz="1100" dirty="0" err="1"/>
              <a:t>Facilitates</a:t>
            </a:r>
            <a:r>
              <a:rPr lang="fr-FR" sz="1100" dirty="0"/>
              <a:t> global </a:t>
            </a:r>
            <a:r>
              <a:rPr lang="fr-FR" sz="1100" dirty="0" err="1"/>
              <a:t>integration</a:t>
            </a:r>
            <a:r>
              <a:rPr lang="fr-FR" sz="1100" dirty="0"/>
              <a:t> and coordination</a:t>
            </a:r>
          </a:p>
          <a:p>
            <a:r>
              <a:rPr lang="fr-FR" sz="1100" dirty="0" err="1"/>
              <a:t>Potnetial</a:t>
            </a:r>
            <a:r>
              <a:rPr lang="fr-FR" sz="1100" dirty="0"/>
              <a:t> state assistance and </a:t>
            </a:r>
            <a:r>
              <a:rPr lang="fr-FR" sz="1100" dirty="0" err="1"/>
              <a:t>aid</a:t>
            </a:r>
            <a:endParaRPr lang="fr-FR" sz="1100" dirty="0"/>
          </a:p>
          <a:p>
            <a:endParaRPr lang="fr-FR" sz="1100" dirty="0"/>
          </a:p>
        </p:txBody>
      </p:sp>
      <p:sp>
        <p:nvSpPr>
          <p:cNvPr id="32" name="ZoneTexte 31"/>
          <p:cNvSpPr txBox="1"/>
          <p:nvPr/>
        </p:nvSpPr>
        <p:spPr>
          <a:xfrm>
            <a:off x="4572000" y="3838071"/>
            <a:ext cx="3720997" cy="938719"/>
          </a:xfrm>
          <a:prstGeom prst="rect">
            <a:avLst/>
          </a:prstGeom>
          <a:noFill/>
        </p:spPr>
        <p:txBody>
          <a:bodyPr wrap="square" rtlCol="0">
            <a:spAutoFit/>
          </a:bodyPr>
          <a:lstStyle/>
          <a:p>
            <a:r>
              <a:rPr lang="fr-FR" sz="1100" dirty="0" err="1"/>
              <a:t>Substantial</a:t>
            </a:r>
            <a:r>
              <a:rPr lang="fr-FR" sz="1100" dirty="0"/>
              <a:t> </a:t>
            </a:r>
            <a:r>
              <a:rPr lang="fr-FR" sz="1100" dirty="0" err="1"/>
              <a:t>investment</a:t>
            </a:r>
            <a:r>
              <a:rPr lang="fr-FR" sz="1100" dirty="0"/>
              <a:t> in host country</a:t>
            </a:r>
          </a:p>
          <a:p>
            <a:r>
              <a:rPr lang="fr-FR" sz="1100" dirty="0" err="1"/>
              <a:t>Commitment</a:t>
            </a:r>
            <a:r>
              <a:rPr lang="fr-FR" sz="1100" dirty="0"/>
              <a:t> to host country </a:t>
            </a:r>
            <a:r>
              <a:rPr lang="fr-FR" sz="1100" dirty="0" err="1"/>
              <a:t>is</a:t>
            </a:r>
            <a:r>
              <a:rPr lang="fr-FR" sz="1100" dirty="0"/>
              <a:t> high</a:t>
            </a:r>
          </a:p>
          <a:p>
            <a:r>
              <a:rPr lang="fr-FR" sz="1100" dirty="0" err="1"/>
              <a:t>Acquistion</a:t>
            </a:r>
            <a:r>
              <a:rPr lang="fr-FR" sz="1100" dirty="0"/>
              <a:t> </a:t>
            </a:r>
            <a:r>
              <a:rPr lang="fr-FR" sz="1100" dirty="0" err="1"/>
              <a:t>may</a:t>
            </a:r>
            <a:r>
              <a:rPr lang="fr-FR" sz="1100" dirty="0"/>
              <a:t> lead to </a:t>
            </a:r>
            <a:r>
              <a:rPr lang="fr-FR" sz="1100" dirty="0" err="1"/>
              <a:t>problems</a:t>
            </a:r>
            <a:r>
              <a:rPr lang="fr-FR" sz="1100" dirty="0"/>
              <a:t> of collaboration</a:t>
            </a:r>
          </a:p>
          <a:p>
            <a:r>
              <a:rPr lang="fr-FR" sz="1100" dirty="0"/>
              <a:t>Hard to </a:t>
            </a:r>
            <a:r>
              <a:rPr lang="fr-FR" sz="1100" dirty="0" err="1"/>
              <a:t>predict</a:t>
            </a:r>
            <a:r>
              <a:rPr lang="fr-FR" sz="1100" dirty="0"/>
              <a:t> </a:t>
            </a:r>
            <a:r>
              <a:rPr lang="fr-FR" sz="1100" dirty="0" err="1"/>
              <a:t>costs</a:t>
            </a:r>
            <a:endParaRPr lang="fr-FR" sz="1100" dirty="0"/>
          </a:p>
          <a:p>
            <a:endParaRPr lang="fr-FR" sz="1100" dirty="0"/>
          </a:p>
        </p:txBody>
      </p:sp>
      <p:sp>
        <p:nvSpPr>
          <p:cNvPr id="11" name="ZoneTexte 10"/>
          <p:cNvSpPr txBox="1"/>
          <p:nvPr/>
        </p:nvSpPr>
        <p:spPr>
          <a:xfrm>
            <a:off x="2058431" y="1689819"/>
            <a:ext cx="482120" cy="307777"/>
          </a:xfrm>
          <a:prstGeom prst="rect">
            <a:avLst/>
          </a:prstGeom>
          <a:noFill/>
        </p:spPr>
        <p:txBody>
          <a:bodyPr wrap="none" rtlCol="0">
            <a:spAutoFit/>
          </a:bodyPr>
          <a:lstStyle/>
          <a:p>
            <a:r>
              <a:rPr lang="fr-FR" sz="1400" dirty="0" err="1"/>
              <a:t>Low</a:t>
            </a:r>
            <a:endParaRPr lang="fr-FR" sz="1400" dirty="0"/>
          </a:p>
        </p:txBody>
      </p:sp>
      <p:sp>
        <p:nvSpPr>
          <p:cNvPr id="33" name="ZoneTexte 32"/>
          <p:cNvSpPr txBox="1"/>
          <p:nvPr/>
        </p:nvSpPr>
        <p:spPr>
          <a:xfrm>
            <a:off x="2058431" y="2151799"/>
            <a:ext cx="518091" cy="307777"/>
          </a:xfrm>
          <a:prstGeom prst="rect">
            <a:avLst/>
          </a:prstGeom>
          <a:noFill/>
        </p:spPr>
        <p:txBody>
          <a:bodyPr wrap="none" rtlCol="0">
            <a:spAutoFit/>
          </a:bodyPr>
          <a:lstStyle/>
          <a:p>
            <a:r>
              <a:rPr lang="fr-FR" sz="1400" dirty="0"/>
              <a:t>High</a:t>
            </a:r>
          </a:p>
        </p:txBody>
      </p:sp>
      <p:sp>
        <p:nvSpPr>
          <p:cNvPr id="34" name="ZoneTexte 33"/>
          <p:cNvSpPr txBox="1"/>
          <p:nvPr/>
        </p:nvSpPr>
        <p:spPr>
          <a:xfrm>
            <a:off x="1733373" y="2562421"/>
            <a:ext cx="1168205" cy="307777"/>
          </a:xfrm>
          <a:prstGeom prst="rect">
            <a:avLst/>
          </a:prstGeom>
          <a:noFill/>
        </p:spPr>
        <p:txBody>
          <a:bodyPr wrap="none" rtlCol="0">
            <a:spAutoFit/>
          </a:bodyPr>
          <a:lstStyle/>
          <a:p>
            <a:r>
              <a:rPr lang="fr-FR" sz="1400" dirty="0" err="1"/>
              <a:t>Low</a:t>
            </a:r>
            <a:r>
              <a:rPr lang="fr-FR" sz="1400" dirty="0"/>
              <a:t>/Medium</a:t>
            </a:r>
          </a:p>
        </p:txBody>
      </p:sp>
      <p:sp>
        <p:nvSpPr>
          <p:cNvPr id="35" name="ZoneTexte 34"/>
          <p:cNvSpPr txBox="1"/>
          <p:nvPr/>
        </p:nvSpPr>
        <p:spPr>
          <a:xfrm>
            <a:off x="2047307" y="2986692"/>
            <a:ext cx="482120" cy="307777"/>
          </a:xfrm>
          <a:prstGeom prst="rect">
            <a:avLst/>
          </a:prstGeom>
          <a:noFill/>
        </p:spPr>
        <p:txBody>
          <a:bodyPr wrap="none" rtlCol="0">
            <a:spAutoFit/>
          </a:bodyPr>
          <a:lstStyle/>
          <a:p>
            <a:r>
              <a:rPr lang="fr-FR" sz="1400" dirty="0" err="1"/>
              <a:t>Low</a:t>
            </a:r>
            <a:endParaRPr lang="fr-FR" sz="1400" dirty="0"/>
          </a:p>
        </p:txBody>
      </p:sp>
      <p:sp>
        <p:nvSpPr>
          <p:cNvPr id="36" name="ZoneTexte 35"/>
          <p:cNvSpPr txBox="1"/>
          <p:nvPr/>
        </p:nvSpPr>
        <p:spPr>
          <a:xfrm>
            <a:off x="2047307" y="3424957"/>
            <a:ext cx="477631" cy="307777"/>
          </a:xfrm>
          <a:prstGeom prst="rect">
            <a:avLst/>
          </a:prstGeom>
          <a:noFill/>
        </p:spPr>
        <p:txBody>
          <a:bodyPr wrap="none" rtlCol="0">
            <a:spAutoFit/>
          </a:bodyPr>
          <a:lstStyle/>
          <a:p>
            <a:r>
              <a:rPr lang="fr-FR" sz="1400" dirty="0" err="1"/>
              <a:t>Fast</a:t>
            </a:r>
            <a:endParaRPr lang="fr-FR" sz="1400" dirty="0"/>
          </a:p>
        </p:txBody>
      </p:sp>
      <p:sp>
        <p:nvSpPr>
          <p:cNvPr id="37" name="ZoneTexte 36"/>
          <p:cNvSpPr txBox="1"/>
          <p:nvPr/>
        </p:nvSpPr>
        <p:spPr>
          <a:xfrm>
            <a:off x="3302987" y="1689819"/>
            <a:ext cx="482120" cy="307777"/>
          </a:xfrm>
          <a:prstGeom prst="rect">
            <a:avLst/>
          </a:prstGeom>
          <a:noFill/>
        </p:spPr>
        <p:txBody>
          <a:bodyPr wrap="none" rtlCol="0">
            <a:spAutoFit/>
          </a:bodyPr>
          <a:lstStyle/>
          <a:p>
            <a:r>
              <a:rPr lang="fr-FR" sz="1400" dirty="0" err="1"/>
              <a:t>Low</a:t>
            </a:r>
            <a:endParaRPr lang="fr-FR" sz="1400" dirty="0"/>
          </a:p>
        </p:txBody>
      </p:sp>
      <p:sp>
        <p:nvSpPr>
          <p:cNvPr id="38" name="ZoneTexte 37"/>
          <p:cNvSpPr txBox="1"/>
          <p:nvPr/>
        </p:nvSpPr>
        <p:spPr>
          <a:xfrm>
            <a:off x="2977929" y="2151799"/>
            <a:ext cx="1195840" cy="307777"/>
          </a:xfrm>
          <a:prstGeom prst="rect">
            <a:avLst/>
          </a:prstGeom>
          <a:noFill/>
        </p:spPr>
        <p:txBody>
          <a:bodyPr wrap="none" rtlCol="0">
            <a:spAutoFit/>
          </a:bodyPr>
          <a:lstStyle/>
          <a:p>
            <a:r>
              <a:rPr lang="fr-FR" sz="1400" dirty="0" err="1"/>
              <a:t>Low</a:t>
            </a:r>
            <a:r>
              <a:rPr lang="fr-FR" sz="1400" dirty="0"/>
              <a:t>/Medium</a:t>
            </a:r>
          </a:p>
        </p:txBody>
      </p:sp>
      <p:sp>
        <p:nvSpPr>
          <p:cNvPr id="39" name="ZoneTexte 38"/>
          <p:cNvSpPr txBox="1"/>
          <p:nvPr/>
        </p:nvSpPr>
        <p:spPr>
          <a:xfrm>
            <a:off x="2977929" y="2562421"/>
            <a:ext cx="1168205" cy="307777"/>
          </a:xfrm>
          <a:prstGeom prst="rect">
            <a:avLst/>
          </a:prstGeom>
          <a:noFill/>
        </p:spPr>
        <p:txBody>
          <a:bodyPr wrap="none" rtlCol="0">
            <a:spAutoFit/>
          </a:bodyPr>
          <a:lstStyle/>
          <a:p>
            <a:r>
              <a:rPr lang="fr-FR" sz="1400" dirty="0" err="1"/>
              <a:t>Low</a:t>
            </a:r>
            <a:r>
              <a:rPr lang="fr-FR" sz="1400" dirty="0"/>
              <a:t>/Medium</a:t>
            </a:r>
          </a:p>
        </p:txBody>
      </p:sp>
      <p:sp>
        <p:nvSpPr>
          <p:cNvPr id="40" name="ZoneTexte 39"/>
          <p:cNvSpPr txBox="1"/>
          <p:nvPr/>
        </p:nvSpPr>
        <p:spPr>
          <a:xfrm>
            <a:off x="3291863" y="2986692"/>
            <a:ext cx="482120" cy="307777"/>
          </a:xfrm>
          <a:prstGeom prst="rect">
            <a:avLst/>
          </a:prstGeom>
          <a:noFill/>
        </p:spPr>
        <p:txBody>
          <a:bodyPr wrap="none" rtlCol="0">
            <a:spAutoFit/>
          </a:bodyPr>
          <a:lstStyle/>
          <a:p>
            <a:r>
              <a:rPr lang="fr-FR" sz="1400" dirty="0" err="1"/>
              <a:t>Low</a:t>
            </a:r>
            <a:endParaRPr lang="fr-FR" sz="1400" dirty="0"/>
          </a:p>
        </p:txBody>
      </p:sp>
      <p:sp>
        <p:nvSpPr>
          <p:cNvPr id="41" name="ZoneTexte 40"/>
          <p:cNvSpPr txBox="1"/>
          <p:nvPr/>
        </p:nvSpPr>
        <p:spPr>
          <a:xfrm>
            <a:off x="3291863" y="3424957"/>
            <a:ext cx="477631" cy="307777"/>
          </a:xfrm>
          <a:prstGeom prst="rect">
            <a:avLst/>
          </a:prstGeom>
          <a:noFill/>
        </p:spPr>
        <p:txBody>
          <a:bodyPr wrap="none" rtlCol="0">
            <a:spAutoFit/>
          </a:bodyPr>
          <a:lstStyle/>
          <a:p>
            <a:r>
              <a:rPr lang="fr-FR" sz="1400" dirty="0" err="1"/>
              <a:t>Fast</a:t>
            </a:r>
            <a:endParaRPr lang="fr-FR" sz="1400" dirty="0"/>
          </a:p>
        </p:txBody>
      </p:sp>
      <p:sp>
        <p:nvSpPr>
          <p:cNvPr id="42" name="ZoneTexte 41"/>
          <p:cNvSpPr txBox="1"/>
          <p:nvPr/>
        </p:nvSpPr>
        <p:spPr>
          <a:xfrm>
            <a:off x="4423175" y="1689819"/>
            <a:ext cx="814647" cy="307777"/>
          </a:xfrm>
          <a:prstGeom prst="rect">
            <a:avLst/>
          </a:prstGeom>
          <a:noFill/>
        </p:spPr>
        <p:txBody>
          <a:bodyPr wrap="none" rtlCol="0">
            <a:spAutoFit/>
          </a:bodyPr>
          <a:lstStyle/>
          <a:p>
            <a:r>
              <a:rPr lang="fr-FR" sz="1400" dirty="0"/>
              <a:t>Medium</a:t>
            </a:r>
          </a:p>
        </p:txBody>
      </p:sp>
      <p:sp>
        <p:nvSpPr>
          <p:cNvPr id="43" name="ZoneTexte 42"/>
          <p:cNvSpPr txBox="1"/>
          <p:nvPr/>
        </p:nvSpPr>
        <p:spPr>
          <a:xfrm>
            <a:off x="4239985" y="2151799"/>
            <a:ext cx="1195840" cy="307777"/>
          </a:xfrm>
          <a:prstGeom prst="rect">
            <a:avLst/>
          </a:prstGeom>
          <a:noFill/>
        </p:spPr>
        <p:txBody>
          <a:bodyPr wrap="none" rtlCol="0">
            <a:spAutoFit/>
          </a:bodyPr>
          <a:lstStyle/>
          <a:p>
            <a:r>
              <a:rPr lang="fr-FR" sz="1400" dirty="0" err="1"/>
              <a:t>Low</a:t>
            </a:r>
            <a:r>
              <a:rPr lang="fr-FR" sz="1400" dirty="0"/>
              <a:t>/Medium</a:t>
            </a:r>
          </a:p>
        </p:txBody>
      </p:sp>
      <p:sp>
        <p:nvSpPr>
          <p:cNvPr id="44" name="ZoneTexte 43"/>
          <p:cNvSpPr txBox="1"/>
          <p:nvPr/>
        </p:nvSpPr>
        <p:spPr>
          <a:xfrm>
            <a:off x="4429586" y="2562421"/>
            <a:ext cx="814647" cy="307777"/>
          </a:xfrm>
          <a:prstGeom prst="rect">
            <a:avLst/>
          </a:prstGeom>
          <a:noFill/>
        </p:spPr>
        <p:txBody>
          <a:bodyPr wrap="none" rtlCol="0">
            <a:spAutoFit/>
          </a:bodyPr>
          <a:lstStyle/>
          <a:p>
            <a:r>
              <a:rPr lang="fr-FR" sz="1400" dirty="0"/>
              <a:t>Medium</a:t>
            </a:r>
          </a:p>
        </p:txBody>
      </p:sp>
      <p:sp>
        <p:nvSpPr>
          <p:cNvPr id="47" name="ZoneTexte 46"/>
          <p:cNvSpPr txBox="1"/>
          <p:nvPr/>
        </p:nvSpPr>
        <p:spPr>
          <a:xfrm>
            <a:off x="4429586" y="2984698"/>
            <a:ext cx="814647" cy="307777"/>
          </a:xfrm>
          <a:prstGeom prst="rect">
            <a:avLst/>
          </a:prstGeom>
          <a:noFill/>
        </p:spPr>
        <p:txBody>
          <a:bodyPr wrap="none" rtlCol="0">
            <a:spAutoFit/>
          </a:bodyPr>
          <a:lstStyle/>
          <a:p>
            <a:r>
              <a:rPr lang="fr-FR" sz="1400" dirty="0"/>
              <a:t>Medium</a:t>
            </a:r>
          </a:p>
        </p:txBody>
      </p:sp>
      <p:sp>
        <p:nvSpPr>
          <p:cNvPr id="48" name="ZoneTexte 47"/>
          <p:cNvSpPr txBox="1"/>
          <p:nvPr/>
        </p:nvSpPr>
        <p:spPr>
          <a:xfrm>
            <a:off x="4429586" y="3429000"/>
            <a:ext cx="814647" cy="307777"/>
          </a:xfrm>
          <a:prstGeom prst="rect">
            <a:avLst/>
          </a:prstGeom>
          <a:noFill/>
        </p:spPr>
        <p:txBody>
          <a:bodyPr wrap="none" rtlCol="0">
            <a:spAutoFit/>
          </a:bodyPr>
          <a:lstStyle/>
          <a:p>
            <a:r>
              <a:rPr lang="fr-FR" sz="1400" dirty="0"/>
              <a:t>Medium</a:t>
            </a:r>
          </a:p>
        </p:txBody>
      </p:sp>
      <p:sp>
        <p:nvSpPr>
          <p:cNvPr id="45" name="ZoneTexte 44"/>
          <p:cNvSpPr txBox="1"/>
          <p:nvPr/>
        </p:nvSpPr>
        <p:spPr>
          <a:xfrm>
            <a:off x="5820180" y="1689819"/>
            <a:ext cx="524503" cy="307777"/>
          </a:xfrm>
          <a:prstGeom prst="rect">
            <a:avLst/>
          </a:prstGeom>
          <a:noFill/>
        </p:spPr>
        <p:txBody>
          <a:bodyPr wrap="none" rtlCol="0">
            <a:spAutoFit/>
          </a:bodyPr>
          <a:lstStyle/>
          <a:p>
            <a:r>
              <a:rPr lang="fr-FR" sz="1400" b="1" dirty="0"/>
              <a:t>High</a:t>
            </a:r>
          </a:p>
        </p:txBody>
      </p:sp>
      <p:sp>
        <p:nvSpPr>
          <p:cNvPr id="51" name="ZoneTexte 50"/>
          <p:cNvSpPr txBox="1"/>
          <p:nvPr/>
        </p:nvSpPr>
        <p:spPr>
          <a:xfrm>
            <a:off x="5524568" y="3429000"/>
            <a:ext cx="1195840" cy="307777"/>
          </a:xfrm>
          <a:prstGeom prst="rect">
            <a:avLst/>
          </a:prstGeom>
          <a:noFill/>
        </p:spPr>
        <p:txBody>
          <a:bodyPr wrap="none" rtlCol="0">
            <a:spAutoFit/>
          </a:bodyPr>
          <a:lstStyle/>
          <a:p>
            <a:r>
              <a:rPr lang="fr-FR" sz="1400" b="1" dirty="0" err="1"/>
              <a:t>Low</a:t>
            </a:r>
            <a:r>
              <a:rPr lang="fr-FR" sz="1400" b="1" dirty="0"/>
              <a:t>/Medium</a:t>
            </a:r>
          </a:p>
        </p:txBody>
      </p:sp>
      <p:sp>
        <p:nvSpPr>
          <p:cNvPr id="52" name="ZoneTexte 51"/>
          <p:cNvSpPr txBox="1"/>
          <p:nvPr/>
        </p:nvSpPr>
        <p:spPr>
          <a:xfrm>
            <a:off x="5820180" y="2145783"/>
            <a:ext cx="524503" cy="307777"/>
          </a:xfrm>
          <a:prstGeom prst="rect">
            <a:avLst/>
          </a:prstGeom>
          <a:noFill/>
        </p:spPr>
        <p:txBody>
          <a:bodyPr wrap="none" rtlCol="0">
            <a:spAutoFit/>
          </a:bodyPr>
          <a:lstStyle/>
          <a:p>
            <a:r>
              <a:rPr lang="fr-FR" sz="1400" b="1" dirty="0"/>
              <a:t>High</a:t>
            </a:r>
          </a:p>
        </p:txBody>
      </p:sp>
      <p:sp>
        <p:nvSpPr>
          <p:cNvPr id="53" name="ZoneTexte 52"/>
          <p:cNvSpPr txBox="1"/>
          <p:nvPr/>
        </p:nvSpPr>
        <p:spPr>
          <a:xfrm>
            <a:off x="5820180" y="2566583"/>
            <a:ext cx="524503" cy="307777"/>
          </a:xfrm>
          <a:prstGeom prst="rect">
            <a:avLst/>
          </a:prstGeom>
          <a:noFill/>
        </p:spPr>
        <p:txBody>
          <a:bodyPr wrap="none" rtlCol="0">
            <a:spAutoFit/>
          </a:bodyPr>
          <a:lstStyle/>
          <a:p>
            <a:r>
              <a:rPr lang="fr-FR" sz="1400" b="1" dirty="0"/>
              <a:t>High</a:t>
            </a:r>
          </a:p>
        </p:txBody>
      </p:sp>
      <p:sp>
        <p:nvSpPr>
          <p:cNvPr id="54" name="ZoneTexte 53"/>
          <p:cNvSpPr txBox="1"/>
          <p:nvPr/>
        </p:nvSpPr>
        <p:spPr>
          <a:xfrm>
            <a:off x="5820180" y="2986239"/>
            <a:ext cx="524503" cy="307777"/>
          </a:xfrm>
          <a:prstGeom prst="rect">
            <a:avLst/>
          </a:prstGeom>
          <a:noFill/>
        </p:spPr>
        <p:txBody>
          <a:bodyPr wrap="none" rtlCol="0">
            <a:spAutoFit/>
          </a:bodyPr>
          <a:lstStyle/>
          <a:p>
            <a:r>
              <a:rPr lang="fr-FR" sz="1400" b="1" dirty="0"/>
              <a:t>High</a:t>
            </a:r>
          </a:p>
        </p:txBody>
      </p:sp>
    </p:spTree>
    <p:extLst>
      <p:ext uri="{BB962C8B-B14F-4D97-AF65-F5344CB8AC3E}">
        <p14:creationId xmlns:p14="http://schemas.microsoft.com/office/powerpoint/2010/main" val="165033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30" grpId="0" animBg="1"/>
      <p:bldP spid="31" grpId="0"/>
      <p:bldP spid="10" grpId="0"/>
      <p:bldP spid="32"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3" y="1324470"/>
            <a:ext cx="6943176" cy="3119488"/>
          </a:xfrm>
        </p:spPr>
        <p:txBody>
          <a:bodyPr/>
          <a:lstStyle/>
          <a:p>
            <a:r>
              <a:rPr lang="en-US" b="1" noProof="0" dirty="0"/>
              <a:t>Born global companies</a:t>
            </a:r>
            <a:br>
              <a:rPr lang="en-US" noProof="0" dirty="0"/>
            </a:br>
            <a:r>
              <a:rPr lang="en-US" sz="1800" noProof="0" dirty="0"/>
              <a:t>Business </a:t>
            </a:r>
            <a:r>
              <a:rPr lang="en-US" sz="1800" noProof="0" dirty="0" err="1"/>
              <a:t>organisations</a:t>
            </a:r>
            <a:r>
              <a:rPr lang="en-US" sz="1800" noProof="0" dirty="0"/>
              <a:t> that, from inception, seek to derive significant competitive advantage from the use of resources and the sale of outputs in multiple countries</a:t>
            </a:r>
            <a:br>
              <a:rPr lang="en-US" sz="1800" noProof="0" dirty="0"/>
            </a:br>
            <a:r>
              <a:rPr lang="en-US" sz="1800" i="1" noProof="0" dirty="0"/>
              <a:t>Scale-up can’t wait – need footprint and/or risk of imitation</a:t>
            </a:r>
            <a:br>
              <a:rPr lang="en-US" sz="1800" i="1" noProof="0" dirty="0"/>
            </a:br>
            <a:endParaRPr lang="en-US" sz="1800" i="1" noProof="0" dirty="0"/>
          </a:p>
          <a:p>
            <a:r>
              <a:rPr lang="en-US" b="1" noProof="0" dirty="0"/>
              <a:t>Emerging-country multinationals</a:t>
            </a:r>
            <a:br>
              <a:rPr lang="en-US" sz="1800" b="1" noProof="0" dirty="0"/>
            </a:br>
            <a:r>
              <a:rPr lang="en-US" sz="1800" noProof="0" dirty="0"/>
              <a:t>Building unique capabilities in the home market but exploiting them in international markets very quickly before they can be copied</a:t>
            </a:r>
            <a:br>
              <a:rPr lang="en-US" sz="1800" i="1" noProof="0" dirty="0"/>
            </a:br>
            <a:endParaRPr lang="en-US" sz="1800" i="1" noProof="0" dirty="0"/>
          </a:p>
          <a:p>
            <a:endParaRPr lang="en-US" noProof="0" dirty="0"/>
          </a:p>
        </p:txBody>
      </p:sp>
      <p:sp>
        <p:nvSpPr>
          <p:cNvPr id="3" name="Titre 2"/>
          <p:cNvSpPr>
            <a:spLocks noGrp="1"/>
          </p:cNvSpPr>
          <p:nvPr>
            <p:ph type="title"/>
          </p:nvPr>
        </p:nvSpPr>
        <p:spPr/>
        <p:txBody>
          <a:bodyPr/>
          <a:lstStyle/>
          <a:p>
            <a:r>
              <a:rPr lang="en-US" noProof="0" dirty="0"/>
              <a:t>Mode of entry</a:t>
            </a:r>
          </a:p>
        </p:txBody>
      </p:sp>
      <p:sp>
        <p:nvSpPr>
          <p:cNvPr id="4" name="Sous-titre 3"/>
          <p:cNvSpPr>
            <a:spLocks noGrp="1"/>
          </p:cNvSpPr>
          <p:nvPr>
            <p:ph type="subTitle" idx="13"/>
          </p:nvPr>
        </p:nvSpPr>
        <p:spPr/>
        <p:txBody>
          <a:bodyPr/>
          <a:lstStyle/>
          <a:p>
            <a:r>
              <a:rPr lang="en-US" noProof="0" dirty="0"/>
              <a:t>Challenges to the model</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177</a:t>
            </a:fld>
            <a:endParaRPr lang="fr-FR"/>
          </a:p>
        </p:txBody>
      </p:sp>
      <p:grpSp>
        <p:nvGrpSpPr>
          <p:cNvPr id="6" name="Groupe 5"/>
          <p:cNvGrpSpPr/>
          <p:nvPr/>
        </p:nvGrpSpPr>
        <p:grpSpPr>
          <a:xfrm>
            <a:off x="6720408" y="309019"/>
            <a:ext cx="2100070" cy="1757332"/>
            <a:chOff x="2471930" y="920084"/>
            <a:chExt cx="4075566" cy="3591465"/>
          </a:xfrm>
        </p:grpSpPr>
        <p:sp>
          <p:nvSpPr>
            <p:cNvPr id="7" name="Rectangle à coins arrondis 6"/>
            <p:cNvSpPr/>
            <p:nvPr/>
          </p:nvSpPr>
          <p:spPr>
            <a:xfrm>
              <a:off x="4709755"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Sources of </a:t>
              </a:r>
              <a:r>
                <a:rPr lang="fr-FR" sz="600" dirty="0" err="1">
                  <a:solidFill>
                    <a:schemeClr val="tx1"/>
                  </a:solidFill>
                </a:rPr>
                <a:t>Advantage</a:t>
              </a:r>
              <a:br>
                <a:rPr lang="fr-FR" sz="600" dirty="0">
                  <a:solidFill>
                    <a:schemeClr val="tx1"/>
                  </a:solidFill>
                </a:rPr>
              </a:br>
              <a:r>
                <a:rPr lang="fr-FR" sz="600" dirty="0">
                  <a:solidFill>
                    <a:schemeClr val="tx1"/>
                  </a:solidFill>
                </a:rPr>
                <a:t>- </a:t>
              </a:r>
              <a:r>
                <a:rPr lang="fr-FR" sz="600" dirty="0" err="1">
                  <a:solidFill>
                    <a:schemeClr val="tx1"/>
                  </a:solidFill>
                </a:rPr>
                <a:t>Firm-Specific</a:t>
              </a:r>
              <a:br>
                <a:rPr lang="fr-FR" sz="600" dirty="0">
                  <a:solidFill>
                    <a:schemeClr val="tx1"/>
                  </a:solidFill>
                </a:rPr>
              </a:br>
              <a:r>
                <a:rPr lang="fr-FR" sz="600" dirty="0">
                  <a:solidFill>
                    <a:schemeClr val="tx1"/>
                  </a:solidFill>
                </a:rPr>
                <a:t>- Geographic</a:t>
              </a:r>
            </a:p>
          </p:txBody>
        </p:sp>
        <p:sp>
          <p:nvSpPr>
            <p:cNvPr id="8" name="Rectangle à coins arrondis 7"/>
            <p:cNvSpPr/>
            <p:nvPr/>
          </p:nvSpPr>
          <p:spPr>
            <a:xfrm>
              <a:off x="2471930" y="920084"/>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Internationalisation</a:t>
              </a:r>
              <a:br>
                <a:rPr lang="fr-FR" sz="600" dirty="0">
                  <a:solidFill>
                    <a:schemeClr val="tx1"/>
                  </a:solidFill>
                </a:rPr>
              </a:br>
              <a:r>
                <a:rPr lang="fr-FR" sz="600" dirty="0">
                  <a:solidFill>
                    <a:schemeClr val="tx1"/>
                  </a:solidFill>
                </a:rPr>
                <a:t>drivers</a:t>
              </a:r>
            </a:p>
          </p:txBody>
        </p:sp>
        <p:sp>
          <p:nvSpPr>
            <p:cNvPr id="9" name="Rectangle à coins arrondis 8"/>
            <p:cNvSpPr/>
            <p:nvPr/>
          </p:nvSpPr>
          <p:spPr>
            <a:xfrm>
              <a:off x="3596303" y="2824972"/>
              <a:ext cx="1837741" cy="750679"/>
            </a:xfrm>
            <a:prstGeom prst="roundRect">
              <a:avLst/>
            </a:prstGeom>
            <a:solidFill>
              <a:srgbClr val="83D2E2"/>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rPr>
                <a:t>Market</a:t>
              </a:r>
              <a:r>
                <a:rPr lang="fr-FR" sz="600" dirty="0">
                  <a:solidFill>
                    <a:schemeClr val="tx1"/>
                  </a:solidFill>
                </a:rPr>
                <a:t> </a:t>
              </a:r>
              <a:r>
                <a:rPr lang="fr-FR" sz="600" dirty="0" err="1">
                  <a:solidFill>
                    <a:schemeClr val="tx1"/>
                  </a:solidFill>
                </a:rPr>
                <a:t>Selection</a:t>
              </a:r>
              <a:endParaRPr lang="fr-FR" sz="600" dirty="0">
                <a:solidFill>
                  <a:schemeClr val="tx1"/>
                </a:solidFill>
              </a:endParaRPr>
            </a:p>
          </p:txBody>
        </p:sp>
        <p:sp>
          <p:nvSpPr>
            <p:cNvPr id="10" name="Rectangle à coins arrondis 9"/>
            <p:cNvSpPr/>
            <p:nvPr/>
          </p:nvSpPr>
          <p:spPr>
            <a:xfrm>
              <a:off x="3602101" y="3760870"/>
              <a:ext cx="1837741" cy="750679"/>
            </a:xfrm>
            <a:prstGeom prst="roundRect">
              <a:avLst/>
            </a:prstGeom>
            <a:solidFill>
              <a:srgbClr val="2CFF21"/>
            </a:solidFill>
            <a:ln>
              <a:solidFill>
                <a:srgbClr val="5AC4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Mode of Entry</a:t>
              </a:r>
            </a:p>
          </p:txBody>
        </p:sp>
        <p:sp>
          <p:nvSpPr>
            <p:cNvPr id="11" name="Ellipse 10"/>
            <p:cNvSpPr/>
            <p:nvPr/>
          </p:nvSpPr>
          <p:spPr>
            <a:xfrm>
              <a:off x="3666876" y="1771198"/>
              <a:ext cx="1696597" cy="86929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a:solidFill>
                    <a:schemeClr val="tx1"/>
                  </a:solidFill>
                </a:rPr>
                <a:t>International</a:t>
              </a:r>
              <a:br>
                <a:rPr lang="fr-FR" sz="600" dirty="0">
                  <a:solidFill>
                    <a:schemeClr val="tx1"/>
                  </a:solidFill>
                </a:rPr>
              </a:br>
              <a:r>
                <a:rPr lang="fr-FR" sz="600" dirty="0" err="1">
                  <a:solidFill>
                    <a:schemeClr val="tx1"/>
                  </a:solidFill>
                </a:rPr>
                <a:t>Strategy</a:t>
              </a:r>
              <a:endParaRPr lang="fr-FR" sz="600" dirty="0">
                <a:solidFill>
                  <a:schemeClr val="tx1"/>
                </a:solidFill>
              </a:endParaRPr>
            </a:p>
          </p:txBody>
        </p:sp>
        <p:cxnSp>
          <p:nvCxnSpPr>
            <p:cNvPr id="12" name="Connecteur droit avec flèche 11"/>
            <p:cNvCxnSpPr>
              <a:stCxn id="8" idx="2"/>
              <a:endCxn id="11" idx="1"/>
            </p:cNvCxnSpPr>
            <p:nvPr/>
          </p:nvCxnSpPr>
          <p:spPr>
            <a:xfrm>
              <a:off x="3390801" y="1670763"/>
              <a:ext cx="524536"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Connecteur droit avec flèche 12"/>
            <p:cNvCxnSpPr>
              <a:stCxn id="7" idx="2"/>
              <a:endCxn id="11" idx="7"/>
            </p:cNvCxnSpPr>
            <p:nvPr/>
          </p:nvCxnSpPr>
          <p:spPr>
            <a:xfrm flipH="1">
              <a:off x="5115012" y="1670763"/>
              <a:ext cx="513614" cy="2277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Connecteur droit avec flèche 13"/>
            <p:cNvCxnSpPr>
              <a:stCxn id="11" idx="4"/>
              <a:endCxn id="9" idx="0"/>
            </p:cNvCxnSpPr>
            <p:nvPr/>
          </p:nvCxnSpPr>
          <p:spPr>
            <a:xfrm flipH="1">
              <a:off x="4515174" y="2640488"/>
              <a:ext cx="1" cy="184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Connecteur droit avec flèche 14"/>
            <p:cNvCxnSpPr>
              <a:stCxn id="9" idx="2"/>
              <a:endCxn id="10" idx="0"/>
            </p:cNvCxnSpPr>
            <p:nvPr/>
          </p:nvCxnSpPr>
          <p:spPr>
            <a:xfrm>
              <a:off x="4515174" y="3575651"/>
              <a:ext cx="5798" cy="185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pic>
        <p:nvPicPr>
          <p:cNvPr id="16" name="Picture 8"/>
          <p:cNvPicPr>
            <a:picLocks noChangeAspect="1"/>
          </p:cNvPicPr>
          <p:nvPr/>
        </p:nvPicPr>
        <p:blipFill>
          <a:blip r:embed="rId2"/>
          <a:stretch>
            <a:fillRect/>
          </a:stretch>
        </p:blipFill>
        <p:spPr>
          <a:xfrm>
            <a:off x="7193887" y="2216467"/>
            <a:ext cx="1789578" cy="536873"/>
          </a:xfrm>
          <a:prstGeom prst="rect">
            <a:avLst/>
          </a:prstGeom>
        </p:spPr>
      </p:pic>
      <p:pic>
        <p:nvPicPr>
          <p:cNvPr id="18" name="Image 17"/>
          <p:cNvPicPr>
            <a:picLocks noChangeAspect="1"/>
          </p:cNvPicPr>
          <p:nvPr/>
        </p:nvPicPr>
        <p:blipFill>
          <a:blip r:embed="rId3"/>
          <a:stretch>
            <a:fillRect/>
          </a:stretch>
        </p:blipFill>
        <p:spPr>
          <a:xfrm>
            <a:off x="8082343" y="2690961"/>
            <a:ext cx="924054" cy="1086002"/>
          </a:xfrm>
          <a:prstGeom prst="rect">
            <a:avLst/>
          </a:prstGeom>
        </p:spPr>
      </p:pic>
    </p:spTree>
    <p:extLst>
      <p:ext uri="{BB962C8B-B14F-4D97-AF65-F5344CB8AC3E}">
        <p14:creationId xmlns:p14="http://schemas.microsoft.com/office/powerpoint/2010/main" val="160920020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12130" y="2204917"/>
            <a:ext cx="9131870" cy="469106"/>
          </a:xfrm>
        </p:spPr>
        <p:txBody>
          <a:bodyPr/>
          <a:lstStyle/>
          <a:p>
            <a:pPr>
              <a:buNone/>
            </a:pPr>
            <a:r>
              <a:rPr lang="en-US" noProof="0" dirty="0"/>
              <a:t>QUESTIONS ?</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178</a:t>
            </a:fld>
            <a:endParaRPr lang="fr-FR"/>
          </a:p>
        </p:txBody>
      </p:sp>
      <p:sp>
        <p:nvSpPr>
          <p:cNvPr id="5" name="Sous-titre 4"/>
          <p:cNvSpPr>
            <a:spLocks noGrp="1"/>
          </p:cNvSpPr>
          <p:nvPr>
            <p:ph type="subTitle" idx="1"/>
          </p:nvPr>
        </p:nvSpPr>
        <p:spPr/>
        <p:txBody>
          <a:bodyPr/>
          <a:lstStyle/>
          <a:p>
            <a:endParaRPr lang="fr-FR"/>
          </a:p>
        </p:txBody>
      </p:sp>
    </p:spTree>
    <p:extLst>
      <p:ext uri="{BB962C8B-B14F-4D97-AF65-F5344CB8AC3E}">
        <p14:creationId xmlns:p14="http://schemas.microsoft.com/office/powerpoint/2010/main" val="114389277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err="1"/>
              <a:t>Strategy</a:t>
            </a:r>
            <a:endParaRPr lang="fr-FR" dirty="0"/>
          </a:p>
        </p:txBody>
      </p:sp>
      <p:sp>
        <p:nvSpPr>
          <p:cNvPr id="3" name="Sous-titre 2"/>
          <p:cNvSpPr>
            <a:spLocks noGrp="1"/>
          </p:cNvSpPr>
          <p:nvPr>
            <p:ph type="subTitle" idx="1"/>
          </p:nvPr>
        </p:nvSpPr>
        <p:spPr>
          <a:xfrm>
            <a:off x="355239" y="1131590"/>
            <a:ext cx="8491306" cy="465856"/>
          </a:xfrm>
        </p:spPr>
        <p:txBody>
          <a:bodyPr/>
          <a:lstStyle/>
          <a:p>
            <a:r>
              <a:rPr lang="fr-FR" sz="2800" dirty="0" err="1"/>
              <a:t>Evaluating</a:t>
            </a:r>
            <a:r>
              <a:rPr lang="fr-FR" sz="2800" dirty="0"/>
              <a:t> </a:t>
            </a:r>
            <a:r>
              <a:rPr lang="fr-FR" sz="2800" dirty="0" err="1"/>
              <a:t>Strategies</a:t>
            </a:r>
            <a:endParaRPr lang="fr-FR" sz="2800" dirty="0"/>
          </a:p>
        </p:txBody>
      </p:sp>
    </p:spTree>
    <p:extLst>
      <p:ext uri="{BB962C8B-B14F-4D97-AF65-F5344CB8AC3E}">
        <p14:creationId xmlns:p14="http://schemas.microsoft.com/office/powerpoint/2010/main" val="1257023262"/>
      </p:ext>
    </p:extLst>
  </p:cSld>
  <p:clrMapOvr>
    <a:masterClrMapping/>
  </p:clrMapOvr>
  <mc:AlternateContent xmlns:mc="http://schemas.openxmlformats.org/markup-compatibility/2006" xmlns:p14="http://schemas.microsoft.com/office/powerpoint/2010/main">
    <mc:Choice Requires="p14">
      <p:transition spd="slow" p14:dur="2000" advTm="10513"/>
    </mc:Choice>
    <mc:Fallback xmlns="">
      <p:transition spd="slow" advTm="1051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More likely to be </a:t>
            </a:r>
            <a:r>
              <a:rPr lang="en-US" b="1" dirty="0"/>
              <a:t>rare</a:t>
            </a:r>
          </a:p>
          <a:p>
            <a:pPr lvl="1"/>
            <a:r>
              <a:rPr lang="en-US" dirty="0"/>
              <a:t>Learning curve economies (especially in emerging industries)</a:t>
            </a:r>
          </a:p>
          <a:p>
            <a:pPr lvl="1"/>
            <a:r>
              <a:rPr lang="en-US" dirty="0"/>
              <a:t>Differential access to low-cost factors of production</a:t>
            </a:r>
          </a:p>
          <a:p>
            <a:pPr lvl="1"/>
            <a:r>
              <a:rPr lang="en-US" dirty="0"/>
              <a:t>Some technologies (protected)</a:t>
            </a:r>
          </a:p>
          <a:p>
            <a:r>
              <a:rPr lang="en-US" dirty="0"/>
              <a:t>More likely to be </a:t>
            </a:r>
            <a:r>
              <a:rPr lang="en-US" b="1" dirty="0"/>
              <a:t>inimitable</a:t>
            </a:r>
          </a:p>
          <a:p>
            <a:pPr lvl="1"/>
            <a:r>
              <a:rPr lang="en-US" dirty="0"/>
              <a:t>Differential access to low-cost factors of production</a:t>
            </a:r>
          </a:p>
          <a:p>
            <a:pPr lvl="1"/>
            <a:r>
              <a:rPr lang="en-US" dirty="0"/>
              <a:t>Protected or « complex » technologies</a:t>
            </a:r>
          </a:p>
          <a:p>
            <a:pPr lvl="1"/>
            <a:r>
              <a:rPr lang="en-US" dirty="0"/>
              <a:t>Learning (if history is required for learning)</a:t>
            </a:r>
          </a:p>
        </p:txBody>
      </p:sp>
      <p:sp>
        <p:nvSpPr>
          <p:cNvPr id="3" name="Titre 2"/>
          <p:cNvSpPr>
            <a:spLocks noGrp="1"/>
          </p:cNvSpPr>
          <p:nvPr>
            <p:ph type="title"/>
          </p:nvPr>
        </p:nvSpPr>
        <p:spPr/>
        <p:txBody>
          <a:bodyPr/>
          <a:lstStyle/>
          <a:p>
            <a:r>
              <a:rPr lang="fr-FR" dirty="0" err="1"/>
              <a:t>Cost</a:t>
            </a:r>
            <a:r>
              <a:rPr lang="fr-FR" dirty="0"/>
              <a:t> Leadership and VRIO</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18</a:t>
            </a:fld>
            <a:endParaRPr lang="fr-FR"/>
          </a:p>
        </p:txBody>
      </p:sp>
    </p:spTree>
    <p:extLst>
      <p:ext uri="{BB962C8B-B14F-4D97-AF65-F5344CB8AC3E}">
        <p14:creationId xmlns:p14="http://schemas.microsoft.com/office/powerpoint/2010/main" val="290185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Overall</a:t>
            </a:r>
            <a:r>
              <a:rPr lang="fr-FR" dirty="0"/>
              <a:t> </a:t>
            </a:r>
            <a:r>
              <a:rPr lang="fr-FR" dirty="0" err="1"/>
              <a:t>view</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180</a:t>
            </a:fld>
            <a:endParaRPr lang="fr-FR"/>
          </a:p>
        </p:txBody>
      </p:sp>
      <p:pic>
        <p:nvPicPr>
          <p:cNvPr id="6" name="Image 5"/>
          <p:cNvPicPr>
            <a:picLocks noChangeAspect="1"/>
          </p:cNvPicPr>
          <p:nvPr/>
        </p:nvPicPr>
        <p:blipFill>
          <a:blip r:embed="rId2"/>
          <a:stretch>
            <a:fillRect/>
          </a:stretch>
        </p:blipFill>
        <p:spPr>
          <a:xfrm>
            <a:off x="3665700" y="309019"/>
            <a:ext cx="2232751" cy="2219441"/>
          </a:xfrm>
          <a:prstGeom prst="rect">
            <a:avLst/>
          </a:prstGeom>
        </p:spPr>
      </p:pic>
      <p:pic>
        <p:nvPicPr>
          <p:cNvPr id="7" name="Image 6"/>
          <p:cNvPicPr>
            <a:picLocks noChangeAspect="1"/>
          </p:cNvPicPr>
          <p:nvPr/>
        </p:nvPicPr>
        <p:blipFill>
          <a:blip r:embed="rId3">
            <a:clrChange>
              <a:clrFrom>
                <a:srgbClr val="FFFFFF"/>
              </a:clrFrom>
              <a:clrTo>
                <a:srgbClr val="FFFFFF">
                  <a:alpha val="0"/>
                </a:srgbClr>
              </a:clrTo>
            </a:clrChange>
          </a:blip>
          <a:stretch>
            <a:fillRect/>
          </a:stretch>
        </p:blipFill>
        <p:spPr>
          <a:xfrm>
            <a:off x="4745970" y="2183573"/>
            <a:ext cx="2222753" cy="2219441"/>
          </a:xfrm>
          <a:prstGeom prst="rect">
            <a:avLst/>
          </a:prstGeom>
        </p:spPr>
      </p:pic>
      <p:pic>
        <p:nvPicPr>
          <p:cNvPr id="8" name="Image 7"/>
          <p:cNvPicPr>
            <a:picLocks noChangeAspect="1"/>
          </p:cNvPicPr>
          <p:nvPr/>
        </p:nvPicPr>
        <p:blipFill>
          <a:blip r:embed="rId4">
            <a:clrChange>
              <a:clrFrom>
                <a:srgbClr val="FFFFFF"/>
              </a:clrFrom>
              <a:clrTo>
                <a:srgbClr val="FFFFFF">
                  <a:alpha val="0"/>
                </a:srgbClr>
              </a:clrTo>
            </a:clrChange>
          </a:blip>
          <a:stretch>
            <a:fillRect/>
          </a:stretch>
        </p:blipFill>
        <p:spPr>
          <a:xfrm>
            <a:off x="2600146" y="2184979"/>
            <a:ext cx="2218035" cy="2218035"/>
          </a:xfrm>
          <a:prstGeom prst="rect">
            <a:avLst/>
          </a:prstGeom>
        </p:spPr>
      </p:pic>
      <p:sp>
        <p:nvSpPr>
          <p:cNvPr id="2" name="ZoneTexte 1"/>
          <p:cNvSpPr txBox="1"/>
          <p:nvPr/>
        </p:nvSpPr>
        <p:spPr>
          <a:xfrm>
            <a:off x="4393337" y="916543"/>
            <a:ext cx="910827" cy="1200329"/>
          </a:xfrm>
          <a:prstGeom prst="rect">
            <a:avLst/>
          </a:prstGeom>
          <a:noFill/>
        </p:spPr>
        <p:txBody>
          <a:bodyPr wrap="none" rtlCol="0">
            <a:spAutoFit/>
          </a:bodyPr>
          <a:lstStyle/>
          <a:p>
            <a:r>
              <a:rPr lang="fr-FR" sz="7200" dirty="0">
                <a:solidFill>
                  <a:srgbClr val="2CFF21"/>
                </a:solidFill>
                <a:effectLst>
                  <a:outerShdw blurRad="38100" dist="38100" dir="2700000" algn="tl">
                    <a:srgbClr val="000000">
                      <a:alpha val="43137"/>
                    </a:srgbClr>
                  </a:outerShdw>
                </a:effectLst>
                <a:sym typeface="Wingdings" panose="05000000000000000000" pitchFamily="2" charset="2"/>
              </a:rPr>
              <a:t></a:t>
            </a:r>
            <a:endParaRPr lang="fr-FR" sz="7200" dirty="0">
              <a:solidFill>
                <a:srgbClr val="2CFF21"/>
              </a:solidFill>
              <a:effectLst>
                <a:outerShdw blurRad="38100" dist="38100" dir="2700000" algn="tl">
                  <a:srgbClr val="000000">
                    <a:alpha val="43137"/>
                  </a:srgbClr>
                </a:outerShdw>
              </a:effectLst>
            </a:endParaRPr>
          </a:p>
        </p:txBody>
      </p:sp>
      <p:sp>
        <p:nvSpPr>
          <p:cNvPr id="9" name="ZoneTexte 8"/>
          <p:cNvSpPr txBox="1"/>
          <p:nvPr/>
        </p:nvSpPr>
        <p:spPr>
          <a:xfrm>
            <a:off x="5443037" y="2776930"/>
            <a:ext cx="910827" cy="1200329"/>
          </a:xfrm>
          <a:prstGeom prst="rect">
            <a:avLst/>
          </a:prstGeom>
          <a:noFill/>
        </p:spPr>
        <p:txBody>
          <a:bodyPr wrap="none" rtlCol="0">
            <a:spAutoFit/>
          </a:bodyPr>
          <a:lstStyle/>
          <a:p>
            <a:r>
              <a:rPr lang="fr-FR" sz="7200" dirty="0">
                <a:solidFill>
                  <a:srgbClr val="2CFF21"/>
                </a:solidFill>
                <a:effectLst>
                  <a:outerShdw blurRad="38100" dist="38100" dir="2700000" algn="tl">
                    <a:srgbClr val="000000">
                      <a:alpha val="43137"/>
                    </a:srgbClr>
                  </a:outerShdw>
                </a:effectLst>
                <a:sym typeface="Wingdings" panose="05000000000000000000" pitchFamily="2" charset="2"/>
              </a:rPr>
              <a:t></a:t>
            </a:r>
            <a:endParaRPr lang="fr-FR" sz="7200" dirty="0">
              <a:solidFill>
                <a:srgbClr val="2CFF2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651235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Strategy</a:t>
            </a:r>
            <a:r>
              <a:rPr lang="fr-FR" dirty="0"/>
              <a:t> in Action</a:t>
            </a:r>
          </a:p>
        </p:txBody>
      </p:sp>
      <p:sp>
        <p:nvSpPr>
          <p:cNvPr id="4" name="Sous-titre 3"/>
          <p:cNvSpPr>
            <a:spLocks noGrp="1"/>
          </p:cNvSpPr>
          <p:nvPr>
            <p:ph type="subTitle" idx="13"/>
          </p:nvPr>
        </p:nvSpPr>
        <p:spPr/>
        <p:txBody>
          <a:bodyPr/>
          <a:lstStyle/>
          <a:p>
            <a:r>
              <a:rPr lang="fr-FR" dirty="0"/>
              <a:t>Sessions 11-13</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181</a:t>
            </a:fld>
            <a:endParaRPr lang="fr-FR"/>
          </a:p>
        </p:txBody>
      </p:sp>
      <p:sp>
        <p:nvSpPr>
          <p:cNvPr id="7" name="Ellipse 6"/>
          <p:cNvSpPr/>
          <p:nvPr/>
        </p:nvSpPr>
        <p:spPr>
          <a:xfrm>
            <a:off x="4572000" y="172162"/>
            <a:ext cx="4325326" cy="4325326"/>
          </a:xfrm>
          <a:prstGeom prst="ellipse">
            <a:avLst/>
          </a:prstGeom>
          <a:solidFill>
            <a:srgbClr val="AFDFDC"/>
          </a:solidFill>
          <a:ln w="114300">
            <a:solidFill>
              <a:srgbClr val="00AA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e 19"/>
          <p:cNvGrpSpPr/>
          <p:nvPr/>
        </p:nvGrpSpPr>
        <p:grpSpPr>
          <a:xfrm>
            <a:off x="6077383" y="343317"/>
            <a:ext cx="1294865" cy="1187355"/>
            <a:chOff x="2028808" y="261429"/>
            <a:chExt cx="1294865" cy="1187355"/>
          </a:xfrm>
          <a:solidFill>
            <a:srgbClr val="83D2E2"/>
          </a:solidFill>
        </p:grpSpPr>
        <p:sp>
          <p:nvSpPr>
            <p:cNvPr id="12" name="Ellipse 11"/>
            <p:cNvSpPr/>
            <p:nvPr/>
          </p:nvSpPr>
          <p:spPr>
            <a:xfrm>
              <a:off x="2086204" y="261429"/>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400" dirty="0"/>
            </a:p>
          </p:txBody>
        </p:sp>
        <p:sp>
          <p:nvSpPr>
            <p:cNvPr id="14" name="ZoneTexte 13"/>
            <p:cNvSpPr txBox="1"/>
            <p:nvPr/>
          </p:nvSpPr>
          <p:spPr>
            <a:xfrm>
              <a:off x="2028808" y="644819"/>
              <a:ext cx="1294865" cy="338554"/>
            </a:xfrm>
            <a:prstGeom prst="rect">
              <a:avLst/>
            </a:prstGeom>
            <a:noFill/>
            <a:ln>
              <a:noFill/>
            </a:ln>
          </p:spPr>
          <p:txBody>
            <a:bodyPr wrap="square" rtlCol="0">
              <a:spAutoFit/>
            </a:bodyPr>
            <a:lstStyle/>
            <a:p>
              <a:pPr algn="ctr"/>
              <a:r>
                <a:rPr lang="fr-FR" sz="1600" dirty="0" err="1"/>
                <a:t>Evaluating</a:t>
              </a:r>
              <a:endParaRPr lang="fr-FR" sz="1600" dirty="0"/>
            </a:p>
          </p:txBody>
        </p:sp>
      </p:grpSp>
      <p:grpSp>
        <p:nvGrpSpPr>
          <p:cNvPr id="22" name="Groupe 21"/>
          <p:cNvGrpSpPr/>
          <p:nvPr/>
        </p:nvGrpSpPr>
        <p:grpSpPr>
          <a:xfrm>
            <a:off x="7374501" y="1289765"/>
            <a:ext cx="1294865" cy="1187355"/>
            <a:chOff x="3325926" y="1207877"/>
            <a:chExt cx="1294865" cy="1187355"/>
          </a:xfrm>
        </p:grpSpPr>
        <p:sp>
          <p:nvSpPr>
            <p:cNvPr id="8" name="Ellipse 7"/>
            <p:cNvSpPr/>
            <p:nvPr/>
          </p:nvSpPr>
          <p:spPr>
            <a:xfrm>
              <a:off x="3357349" y="1207877"/>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5" name="ZoneTexte 14"/>
            <p:cNvSpPr txBox="1"/>
            <p:nvPr/>
          </p:nvSpPr>
          <p:spPr>
            <a:xfrm>
              <a:off x="3325926" y="1634492"/>
              <a:ext cx="1294865" cy="338554"/>
            </a:xfrm>
            <a:prstGeom prst="rect">
              <a:avLst/>
            </a:prstGeom>
            <a:noFill/>
          </p:spPr>
          <p:txBody>
            <a:bodyPr wrap="square" rtlCol="0">
              <a:spAutoFit/>
            </a:bodyPr>
            <a:lstStyle/>
            <a:p>
              <a:pPr algn="ctr"/>
              <a:r>
                <a:rPr lang="fr-FR" sz="1600" dirty="0" err="1"/>
                <a:t>Organising</a:t>
              </a:r>
              <a:endParaRPr lang="fr-FR" sz="1600" dirty="0"/>
            </a:p>
          </p:txBody>
        </p:sp>
      </p:grpSp>
      <p:grpSp>
        <p:nvGrpSpPr>
          <p:cNvPr id="21" name="Groupe 20"/>
          <p:cNvGrpSpPr/>
          <p:nvPr/>
        </p:nvGrpSpPr>
        <p:grpSpPr>
          <a:xfrm>
            <a:off x="4809878" y="1289765"/>
            <a:ext cx="1294865" cy="1187355"/>
            <a:chOff x="761303" y="1207877"/>
            <a:chExt cx="1294865" cy="1187355"/>
          </a:xfrm>
        </p:grpSpPr>
        <p:sp>
          <p:nvSpPr>
            <p:cNvPr id="11" name="Ellipse 10"/>
            <p:cNvSpPr/>
            <p:nvPr/>
          </p:nvSpPr>
          <p:spPr>
            <a:xfrm>
              <a:off x="815059" y="1207877"/>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6" name="ZoneTexte 15"/>
            <p:cNvSpPr txBox="1"/>
            <p:nvPr/>
          </p:nvSpPr>
          <p:spPr>
            <a:xfrm>
              <a:off x="761303" y="1607195"/>
              <a:ext cx="1294865" cy="338554"/>
            </a:xfrm>
            <a:prstGeom prst="rect">
              <a:avLst/>
            </a:prstGeom>
            <a:noFill/>
          </p:spPr>
          <p:txBody>
            <a:bodyPr wrap="square" rtlCol="0">
              <a:spAutoFit/>
            </a:bodyPr>
            <a:lstStyle/>
            <a:p>
              <a:pPr algn="ctr"/>
              <a:r>
                <a:rPr lang="fr-FR" sz="1600" dirty="0" err="1"/>
                <a:t>Processes</a:t>
              </a:r>
              <a:endParaRPr lang="fr-FR" sz="1600" dirty="0"/>
            </a:p>
          </p:txBody>
        </p:sp>
      </p:grpSp>
      <p:grpSp>
        <p:nvGrpSpPr>
          <p:cNvPr id="23" name="Groupe 22"/>
          <p:cNvGrpSpPr/>
          <p:nvPr/>
        </p:nvGrpSpPr>
        <p:grpSpPr>
          <a:xfrm>
            <a:off x="6900468" y="2940801"/>
            <a:ext cx="1294865" cy="1187355"/>
            <a:chOff x="2851893" y="2858913"/>
            <a:chExt cx="1294865" cy="1187355"/>
          </a:xfrm>
        </p:grpSpPr>
        <p:sp>
          <p:nvSpPr>
            <p:cNvPr id="13" name="Ellipse 12"/>
            <p:cNvSpPr/>
            <p:nvPr/>
          </p:nvSpPr>
          <p:spPr>
            <a:xfrm>
              <a:off x="2917234" y="2858913"/>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7" name="ZoneTexte 16"/>
            <p:cNvSpPr txBox="1"/>
            <p:nvPr/>
          </p:nvSpPr>
          <p:spPr>
            <a:xfrm>
              <a:off x="2851893" y="3264306"/>
              <a:ext cx="1294865" cy="338554"/>
            </a:xfrm>
            <a:prstGeom prst="rect">
              <a:avLst/>
            </a:prstGeom>
            <a:noFill/>
          </p:spPr>
          <p:txBody>
            <a:bodyPr wrap="square" rtlCol="0">
              <a:spAutoFit/>
            </a:bodyPr>
            <a:lstStyle/>
            <a:p>
              <a:pPr algn="ctr"/>
              <a:r>
                <a:rPr lang="fr-FR" sz="1600" dirty="0"/>
                <a:t>Practice</a:t>
              </a:r>
            </a:p>
          </p:txBody>
        </p:sp>
      </p:grpSp>
      <p:grpSp>
        <p:nvGrpSpPr>
          <p:cNvPr id="24" name="Groupe 23"/>
          <p:cNvGrpSpPr/>
          <p:nvPr/>
        </p:nvGrpSpPr>
        <p:grpSpPr>
          <a:xfrm>
            <a:off x="5327321" y="2940801"/>
            <a:ext cx="1294865" cy="1187355"/>
            <a:chOff x="1278746" y="2858913"/>
            <a:chExt cx="1294865" cy="1187355"/>
          </a:xfrm>
        </p:grpSpPr>
        <p:sp>
          <p:nvSpPr>
            <p:cNvPr id="10" name="Ellipse 9"/>
            <p:cNvSpPr/>
            <p:nvPr/>
          </p:nvSpPr>
          <p:spPr>
            <a:xfrm>
              <a:off x="1327749" y="2858913"/>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8" name="ZoneTexte 17"/>
            <p:cNvSpPr txBox="1"/>
            <p:nvPr/>
          </p:nvSpPr>
          <p:spPr>
            <a:xfrm>
              <a:off x="1278746" y="3128937"/>
              <a:ext cx="1294865" cy="584775"/>
            </a:xfrm>
            <a:prstGeom prst="rect">
              <a:avLst/>
            </a:prstGeom>
            <a:noFill/>
          </p:spPr>
          <p:txBody>
            <a:bodyPr wrap="square" rtlCol="0">
              <a:spAutoFit/>
            </a:bodyPr>
            <a:lstStyle/>
            <a:p>
              <a:pPr algn="ctr"/>
              <a:r>
                <a:rPr lang="fr-FR" sz="1600" dirty="0" err="1"/>
                <a:t>Leading</a:t>
              </a:r>
              <a:r>
                <a:rPr lang="fr-FR" sz="1600" dirty="0"/>
                <a:t> &amp;</a:t>
              </a:r>
              <a:br>
                <a:rPr lang="fr-FR" sz="1600" dirty="0"/>
              </a:br>
              <a:r>
                <a:rPr lang="fr-FR" sz="1600" dirty="0" err="1"/>
                <a:t>changing</a:t>
              </a:r>
              <a:endParaRPr lang="fr-FR" sz="1600" dirty="0"/>
            </a:p>
          </p:txBody>
        </p:sp>
      </p:grpSp>
      <p:sp>
        <p:nvSpPr>
          <p:cNvPr id="19" name="ZoneTexte 18"/>
          <p:cNvSpPr txBox="1"/>
          <p:nvPr/>
        </p:nvSpPr>
        <p:spPr>
          <a:xfrm>
            <a:off x="6051566" y="1793511"/>
            <a:ext cx="1417376" cy="1200329"/>
          </a:xfrm>
          <a:prstGeom prst="rect">
            <a:avLst/>
          </a:prstGeom>
          <a:noFill/>
        </p:spPr>
        <p:txBody>
          <a:bodyPr wrap="none" rtlCol="0">
            <a:spAutoFit/>
          </a:bodyPr>
          <a:lstStyle/>
          <a:p>
            <a:pPr algn="ctr"/>
            <a:r>
              <a:rPr lang="fr-FR" sz="2400" b="1" dirty="0" err="1">
                <a:latin typeface="Arial" panose="020B0604020202020204" pitchFamily="34" charset="0"/>
                <a:cs typeface="Arial" panose="020B0604020202020204" pitchFamily="34" charset="0"/>
              </a:rPr>
              <a:t>Strategy</a:t>
            </a:r>
            <a:br>
              <a:rPr lang="fr-FR" sz="2400" b="1" dirty="0">
                <a:latin typeface="Arial" panose="020B0604020202020204" pitchFamily="34" charset="0"/>
                <a:cs typeface="Arial" panose="020B0604020202020204" pitchFamily="34" charset="0"/>
              </a:rPr>
            </a:br>
            <a:r>
              <a:rPr lang="fr-FR" sz="2400" b="1" dirty="0">
                <a:latin typeface="Arial" panose="020B0604020202020204" pitchFamily="34" charset="0"/>
                <a:cs typeface="Arial" panose="020B0604020202020204" pitchFamily="34" charset="0"/>
              </a:rPr>
              <a:t>in</a:t>
            </a:r>
            <a:br>
              <a:rPr lang="fr-FR" sz="2400" b="1" dirty="0">
                <a:latin typeface="Arial" panose="020B0604020202020204" pitchFamily="34" charset="0"/>
                <a:cs typeface="Arial" panose="020B0604020202020204" pitchFamily="34" charset="0"/>
              </a:rPr>
            </a:br>
            <a:r>
              <a:rPr lang="fr-FR" sz="2400" b="1" dirty="0">
                <a:latin typeface="Arial" panose="020B0604020202020204" pitchFamily="34" charset="0"/>
                <a:cs typeface="Arial" panose="020B0604020202020204" pitchFamily="34" charset="0"/>
              </a:rPr>
              <a:t>Action</a:t>
            </a:r>
          </a:p>
        </p:txBody>
      </p:sp>
      <p:sp>
        <p:nvSpPr>
          <p:cNvPr id="25" name="ZoneTexte 24"/>
          <p:cNvSpPr txBox="1"/>
          <p:nvPr/>
        </p:nvSpPr>
        <p:spPr>
          <a:xfrm>
            <a:off x="406090" y="1093115"/>
            <a:ext cx="4226072" cy="2954655"/>
          </a:xfrm>
          <a:prstGeom prst="rect">
            <a:avLst/>
          </a:prstGeom>
          <a:noFill/>
        </p:spPr>
        <p:txBody>
          <a:bodyPr wrap="square" rtlCol="0">
            <a:spAutoFit/>
          </a:bodyPr>
          <a:lstStyle/>
          <a:p>
            <a:r>
              <a:rPr lang="en-US" b="1" dirty="0"/>
              <a:t>Strategy in action </a:t>
            </a:r>
            <a:r>
              <a:rPr lang="en-US" dirty="0"/>
              <a:t>is concerned with ensuring that strategies are working in practice.</a:t>
            </a:r>
          </a:p>
          <a:p>
            <a:endParaRPr lang="en-US" sz="1600" dirty="0"/>
          </a:p>
          <a:p>
            <a:pPr marL="285750" indent="-285750">
              <a:buFont typeface="Arial" panose="020B0604020202020204" pitchFamily="34" charset="0"/>
              <a:buChar char="•"/>
            </a:pPr>
            <a:r>
              <a:rPr lang="en-US" sz="1600" dirty="0"/>
              <a:t>Are strategies suitable, acceptable, feasible?</a:t>
            </a:r>
          </a:p>
          <a:p>
            <a:pPr marL="285750" indent="-285750">
              <a:buFont typeface="Arial" panose="020B0604020202020204" pitchFamily="34" charset="0"/>
              <a:buChar char="•"/>
            </a:pPr>
            <a:r>
              <a:rPr lang="en-US" sz="1600" dirty="0"/>
              <a:t>What strategy-making process is needed?</a:t>
            </a:r>
          </a:p>
          <a:p>
            <a:pPr marL="285750" indent="-285750">
              <a:buFont typeface="Arial" panose="020B0604020202020204" pitchFamily="34" charset="0"/>
              <a:buChar char="•"/>
            </a:pPr>
            <a:r>
              <a:rPr lang="en-US" sz="1600" dirty="0"/>
              <a:t>What type of organization do we need?</a:t>
            </a:r>
          </a:p>
          <a:p>
            <a:pPr marL="285750" indent="-285750">
              <a:buFont typeface="Arial" panose="020B0604020202020204" pitchFamily="34" charset="0"/>
              <a:buChar char="•"/>
            </a:pPr>
            <a:r>
              <a:rPr lang="en-US" sz="1600" dirty="0"/>
              <a:t>How shall we manage change?</a:t>
            </a:r>
          </a:p>
          <a:p>
            <a:pPr marL="285750" indent="-285750">
              <a:buFont typeface="Arial" panose="020B0604020202020204" pitchFamily="34" charset="0"/>
              <a:buChar char="•"/>
            </a:pPr>
            <a:r>
              <a:rPr lang="en-US" sz="1600" dirty="0"/>
              <a:t>Who does what?</a:t>
            </a:r>
          </a:p>
          <a:p>
            <a:endParaRPr lang="en-US" dirty="0"/>
          </a:p>
          <a:p>
            <a:endParaRPr lang="fr-FR" dirty="0"/>
          </a:p>
        </p:txBody>
      </p:sp>
    </p:spTree>
    <p:extLst>
      <p:ext uri="{BB962C8B-B14F-4D97-AF65-F5344CB8AC3E}">
        <p14:creationId xmlns:p14="http://schemas.microsoft.com/office/powerpoint/2010/main" val="220987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Strategy</a:t>
            </a:r>
            <a:r>
              <a:rPr lang="fr-FR" dirty="0"/>
              <a:t> in Action</a:t>
            </a:r>
          </a:p>
        </p:txBody>
      </p:sp>
      <p:sp>
        <p:nvSpPr>
          <p:cNvPr id="4" name="Sous-titre 3"/>
          <p:cNvSpPr>
            <a:spLocks noGrp="1"/>
          </p:cNvSpPr>
          <p:nvPr>
            <p:ph type="subTitle" idx="13"/>
          </p:nvPr>
        </p:nvSpPr>
        <p:spPr/>
        <p:txBody>
          <a:bodyPr/>
          <a:lstStyle/>
          <a:p>
            <a:r>
              <a:rPr lang="fr-FR" dirty="0"/>
              <a:t>Sessions 11-13</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182</a:t>
            </a:fld>
            <a:endParaRPr lang="fr-FR"/>
          </a:p>
        </p:txBody>
      </p:sp>
      <p:sp>
        <p:nvSpPr>
          <p:cNvPr id="7" name="Ellipse 6"/>
          <p:cNvSpPr/>
          <p:nvPr/>
        </p:nvSpPr>
        <p:spPr>
          <a:xfrm>
            <a:off x="4572000" y="172162"/>
            <a:ext cx="4325326" cy="4325326"/>
          </a:xfrm>
          <a:prstGeom prst="ellipse">
            <a:avLst/>
          </a:prstGeom>
          <a:solidFill>
            <a:srgbClr val="AFDFDC"/>
          </a:solidFill>
          <a:ln w="114300">
            <a:solidFill>
              <a:srgbClr val="00AA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e 19"/>
          <p:cNvGrpSpPr/>
          <p:nvPr/>
        </p:nvGrpSpPr>
        <p:grpSpPr>
          <a:xfrm>
            <a:off x="6077383" y="343317"/>
            <a:ext cx="1294865" cy="1187355"/>
            <a:chOff x="2028808" y="261429"/>
            <a:chExt cx="1294865" cy="1187355"/>
          </a:xfrm>
          <a:solidFill>
            <a:srgbClr val="83D2E2"/>
          </a:solidFill>
        </p:grpSpPr>
        <p:sp>
          <p:nvSpPr>
            <p:cNvPr id="12" name="Ellipse 11"/>
            <p:cNvSpPr/>
            <p:nvPr/>
          </p:nvSpPr>
          <p:spPr>
            <a:xfrm>
              <a:off x="2086204" y="261429"/>
              <a:ext cx="1187355" cy="1187355"/>
            </a:xfrm>
            <a:prstGeom prst="ellipse">
              <a:avLst/>
            </a:prstGeom>
            <a:solidFill>
              <a:srgbClr val="2CFF21"/>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400" dirty="0"/>
            </a:p>
          </p:txBody>
        </p:sp>
        <p:sp>
          <p:nvSpPr>
            <p:cNvPr id="14" name="ZoneTexte 13"/>
            <p:cNvSpPr txBox="1"/>
            <p:nvPr/>
          </p:nvSpPr>
          <p:spPr>
            <a:xfrm>
              <a:off x="2028808" y="644819"/>
              <a:ext cx="1294865" cy="338554"/>
            </a:xfrm>
            <a:prstGeom prst="rect">
              <a:avLst/>
            </a:prstGeom>
            <a:noFill/>
            <a:ln>
              <a:noFill/>
            </a:ln>
          </p:spPr>
          <p:txBody>
            <a:bodyPr wrap="square" rtlCol="0">
              <a:spAutoFit/>
            </a:bodyPr>
            <a:lstStyle/>
            <a:p>
              <a:pPr algn="ctr"/>
              <a:r>
                <a:rPr lang="fr-FR" sz="1600" dirty="0" err="1"/>
                <a:t>Evaluating</a:t>
              </a:r>
              <a:endParaRPr lang="fr-FR" sz="1600" dirty="0"/>
            </a:p>
          </p:txBody>
        </p:sp>
      </p:grpSp>
      <p:grpSp>
        <p:nvGrpSpPr>
          <p:cNvPr id="22" name="Groupe 21"/>
          <p:cNvGrpSpPr/>
          <p:nvPr/>
        </p:nvGrpSpPr>
        <p:grpSpPr>
          <a:xfrm>
            <a:off x="7374501" y="1289765"/>
            <a:ext cx="1294865" cy="1187355"/>
            <a:chOff x="3325926" y="1207877"/>
            <a:chExt cx="1294865" cy="1187355"/>
          </a:xfrm>
        </p:grpSpPr>
        <p:sp>
          <p:nvSpPr>
            <p:cNvPr id="8" name="Ellipse 7"/>
            <p:cNvSpPr/>
            <p:nvPr/>
          </p:nvSpPr>
          <p:spPr>
            <a:xfrm>
              <a:off x="3357349" y="1207877"/>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5" name="ZoneTexte 14"/>
            <p:cNvSpPr txBox="1"/>
            <p:nvPr/>
          </p:nvSpPr>
          <p:spPr>
            <a:xfrm>
              <a:off x="3325926" y="1634492"/>
              <a:ext cx="1294865" cy="338554"/>
            </a:xfrm>
            <a:prstGeom prst="rect">
              <a:avLst/>
            </a:prstGeom>
            <a:noFill/>
          </p:spPr>
          <p:txBody>
            <a:bodyPr wrap="square" rtlCol="0">
              <a:spAutoFit/>
            </a:bodyPr>
            <a:lstStyle/>
            <a:p>
              <a:pPr algn="ctr"/>
              <a:r>
                <a:rPr lang="fr-FR" sz="1600" dirty="0" err="1"/>
                <a:t>Organising</a:t>
              </a:r>
              <a:endParaRPr lang="fr-FR" sz="1600" dirty="0"/>
            </a:p>
          </p:txBody>
        </p:sp>
      </p:grpSp>
      <p:grpSp>
        <p:nvGrpSpPr>
          <p:cNvPr id="21" name="Groupe 20"/>
          <p:cNvGrpSpPr/>
          <p:nvPr/>
        </p:nvGrpSpPr>
        <p:grpSpPr>
          <a:xfrm>
            <a:off x="4809878" y="1289765"/>
            <a:ext cx="1294865" cy="1187355"/>
            <a:chOff x="761303" y="1207877"/>
            <a:chExt cx="1294865" cy="1187355"/>
          </a:xfrm>
        </p:grpSpPr>
        <p:sp>
          <p:nvSpPr>
            <p:cNvPr id="11" name="Ellipse 10"/>
            <p:cNvSpPr/>
            <p:nvPr/>
          </p:nvSpPr>
          <p:spPr>
            <a:xfrm>
              <a:off x="815059" y="1207877"/>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6" name="ZoneTexte 15"/>
            <p:cNvSpPr txBox="1"/>
            <p:nvPr/>
          </p:nvSpPr>
          <p:spPr>
            <a:xfrm>
              <a:off x="761303" y="1607195"/>
              <a:ext cx="1294865" cy="338554"/>
            </a:xfrm>
            <a:prstGeom prst="rect">
              <a:avLst/>
            </a:prstGeom>
            <a:noFill/>
          </p:spPr>
          <p:txBody>
            <a:bodyPr wrap="square" rtlCol="0">
              <a:spAutoFit/>
            </a:bodyPr>
            <a:lstStyle/>
            <a:p>
              <a:pPr algn="ctr"/>
              <a:r>
                <a:rPr lang="fr-FR" sz="1600" dirty="0" err="1"/>
                <a:t>Processes</a:t>
              </a:r>
              <a:endParaRPr lang="fr-FR" sz="1600" dirty="0"/>
            </a:p>
          </p:txBody>
        </p:sp>
      </p:grpSp>
      <p:grpSp>
        <p:nvGrpSpPr>
          <p:cNvPr id="23" name="Groupe 22"/>
          <p:cNvGrpSpPr/>
          <p:nvPr/>
        </p:nvGrpSpPr>
        <p:grpSpPr>
          <a:xfrm>
            <a:off x="6900468" y="2940801"/>
            <a:ext cx="1294865" cy="1187355"/>
            <a:chOff x="2851893" y="2858913"/>
            <a:chExt cx="1294865" cy="1187355"/>
          </a:xfrm>
        </p:grpSpPr>
        <p:sp>
          <p:nvSpPr>
            <p:cNvPr id="13" name="Ellipse 12"/>
            <p:cNvSpPr/>
            <p:nvPr/>
          </p:nvSpPr>
          <p:spPr>
            <a:xfrm>
              <a:off x="2917234" y="2858913"/>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7" name="ZoneTexte 16"/>
            <p:cNvSpPr txBox="1"/>
            <p:nvPr/>
          </p:nvSpPr>
          <p:spPr>
            <a:xfrm>
              <a:off x="2851893" y="3264306"/>
              <a:ext cx="1294865" cy="338554"/>
            </a:xfrm>
            <a:prstGeom prst="rect">
              <a:avLst/>
            </a:prstGeom>
            <a:noFill/>
          </p:spPr>
          <p:txBody>
            <a:bodyPr wrap="square" rtlCol="0">
              <a:spAutoFit/>
            </a:bodyPr>
            <a:lstStyle/>
            <a:p>
              <a:pPr algn="ctr"/>
              <a:r>
                <a:rPr lang="fr-FR" sz="1600" dirty="0"/>
                <a:t>Practice</a:t>
              </a:r>
            </a:p>
          </p:txBody>
        </p:sp>
      </p:grpSp>
      <p:grpSp>
        <p:nvGrpSpPr>
          <p:cNvPr id="24" name="Groupe 23"/>
          <p:cNvGrpSpPr/>
          <p:nvPr/>
        </p:nvGrpSpPr>
        <p:grpSpPr>
          <a:xfrm>
            <a:off x="5327321" y="2940801"/>
            <a:ext cx="1294865" cy="1187355"/>
            <a:chOff x="1278746" y="2858913"/>
            <a:chExt cx="1294865" cy="1187355"/>
          </a:xfrm>
        </p:grpSpPr>
        <p:sp>
          <p:nvSpPr>
            <p:cNvPr id="10" name="Ellipse 9"/>
            <p:cNvSpPr/>
            <p:nvPr/>
          </p:nvSpPr>
          <p:spPr>
            <a:xfrm>
              <a:off x="1327749" y="2858913"/>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8" name="ZoneTexte 17"/>
            <p:cNvSpPr txBox="1"/>
            <p:nvPr/>
          </p:nvSpPr>
          <p:spPr>
            <a:xfrm>
              <a:off x="1278746" y="3128937"/>
              <a:ext cx="1294865" cy="584775"/>
            </a:xfrm>
            <a:prstGeom prst="rect">
              <a:avLst/>
            </a:prstGeom>
            <a:noFill/>
          </p:spPr>
          <p:txBody>
            <a:bodyPr wrap="square" rtlCol="0">
              <a:spAutoFit/>
            </a:bodyPr>
            <a:lstStyle/>
            <a:p>
              <a:pPr algn="ctr"/>
              <a:r>
                <a:rPr lang="fr-FR" sz="1600" dirty="0" err="1"/>
                <a:t>Leading</a:t>
              </a:r>
              <a:r>
                <a:rPr lang="fr-FR" sz="1600" dirty="0"/>
                <a:t> &amp;</a:t>
              </a:r>
              <a:br>
                <a:rPr lang="fr-FR" sz="1600" dirty="0"/>
              </a:br>
              <a:r>
                <a:rPr lang="fr-FR" sz="1600" dirty="0" err="1"/>
                <a:t>changing</a:t>
              </a:r>
              <a:endParaRPr lang="fr-FR" sz="1600" dirty="0"/>
            </a:p>
          </p:txBody>
        </p:sp>
      </p:grpSp>
      <p:sp>
        <p:nvSpPr>
          <p:cNvPr id="19" name="ZoneTexte 18"/>
          <p:cNvSpPr txBox="1"/>
          <p:nvPr/>
        </p:nvSpPr>
        <p:spPr>
          <a:xfrm>
            <a:off x="6051566" y="1793511"/>
            <a:ext cx="1417376" cy="1200329"/>
          </a:xfrm>
          <a:prstGeom prst="rect">
            <a:avLst/>
          </a:prstGeom>
          <a:noFill/>
        </p:spPr>
        <p:txBody>
          <a:bodyPr wrap="none" rtlCol="0">
            <a:spAutoFit/>
          </a:bodyPr>
          <a:lstStyle/>
          <a:p>
            <a:pPr algn="ctr"/>
            <a:r>
              <a:rPr lang="fr-FR" sz="2400" b="1" dirty="0" err="1">
                <a:latin typeface="Arial" panose="020B0604020202020204" pitchFamily="34" charset="0"/>
                <a:cs typeface="Arial" panose="020B0604020202020204" pitchFamily="34" charset="0"/>
              </a:rPr>
              <a:t>Strategy</a:t>
            </a:r>
            <a:br>
              <a:rPr lang="fr-FR" sz="2400" b="1" dirty="0">
                <a:latin typeface="Arial" panose="020B0604020202020204" pitchFamily="34" charset="0"/>
                <a:cs typeface="Arial" panose="020B0604020202020204" pitchFamily="34" charset="0"/>
              </a:rPr>
            </a:br>
            <a:r>
              <a:rPr lang="fr-FR" sz="2400" b="1" dirty="0">
                <a:latin typeface="Arial" panose="020B0604020202020204" pitchFamily="34" charset="0"/>
                <a:cs typeface="Arial" panose="020B0604020202020204" pitchFamily="34" charset="0"/>
              </a:rPr>
              <a:t>in</a:t>
            </a:r>
            <a:br>
              <a:rPr lang="fr-FR" sz="2400" b="1" dirty="0">
                <a:latin typeface="Arial" panose="020B0604020202020204" pitchFamily="34" charset="0"/>
                <a:cs typeface="Arial" panose="020B0604020202020204" pitchFamily="34" charset="0"/>
              </a:rPr>
            </a:br>
            <a:r>
              <a:rPr lang="fr-FR" sz="2400" b="1" dirty="0">
                <a:latin typeface="Arial" panose="020B0604020202020204" pitchFamily="34" charset="0"/>
                <a:cs typeface="Arial" panose="020B0604020202020204" pitchFamily="34" charset="0"/>
              </a:rPr>
              <a:t>Action</a:t>
            </a:r>
          </a:p>
        </p:txBody>
      </p:sp>
      <p:sp>
        <p:nvSpPr>
          <p:cNvPr id="25" name="ZoneTexte 24"/>
          <p:cNvSpPr txBox="1"/>
          <p:nvPr/>
        </p:nvSpPr>
        <p:spPr>
          <a:xfrm>
            <a:off x="406090" y="1093115"/>
            <a:ext cx="4226072" cy="2954655"/>
          </a:xfrm>
          <a:prstGeom prst="rect">
            <a:avLst/>
          </a:prstGeom>
          <a:noFill/>
        </p:spPr>
        <p:txBody>
          <a:bodyPr wrap="square" rtlCol="0">
            <a:spAutoFit/>
          </a:bodyPr>
          <a:lstStyle/>
          <a:p>
            <a:r>
              <a:rPr lang="en-US" b="1" dirty="0"/>
              <a:t>Strategy in action </a:t>
            </a:r>
            <a:r>
              <a:rPr lang="en-US" dirty="0"/>
              <a:t>is concerned with ensuring that strategies are working in practice.</a:t>
            </a:r>
          </a:p>
          <a:p>
            <a:endParaRPr lang="en-US" sz="1600" dirty="0"/>
          </a:p>
          <a:p>
            <a:pPr marL="285750" indent="-285750">
              <a:buFont typeface="Arial" panose="020B0604020202020204" pitchFamily="34" charset="0"/>
              <a:buChar char="•"/>
            </a:pPr>
            <a:r>
              <a:rPr lang="en-US" sz="1600" dirty="0"/>
              <a:t>Are strategies suitable, acceptable, feasible?</a:t>
            </a:r>
          </a:p>
          <a:p>
            <a:pPr marL="285750" indent="-285750">
              <a:buFont typeface="Arial" panose="020B0604020202020204" pitchFamily="34" charset="0"/>
              <a:buChar char="•"/>
            </a:pPr>
            <a:r>
              <a:rPr lang="en-US" sz="1600" dirty="0"/>
              <a:t>What strategy-making process is needed?</a:t>
            </a:r>
          </a:p>
          <a:p>
            <a:pPr marL="285750" indent="-285750">
              <a:buFont typeface="Arial" panose="020B0604020202020204" pitchFamily="34" charset="0"/>
              <a:buChar char="•"/>
            </a:pPr>
            <a:r>
              <a:rPr lang="en-US" sz="1600" dirty="0"/>
              <a:t>What type of organization do we need?</a:t>
            </a:r>
          </a:p>
          <a:p>
            <a:pPr marL="285750" indent="-285750">
              <a:buFont typeface="Arial" panose="020B0604020202020204" pitchFamily="34" charset="0"/>
              <a:buChar char="•"/>
            </a:pPr>
            <a:r>
              <a:rPr lang="en-US" sz="1600" dirty="0"/>
              <a:t>How shall we manage change?</a:t>
            </a:r>
          </a:p>
          <a:p>
            <a:pPr marL="285750" indent="-285750">
              <a:buFont typeface="Arial" panose="020B0604020202020204" pitchFamily="34" charset="0"/>
              <a:buChar char="•"/>
            </a:pPr>
            <a:r>
              <a:rPr lang="en-US" sz="1600" dirty="0"/>
              <a:t>Who does what?</a:t>
            </a:r>
          </a:p>
          <a:p>
            <a:endParaRPr lang="en-US" dirty="0"/>
          </a:p>
          <a:p>
            <a:endParaRPr lang="fr-FR" dirty="0"/>
          </a:p>
        </p:txBody>
      </p:sp>
    </p:spTree>
    <p:extLst>
      <p:ext uri="{BB962C8B-B14F-4D97-AF65-F5344CB8AC3E}">
        <p14:creationId xmlns:p14="http://schemas.microsoft.com/office/powerpoint/2010/main" val="305587186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2130" y="2204917"/>
            <a:ext cx="9131870" cy="469106"/>
          </a:xfrm>
        </p:spPr>
        <p:txBody>
          <a:bodyPr/>
          <a:lstStyle/>
          <a:p>
            <a:pPr>
              <a:buNone/>
            </a:pPr>
            <a:r>
              <a:rPr lang="fr-FR" dirty="0"/>
              <a:t>Introduction</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183</a:t>
            </a:fld>
            <a:endParaRPr lang="fr-FR"/>
          </a:p>
        </p:txBody>
      </p:sp>
    </p:spTree>
    <p:extLst>
      <p:ext uri="{BB962C8B-B14F-4D97-AF65-F5344CB8AC3E}">
        <p14:creationId xmlns:p14="http://schemas.microsoft.com/office/powerpoint/2010/main" val="7887838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Evaluation</a:t>
            </a:r>
          </a:p>
        </p:txBody>
      </p:sp>
      <p:sp>
        <p:nvSpPr>
          <p:cNvPr id="4" name="Sous-titre 3"/>
          <p:cNvSpPr>
            <a:spLocks noGrp="1"/>
          </p:cNvSpPr>
          <p:nvPr>
            <p:ph type="subTitle" idx="13"/>
          </p:nvPr>
        </p:nvSpPr>
        <p:spPr/>
        <p:txBody>
          <a:bodyPr/>
          <a:lstStyle/>
          <a:p>
            <a:r>
              <a:rPr lang="fr-FR" dirty="0"/>
              <a:t>Carlsberg</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184</a:t>
            </a:fld>
            <a:endParaRPr lang="fr-FR"/>
          </a:p>
        </p:txBody>
      </p:sp>
      <p:sp>
        <p:nvSpPr>
          <p:cNvPr id="7" name="Espace réservé du contenu 1"/>
          <p:cNvSpPr txBox="1">
            <a:spLocks/>
          </p:cNvSpPr>
          <p:nvPr/>
        </p:nvSpPr>
        <p:spPr>
          <a:xfrm>
            <a:off x="355846" y="1660898"/>
            <a:ext cx="3953825" cy="2183989"/>
          </a:xfrm>
          <a:prstGeom prst="rect">
            <a:avLst/>
          </a:prstGeom>
        </p:spPr>
        <p:txBody>
          <a:bodyPr/>
          <a:lstStyle>
            <a:lvl1pPr marL="355600" indent="-355600" algn="l" defTabSz="914400" rtl="0" eaLnBrk="1" latinLnBrk="0" hangingPunct="1">
              <a:spcBef>
                <a:spcPct val="20000"/>
              </a:spcBef>
              <a:buClr>
                <a:schemeClr val="tx1">
                  <a:lumMod val="85000"/>
                  <a:lumOff val="15000"/>
                </a:schemeClr>
              </a:buClr>
              <a:buSzPct val="70000"/>
              <a:buFont typeface="Wingdings" panose="05000000000000000000" pitchFamily="2" charset="2"/>
              <a:buChar char="§"/>
              <a:defRPr sz="2000" kern="1200">
                <a:solidFill>
                  <a:srgbClr val="17212F"/>
                </a:solidFill>
                <a:latin typeface="Arial"/>
                <a:ea typeface="+mn-ea"/>
                <a:cs typeface="Arial"/>
              </a:defRPr>
            </a:lvl1pPr>
            <a:lvl2pPr marL="742950" indent="-28575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17212F"/>
                </a:solidFill>
                <a:latin typeface="Arial"/>
                <a:ea typeface="+mn-ea"/>
                <a:cs typeface="Arial"/>
              </a:defRPr>
            </a:lvl2pPr>
            <a:lvl3pPr marL="11430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400" kern="1200">
                <a:solidFill>
                  <a:srgbClr val="17212F"/>
                </a:solidFill>
                <a:latin typeface="Arial"/>
                <a:ea typeface="+mn-ea"/>
                <a:cs typeface="Arial"/>
              </a:defRPr>
            </a:lvl3pPr>
            <a:lvl4pPr marL="16002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200" kern="1200">
                <a:solidFill>
                  <a:srgbClr val="17212F"/>
                </a:solidFill>
                <a:latin typeface="Arial"/>
                <a:ea typeface="+mn-ea"/>
                <a:cs typeface="Arial"/>
              </a:defRPr>
            </a:lvl4pPr>
            <a:lvl5pPr marL="20574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40404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2015</a:t>
            </a:r>
          </a:p>
          <a:p>
            <a:pPr lvl="1"/>
            <a:r>
              <a:rPr lang="fr-FR" dirty="0" err="1"/>
              <a:t>Declining</a:t>
            </a:r>
            <a:r>
              <a:rPr lang="fr-FR" dirty="0"/>
              <a:t> </a:t>
            </a:r>
            <a:r>
              <a:rPr lang="fr-FR" dirty="0" err="1"/>
              <a:t>annual</a:t>
            </a:r>
            <a:r>
              <a:rPr lang="fr-FR" dirty="0"/>
              <a:t> profits</a:t>
            </a:r>
          </a:p>
          <a:p>
            <a:pPr lvl="1"/>
            <a:r>
              <a:rPr lang="fr-FR" b="1" dirty="0"/>
              <a:t>25% </a:t>
            </a:r>
            <a:r>
              <a:rPr lang="fr-FR" dirty="0"/>
              <a:t>drop in </a:t>
            </a:r>
            <a:r>
              <a:rPr lang="fr-FR" dirty="0" err="1"/>
              <a:t>share</a:t>
            </a:r>
            <a:r>
              <a:rPr lang="fr-FR" dirty="0"/>
              <a:t> </a:t>
            </a:r>
            <a:r>
              <a:rPr lang="fr-FR" dirty="0" err="1"/>
              <a:t>price</a:t>
            </a:r>
            <a:endParaRPr lang="fr-FR" dirty="0"/>
          </a:p>
          <a:p>
            <a:pPr lvl="1"/>
            <a:r>
              <a:rPr lang="fr-FR" dirty="0"/>
              <a:t>Under-performance relative to </a:t>
            </a:r>
            <a:r>
              <a:rPr lang="fr-FR" dirty="0" err="1"/>
              <a:t>competitors</a:t>
            </a:r>
            <a:endParaRPr lang="fr-FR" dirty="0"/>
          </a:p>
          <a:p>
            <a:pPr marL="457200" lvl="1" indent="0">
              <a:buNone/>
            </a:pPr>
            <a:r>
              <a:rPr lang="fr-FR" dirty="0"/>
              <a:t>BUT</a:t>
            </a:r>
          </a:p>
          <a:p>
            <a:pPr lvl="1"/>
            <a:r>
              <a:rPr lang="fr-FR" dirty="0" err="1"/>
              <a:t>Increase</a:t>
            </a:r>
            <a:r>
              <a:rPr lang="fr-FR" dirty="0"/>
              <a:t> in net revenues</a:t>
            </a:r>
          </a:p>
        </p:txBody>
      </p:sp>
      <p:grpSp>
        <p:nvGrpSpPr>
          <p:cNvPr id="11" name="Groupe 10"/>
          <p:cNvGrpSpPr/>
          <p:nvPr/>
        </p:nvGrpSpPr>
        <p:grpSpPr>
          <a:xfrm>
            <a:off x="4574141" y="283157"/>
            <a:ext cx="4377502" cy="2416018"/>
            <a:chOff x="4574141" y="283157"/>
            <a:chExt cx="4377502" cy="2416018"/>
          </a:xfrm>
        </p:grpSpPr>
        <p:sp>
          <p:nvSpPr>
            <p:cNvPr id="9" name="Rectangle 8"/>
            <p:cNvSpPr/>
            <p:nvPr/>
          </p:nvSpPr>
          <p:spPr>
            <a:xfrm>
              <a:off x="4574141" y="283157"/>
              <a:ext cx="4377502" cy="2416018"/>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p:cNvPicPr>
              <a:picLocks noChangeAspect="1"/>
            </p:cNvPicPr>
            <p:nvPr/>
          </p:nvPicPr>
          <p:blipFill>
            <a:blip r:embed="rId2"/>
            <a:stretch>
              <a:fillRect/>
            </a:stretch>
          </p:blipFill>
          <p:spPr>
            <a:xfrm>
              <a:off x="7323443" y="354907"/>
              <a:ext cx="1562318" cy="1171739"/>
            </a:xfrm>
            <a:prstGeom prst="rect">
              <a:avLst/>
            </a:prstGeom>
          </p:spPr>
        </p:pic>
        <p:sp>
          <p:nvSpPr>
            <p:cNvPr id="8" name="ZoneTexte 7"/>
            <p:cNvSpPr txBox="1"/>
            <p:nvPr/>
          </p:nvSpPr>
          <p:spPr>
            <a:xfrm>
              <a:off x="4579372" y="390851"/>
              <a:ext cx="4248415" cy="2308324"/>
            </a:xfrm>
            <a:prstGeom prst="rect">
              <a:avLst/>
            </a:prstGeom>
            <a:noFill/>
          </p:spPr>
          <p:txBody>
            <a:bodyPr wrap="square" rtlCol="0">
              <a:spAutoFit/>
            </a:bodyPr>
            <a:lstStyle/>
            <a:p>
              <a:r>
                <a:rPr lang="fr-FR" sz="1600" b="1" dirty="0" err="1">
                  <a:latin typeface="Arial" panose="020B0604020202020204" pitchFamily="34" charset="0"/>
                  <a:cs typeface="Arial" panose="020B0604020202020204" pitchFamily="34" charset="0"/>
                </a:rPr>
                <a:t>Evaluate</a:t>
              </a:r>
              <a:r>
                <a:rPr lang="fr-FR" sz="1600" b="1" dirty="0">
                  <a:latin typeface="Arial" panose="020B0604020202020204" pitchFamily="34" charset="0"/>
                  <a:cs typeface="Arial" panose="020B0604020202020204" pitchFamily="34" charset="0"/>
                </a:rPr>
                <a:t> the performance</a:t>
              </a:r>
              <a:br>
                <a:rPr lang="fr-FR" sz="1600" dirty="0">
                  <a:latin typeface="Arial" panose="020B0604020202020204" pitchFamily="34" charset="0"/>
                  <a:cs typeface="Arial" panose="020B0604020202020204" pitchFamily="34" charset="0"/>
                </a:rPr>
              </a:br>
              <a:r>
                <a:rPr lang="fr-FR" sz="1200" i="1" dirty="0">
                  <a:latin typeface="Arial" panose="020B0604020202020204" pitchFamily="34" charset="0"/>
                  <a:cs typeface="Arial" panose="020B0604020202020204" pitchFamily="34" charset="0"/>
                </a:rPr>
                <a:t>(how are </a:t>
              </a:r>
              <a:r>
                <a:rPr lang="fr-FR" sz="1200" i="1" dirty="0" err="1">
                  <a:latin typeface="Arial" panose="020B0604020202020204" pitchFamily="34" charset="0"/>
                  <a:cs typeface="Arial" panose="020B0604020202020204" pitchFamily="34" charset="0"/>
                </a:rPr>
                <a:t>we</a:t>
              </a:r>
              <a:r>
                <a:rPr lang="fr-FR" sz="1200" i="1" dirty="0">
                  <a:latin typeface="Arial" panose="020B0604020202020204" pitchFamily="34" charset="0"/>
                  <a:cs typeface="Arial" panose="020B0604020202020204" pitchFamily="34" charset="0"/>
                </a:rPr>
                <a:t> </a:t>
              </a:r>
              <a:r>
                <a:rPr lang="fr-FR" sz="1200" i="1" dirty="0" err="1">
                  <a:latin typeface="Arial" panose="020B0604020202020204" pitchFamily="34" charset="0"/>
                  <a:cs typeface="Arial" panose="020B0604020202020204" pitchFamily="34" charset="0"/>
                </a:rPr>
                <a:t>doing</a:t>
              </a:r>
              <a:r>
                <a:rPr lang="fr-FR" sz="1200" i="1" dirty="0">
                  <a:latin typeface="Arial" panose="020B0604020202020204" pitchFamily="34" charset="0"/>
                  <a:cs typeface="Arial" panose="020B0604020202020204" pitchFamily="34" charset="0"/>
                </a:rPr>
                <a:t>?)</a:t>
              </a:r>
              <a:br>
                <a:rPr lang="fr-FR" sz="1600" dirty="0">
                  <a:latin typeface="Arial" panose="020B0604020202020204" pitchFamily="34" charset="0"/>
                  <a:cs typeface="Arial" panose="020B0604020202020204" pitchFamily="34" charset="0"/>
                </a:rPr>
              </a:br>
              <a:r>
                <a:rPr lang="fr-FR" sz="1600" b="1" dirty="0" err="1">
                  <a:latin typeface="Arial" panose="020B0604020202020204" pitchFamily="34" charset="0"/>
                  <a:cs typeface="Arial" panose="020B0604020202020204" pitchFamily="34" charset="0"/>
                </a:rPr>
                <a:t>Identify</a:t>
              </a:r>
              <a:r>
                <a:rPr lang="fr-FR" sz="1600" b="1" dirty="0">
                  <a:latin typeface="Arial" panose="020B0604020202020204" pitchFamily="34" charset="0"/>
                  <a:cs typeface="Arial" panose="020B0604020202020204" pitchFamily="34" charset="0"/>
                </a:rPr>
                <a:t> Strategic Options</a:t>
              </a:r>
            </a:p>
            <a:p>
              <a:pPr marL="285750" indent="-285750">
                <a:buFontTx/>
                <a:buChar char="-"/>
              </a:pPr>
              <a:r>
                <a:rPr lang="fr-FR" sz="1200" b="1" dirty="0" err="1">
                  <a:latin typeface="Arial" panose="020B0604020202020204" pitchFamily="34" charset="0"/>
                  <a:cs typeface="Arial" panose="020B0604020202020204" pitchFamily="34" charset="0"/>
                </a:rPr>
                <a:t>cut</a:t>
              </a:r>
              <a:r>
                <a:rPr lang="fr-FR" sz="1200" b="1" dirty="0">
                  <a:latin typeface="Arial" panose="020B0604020202020204" pitchFamily="34" charset="0"/>
                  <a:cs typeface="Arial" panose="020B0604020202020204" pitchFamily="34" charset="0"/>
                </a:rPr>
                <a:t> back on </a:t>
              </a:r>
              <a:r>
                <a:rPr lang="fr-FR" sz="1200" b="1" dirty="0" err="1">
                  <a:latin typeface="Arial" panose="020B0604020202020204" pitchFamily="34" charset="0"/>
                  <a:cs typeface="Arial" panose="020B0604020202020204" pitchFamily="34" charset="0"/>
                </a:rPr>
                <a:t>costs</a:t>
              </a:r>
              <a:r>
                <a:rPr lang="fr-FR" sz="1200" b="1" dirty="0">
                  <a:latin typeface="Arial" panose="020B0604020202020204" pitchFamily="34" charset="0"/>
                  <a:cs typeface="Arial" panose="020B0604020202020204" pitchFamily="34" charset="0"/>
                </a:rPr>
                <a:t> </a:t>
              </a:r>
              <a:r>
                <a:rPr lang="fr-FR" sz="1200" dirty="0">
                  <a:latin typeface="Arial" panose="020B0604020202020204" pitchFamily="34" charset="0"/>
                  <a:cs typeface="Arial" panose="020B0604020202020204" pitchFamily="34" charset="0"/>
                </a:rPr>
                <a:t>to </a:t>
              </a:r>
              <a:r>
                <a:rPr lang="fr-FR" sz="1200" dirty="0" err="1">
                  <a:latin typeface="Arial" panose="020B0604020202020204" pitchFamily="34" charset="0"/>
                  <a:cs typeface="Arial" panose="020B0604020202020204" pitchFamily="34" charset="0"/>
                </a:rPr>
                <a:t>protect</a:t>
              </a:r>
              <a:r>
                <a:rPr lang="fr-FR" sz="1200" dirty="0">
                  <a:latin typeface="Arial" panose="020B0604020202020204" pitchFamily="34" charset="0"/>
                  <a:cs typeface="Arial" panose="020B0604020202020204" pitchFamily="34" charset="0"/>
                </a:rPr>
                <a:t> the </a:t>
              </a:r>
              <a:br>
                <a:rPr lang="fr-FR" sz="1200" dirty="0">
                  <a:latin typeface="Arial" panose="020B0604020202020204" pitchFamily="34" charset="0"/>
                  <a:cs typeface="Arial" panose="020B0604020202020204" pitchFamily="34" charset="0"/>
                </a:rPr>
              </a:br>
              <a:r>
                <a:rPr lang="fr-FR" sz="1200" dirty="0" err="1">
                  <a:latin typeface="Arial" panose="020B0604020202020204" pitchFamily="34" charset="0"/>
                  <a:cs typeface="Arial" panose="020B0604020202020204" pitchFamily="34" charset="0"/>
                </a:rPr>
                <a:t>company</a:t>
              </a:r>
              <a:r>
                <a:rPr lang="fr-FR" sz="1200" dirty="0">
                  <a:latin typeface="Arial" panose="020B0604020202020204" pitchFamily="34" charset="0"/>
                  <a:cs typeface="Arial" panose="020B0604020202020204" pitchFamily="34" charset="0"/>
                </a:rPr>
                <a:t> </a:t>
              </a:r>
              <a:r>
                <a:rPr lang="fr-FR" sz="1200" dirty="0" err="1">
                  <a:latin typeface="Arial" panose="020B0604020202020204" pitchFamily="34" charset="0"/>
                  <a:cs typeface="Arial" panose="020B0604020202020204" pitchFamily="34" charset="0"/>
                </a:rPr>
                <a:t>from</a:t>
              </a:r>
              <a:r>
                <a:rPr lang="fr-FR" sz="1200" dirty="0">
                  <a:latin typeface="Arial" panose="020B0604020202020204" pitchFamily="34" charset="0"/>
                  <a:cs typeface="Arial" panose="020B0604020202020204" pitchFamily="34" charset="0"/>
                </a:rPr>
                <a:t> </a:t>
              </a:r>
              <a:r>
                <a:rPr lang="fr-FR" sz="1200" dirty="0" err="1">
                  <a:latin typeface="Arial" panose="020B0604020202020204" pitchFamily="34" charset="0"/>
                  <a:cs typeface="Arial" panose="020B0604020202020204" pitchFamily="34" charset="0"/>
                </a:rPr>
                <a:t>competition</a:t>
              </a:r>
              <a:r>
                <a:rPr lang="fr-FR" sz="1200" dirty="0">
                  <a:latin typeface="Arial" panose="020B0604020202020204" pitchFamily="34" charset="0"/>
                  <a:cs typeface="Arial" panose="020B0604020202020204" pitchFamily="34" charset="0"/>
                </a:rPr>
                <a:t>? </a:t>
              </a:r>
              <a:br>
                <a:rPr lang="fr-FR" sz="1200" dirty="0">
                  <a:latin typeface="Arial" panose="020B0604020202020204" pitchFamily="34" charset="0"/>
                  <a:cs typeface="Arial" panose="020B0604020202020204" pitchFamily="34" charset="0"/>
                </a:rPr>
              </a:br>
              <a:r>
                <a:rPr lang="fr-FR" sz="1200" dirty="0">
                  <a:latin typeface="Arial" panose="020B0604020202020204" pitchFamily="34" charset="0"/>
                  <a:cs typeface="Arial" panose="020B0604020202020204" pitchFamily="34" charset="0"/>
                </a:rPr>
                <a:t>(</a:t>
              </a:r>
              <a:r>
                <a:rPr lang="fr-FR" sz="1200" dirty="0" err="1">
                  <a:latin typeface="Arial" panose="020B0604020202020204" pitchFamily="34" charset="0"/>
                  <a:cs typeface="Arial" panose="020B0604020202020204" pitchFamily="34" charset="0"/>
                </a:rPr>
                <a:t>defensive</a:t>
              </a:r>
              <a:r>
                <a:rPr lang="fr-FR" sz="1200" dirty="0">
                  <a:latin typeface="Arial" panose="020B0604020202020204" pitchFamily="34" charset="0"/>
                  <a:cs typeface="Arial" panose="020B0604020202020204" pitchFamily="34" charset="0"/>
                </a:rPr>
                <a:t> posture)?</a:t>
              </a:r>
            </a:p>
            <a:p>
              <a:pPr marL="285750" indent="-285750">
                <a:buFontTx/>
                <a:buChar char="-"/>
              </a:pPr>
              <a:r>
                <a:rPr lang="fr-FR" sz="1200" b="1" dirty="0" err="1">
                  <a:latin typeface="Arial" panose="020B0604020202020204" pitchFamily="34" charset="0"/>
                  <a:cs typeface="Arial" panose="020B0604020202020204" pitchFamily="34" charset="0"/>
                </a:rPr>
                <a:t>broaden</a:t>
              </a:r>
              <a:r>
                <a:rPr lang="fr-FR" sz="1200" b="1" dirty="0">
                  <a:latin typeface="Arial" panose="020B0604020202020204" pitchFamily="34" charset="0"/>
                  <a:cs typeface="Arial" panose="020B0604020202020204" pitchFamily="34" charset="0"/>
                </a:rPr>
                <a:t> </a:t>
              </a:r>
              <a:r>
                <a:rPr lang="fr-FR" sz="1200" b="1" dirty="0" err="1">
                  <a:latin typeface="Arial" panose="020B0604020202020204" pitchFamily="34" charset="0"/>
                  <a:cs typeface="Arial" panose="020B0604020202020204" pitchFamily="34" charset="0"/>
                </a:rPr>
                <a:t>its</a:t>
              </a:r>
              <a:r>
                <a:rPr lang="fr-FR" sz="1200" b="1" dirty="0">
                  <a:latin typeface="Arial" panose="020B0604020202020204" pitchFamily="34" charset="0"/>
                  <a:cs typeface="Arial" panose="020B0604020202020204" pitchFamily="34" charset="0"/>
                </a:rPr>
                <a:t> </a:t>
              </a:r>
              <a:r>
                <a:rPr lang="fr-FR" sz="1200" b="1" dirty="0" err="1">
                  <a:latin typeface="Arial" panose="020B0604020202020204" pitchFamily="34" charset="0"/>
                  <a:cs typeface="Arial" panose="020B0604020202020204" pitchFamily="34" charset="0"/>
                </a:rPr>
                <a:t>narrow</a:t>
              </a:r>
              <a:r>
                <a:rPr lang="fr-FR" sz="1200" b="1" dirty="0">
                  <a:latin typeface="Arial" panose="020B0604020202020204" pitchFamily="34" charset="0"/>
                  <a:cs typeface="Arial" panose="020B0604020202020204" pitchFamily="34" charset="0"/>
                </a:rPr>
                <a:t> </a:t>
              </a:r>
              <a:r>
                <a:rPr lang="fr-FR" sz="1200" b="1" dirty="0" err="1">
                  <a:latin typeface="Arial" panose="020B0604020202020204" pitchFamily="34" charset="0"/>
                  <a:cs typeface="Arial" panose="020B0604020202020204" pitchFamily="34" charset="0"/>
                </a:rPr>
                <a:t>market</a:t>
              </a:r>
              <a:r>
                <a:rPr lang="fr-FR" sz="1200" b="1" dirty="0">
                  <a:latin typeface="Arial" panose="020B0604020202020204" pitchFamily="34" charset="0"/>
                  <a:cs typeface="Arial" panose="020B0604020202020204" pitchFamily="34" charset="0"/>
                </a:rPr>
                <a:t> </a:t>
              </a:r>
              <a:r>
                <a:rPr lang="fr-FR" sz="1200" b="1" dirty="0" err="1">
                  <a:latin typeface="Arial" panose="020B0604020202020204" pitchFamily="34" charset="0"/>
                  <a:cs typeface="Arial" panose="020B0604020202020204" pitchFamily="34" charset="0"/>
                </a:rPr>
                <a:t>presence</a:t>
              </a:r>
              <a:r>
                <a:rPr lang="fr-FR" sz="1200" b="1" dirty="0">
                  <a:latin typeface="Arial" panose="020B0604020202020204" pitchFamily="34" charset="0"/>
                  <a:cs typeface="Arial" panose="020B0604020202020204" pitchFamily="34" charset="0"/>
                </a:rPr>
                <a:t> </a:t>
              </a:r>
              <a:r>
                <a:rPr lang="fr-FR" sz="1200" dirty="0" err="1">
                  <a:latin typeface="Arial" panose="020B0604020202020204" pitchFamily="34" charset="0"/>
                  <a:cs typeface="Arial" panose="020B0604020202020204" pitchFamily="34" charset="0"/>
                </a:rPr>
                <a:t>through</a:t>
              </a:r>
              <a:r>
                <a:rPr lang="fr-FR" sz="1200" dirty="0">
                  <a:latin typeface="Arial" panose="020B0604020202020204" pitchFamily="34" charset="0"/>
                  <a:cs typeface="Arial" panose="020B0604020202020204" pitchFamily="34" charset="0"/>
                </a:rPr>
                <a:t> acquisition in high </a:t>
              </a:r>
              <a:r>
                <a:rPr lang="fr-FR" sz="1200" dirty="0" err="1">
                  <a:latin typeface="Arial" panose="020B0604020202020204" pitchFamily="34" charset="0"/>
                  <a:cs typeface="Arial" panose="020B0604020202020204" pitchFamily="34" charset="0"/>
                </a:rPr>
                <a:t>growth</a:t>
              </a:r>
              <a:r>
                <a:rPr lang="fr-FR" sz="1200" dirty="0">
                  <a:latin typeface="Arial" panose="020B0604020202020204" pitchFamily="34" charset="0"/>
                  <a:cs typeface="Arial" panose="020B0604020202020204" pitchFamily="34" charset="0"/>
                </a:rPr>
                <a:t> </a:t>
              </a:r>
              <a:r>
                <a:rPr lang="fr-FR" sz="1200" dirty="0" err="1">
                  <a:latin typeface="Arial" panose="020B0604020202020204" pitchFamily="34" charset="0"/>
                  <a:cs typeface="Arial" panose="020B0604020202020204" pitchFamily="34" charset="0"/>
                </a:rPr>
                <a:t>markets</a:t>
              </a:r>
              <a:r>
                <a:rPr lang="fr-FR" sz="1200" dirty="0">
                  <a:latin typeface="Arial" panose="020B0604020202020204" pitchFamily="34" charset="0"/>
                  <a:cs typeface="Arial" panose="020B0604020202020204" pitchFamily="34" charset="0"/>
                </a:rPr>
                <a:t>? (offensive posture)</a:t>
              </a:r>
            </a:p>
            <a:p>
              <a:r>
                <a:rPr lang="fr-FR" sz="1600" b="1" dirty="0">
                  <a:latin typeface="Arial" panose="020B0604020202020204" pitchFamily="34" charset="0"/>
                  <a:cs typeface="Arial" panose="020B0604020202020204" pitchFamily="34" charset="0"/>
                </a:rPr>
                <a:t>Analyse the </a:t>
              </a:r>
              <a:r>
                <a:rPr lang="fr-FR" sz="1600" b="1" dirty="0" err="1">
                  <a:latin typeface="Arial" panose="020B0604020202020204" pitchFamily="34" charset="0"/>
                  <a:cs typeface="Arial" panose="020B0604020202020204" pitchFamily="34" charset="0"/>
                </a:rPr>
                <a:t>viability</a:t>
              </a:r>
              <a:r>
                <a:rPr lang="fr-FR" sz="1600" b="1" dirty="0">
                  <a:latin typeface="Arial" panose="020B0604020202020204" pitchFamily="34" charset="0"/>
                  <a:cs typeface="Arial" panose="020B0604020202020204" pitchFamily="34" charset="0"/>
                </a:rPr>
                <a:t> of the options</a:t>
              </a:r>
            </a:p>
            <a:p>
              <a:pPr marL="285750" indent="-285750">
                <a:buFontTx/>
                <a:buChar char="-"/>
              </a:pPr>
              <a:r>
                <a:rPr lang="fr-FR" sz="1200" dirty="0" err="1">
                  <a:latin typeface="Arial" panose="020B0604020202020204" pitchFamily="34" charset="0"/>
                  <a:cs typeface="Arial" panose="020B0604020202020204" pitchFamily="34" charset="0"/>
                </a:rPr>
                <a:t>What</a:t>
              </a:r>
              <a:r>
                <a:rPr lang="fr-FR" sz="1200" dirty="0">
                  <a:latin typeface="Arial" panose="020B0604020202020204" pitchFamily="34" charset="0"/>
                  <a:cs typeface="Arial" panose="020B0604020202020204" pitchFamily="34" charset="0"/>
                </a:rPr>
                <a:t> </a:t>
              </a:r>
              <a:r>
                <a:rPr lang="fr-FR" sz="1200" dirty="0" err="1">
                  <a:latin typeface="Arial" panose="020B0604020202020204" pitchFamily="34" charset="0"/>
                  <a:cs typeface="Arial" panose="020B0604020202020204" pitchFamily="34" charset="0"/>
                </a:rPr>
                <a:t>level</a:t>
              </a:r>
              <a:r>
                <a:rPr lang="fr-FR" sz="1200" dirty="0">
                  <a:latin typeface="Arial" panose="020B0604020202020204" pitchFamily="34" charset="0"/>
                  <a:cs typeface="Arial" panose="020B0604020202020204" pitchFamily="34" charset="0"/>
                </a:rPr>
                <a:t> of performance </a:t>
              </a:r>
              <a:r>
                <a:rPr lang="fr-FR" sz="1200" dirty="0" err="1">
                  <a:latin typeface="Arial" panose="020B0604020202020204" pitchFamily="34" charset="0"/>
                  <a:cs typeface="Arial" panose="020B0604020202020204" pitchFamily="34" charset="0"/>
                </a:rPr>
                <a:t>is</a:t>
              </a:r>
              <a:r>
                <a:rPr lang="fr-FR" sz="1200" dirty="0">
                  <a:latin typeface="Arial" panose="020B0604020202020204" pitchFamily="34" charset="0"/>
                  <a:cs typeface="Arial" panose="020B0604020202020204" pitchFamily="34" charset="0"/>
                </a:rPr>
                <a:t> </a:t>
              </a:r>
              <a:r>
                <a:rPr lang="fr-FR" sz="1200" dirty="0" err="1">
                  <a:latin typeface="Arial" panose="020B0604020202020204" pitchFamily="34" charset="0"/>
                  <a:cs typeface="Arial" panose="020B0604020202020204" pitchFamily="34" charset="0"/>
                </a:rPr>
                <a:t>desired</a:t>
              </a:r>
              <a:r>
                <a:rPr lang="fr-FR" sz="1200" dirty="0">
                  <a:latin typeface="Arial" panose="020B0604020202020204" pitchFamily="34" charset="0"/>
                  <a:cs typeface="Arial" panose="020B0604020202020204" pitchFamily="34" charset="0"/>
                </a:rPr>
                <a:t>? How </a:t>
              </a:r>
              <a:r>
                <a:rPr lang="fr-FR" sz="1200" dirty="0" err="1">
                  <a:latin typeface="Arial" panose="020B0604020202020204" pitchFamily="34" charset="0"/>
                  <a:cs typeface="Arial" panose="020B0604020202020204" pitchFamily="34" charset="0"/>
                </a:rPr>
                <a:t>measured</a:t>
              </a:r>
              <a:r>
                <a:rPr lang="fr-FR" sz="1200" dirty="0">
                  <a:latin typeface="Arial" panose="020B0604020202020204" pitchFamily="34" charset="0"/>
                  <a:cs typeface="Arial" panose="020B0604020202020204" pitchFamily="34" charset="0"/>
                </a:rPr>
                <a:t>?</a:t>
              </a:r>
            </a:p>
            <a:p>
              <a:pPr marL="285750" indent="-285750">
                <a:buFontTx/>
                <a:buChar char="-"/>
              </a:pPr>
              <a:r>
                <a:rPr lang="fr-FR" sz="1200" dirty="0" err="1">
                  <a:latin typeface="Arial" panose="020B0604020202020204" pitchFamily="34" charset="0"/>
                  <a:cs typeface="Arial" panose="020B0604020202020204" pitchFamily="34" charset="0"/>
                </a:rPr>
                <a:t>What</a:t>
              </a:r>
              <a:r>
                <a:rPr lang="fr-FR" sz="1200" dirty="0">
                  <a:latin typeface="Arial" panose="020B0604020202020204" pitchFamily="34" charset="0"/>
                  <a:cs typeface="Arial" panose="020B0604020202020204" pitchFamily="34" charset="0"/>
                </a:rPr>
                <a:t> </a:t>
              </a:r>
              <a:r>
                <a:rPr lang="fr-FR" sz="1200" dirty="0" err="1">
                  <a:latin typeface="Arial" panose="020B0604020202020204" pitchFamily="34" charset="0"/>
                  <a:cs typeface="Arial" panose="020B0604020202020204" pitchFamily="34" charset="0"/>
                </a:rPr>
                <a:t>criteria</a:t>
              </a:r>
              <a:r>
                <a:rPr lang="fr-FR" sz="1200" dirty="0">
                  <a:latin typeface="Arial" panose="020B0604020202020204" pitchFamily="34" charset="0"/>
                  <a:cs typeface="Arial" panose="020B0604020202020204" pitchFamily="34" charset="0"/>
                </a:rPr>
                <a:t> to use in </a:t>
              </a:r>
              <a:r>
                <a:rPr lang="fr-FR" sz="1200" dirty="0" err="1">
                  <a:latin typeface="Arial" panose="020B0604020202020204" pitchFamily="34" charset="0"/>
                  <a:cs typeface="Arial" panose="020B0604020202020204" pitchFamily="34" charset="0"/>
                </a:rPr>
                <a:t>order</a:t>
              </a:r>
              <a:r>
                <a:rPr lang="fr-FR" sz="1200" dirty="0">
                  <a:latin typeface="Arial" panose="020B0604020202020204" pitchFamily="34" charset="0"/>
                  <a:cs typeface="Arial" panose="020B0604020202020204" pitchFamily="34" charset="0"/>
                </a:rPr>
                <a:t> to select the best option?</a:t>
              </a:r>
            </a:p>
          </p:txBody>
        </p:sp>
      </p:grpSp>
      <p:pic>
        <p:nvPicPr>
          <p:cNvPr id="10" name="Image 9"/>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709187" y="2968361"/>
            <a:ext cx="4176574" cy="1669792"/>
          </a:xfrm>
          <a:prstGeom prst="rect">
            <a:avLst/>
          </a:prstGeom>
        </p:spPr>
      </p:pic>
    </p:spTree>
    <p:extLst>
      <p:ext uri="{BB962C8B-B14F-4D97-AF65-F5344CB8AC3E}">
        <p14:creationId xmlns:p14="http://schemas.microsoft.com/office/powerpoint/2010/main" val="24184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2"/>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What</a:t>
            </a:r>
            <a:r>
              <a:rPr lang="fr-FR" dirty="0"/>
              <a:t> </a:t>
            </a:r>
            <a:r>
              <a:rPr lang="fr-FR" dirty="0" err="1"/>
              <a:t>we’ll</a:t>
            </a:r>
            <a:r>
              <a:rPr lang="fr-FR" dirty="0"/>
              <a:t> </a:t>
            </a:r>
            <a:r>
              <a:rPr lang="fr-FR" dirty="0" err="1"/>
              <a:t>cover</a:t>
            </a:r>
            <a:endParaRPr lang="fr-FR" dirty="0"/>
          </a:p>
        </p:txBody>
      </p:sp>
      <p:sp>
        <p:nvSpPr>
          <p:cNvPr id="4" name="Sous-titre 3"/>
          <p:cNvSpPr>
            <a:spLocks noGrp="1"/>
          </p:cNvSpPr>
          <p:nvPr>
            <p:ph type="subTitle" idx="13"/>
          </p:nvPr>
        </p:nvSpPr>
        <p:spPr>
          <a:xfrm>
            <a:off x="363281" y="1327523"/>
            <a:ext cx="8457197" cy="360503"/>
          </a:xfrm>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185</a:t>
            </a:fld>
            <a:endParaRPr lang="fr-FR"/>
          </a:p>
        </p:txBody>
      </p:sp>
      <p:sp>
        <p:nvSpPr>
          <p:cNvPr id="2" name="Rectangle à coins arrondis 1"/>
          <p:cNvSpPr/>
          <p:nvPr/>
        </p:nvSpPr>
        <p:spPr>
          <a:xfrm>
            <a:off x="936498" y="1798692"/>
            <a:ext cx="2104221" cy="1288974"/>
          </a:xfrm>
          <a:prstGeom prst="roundRect">
            <a:avLst/>
          </a:prstGeom>
          <a:solidFill>
            <a:schemeClr val="bg1">
              <a:lumMod val="50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600" b="1" dirty="0" err="1">
                <a:solidFill>
                  <a:schemeClr val="tx1"/>
                </a:solidFill>
              </a:rPr>
              <a:t>Assess</a:t>
            </a:r>
            <a:r>
              <a:rPr lang="fr-FR" sz="1600" b="1" dirty="0">
                <a:solidFill>
                  <a:schemeClr val="tx1"/>
                </a:solidFill>
              </a:rPr>
              <a:t> Performance</a:t>
            </a:r>
          </a:p>
          <a:p>
            <a:pPr marL="285750" indent="-285750">
              <a:buFont typeface="Arial" panose="020B0604020202020204" pitchFamily="34" charset="0"/>
              <a:buChar char="•"/>
            </a:pPr>
            <a:r>
              <a:rPr lang="fr-FR" sz="1600" dirty="0" err="1">
                <a:solidFill>
                  <a:schemeClr val="tx1"/>
                </a:solidFill>
              </a:rPr>
              <a:t>Economic</a:t>
            </a:r>
            <a:endParaRPr lang="fr-FR" sz="1600" dirty="0">
              <a:solidFill>
                <a:schemeClr val="tx1"/>
              </a:solidFill>
            </a:endParaRPr>
          </a:p>
          <a:p>
            <a:pPr marL="285750" indent="-285750">
              <a:buFont typeface="Arial" panose="020B0604020202020204" pitchFamily="34" charset="0"/>
              <a:buChar char="•"/>
            </a:pPr>
            <a:r>
              <a:rPr lang="fr-FR" sz="1600" dirty="0" err="1">
                <a:solidFill>
                  <a:schemeClr val="tx1"/>
                </a:solidFill>
              </a:rPr>
              <a:t>Organisational</a:t>
            </a:r>
            <a:br>
              <a:rPr lang="fr-FR" sz="1600" dirty="0">
                <a:solidFill>
                  <a:schemeClr val="tx1"/>
                </a:solidFill>
              </a:rPr>
            </a:br>
            <a:r>
              <a:rPr lang="fr-FR" sz="1600" dirty="0" err="1">
                <a:solidFill>
                  <a:schemeClr val="tx1"/>
                </a:solidFill>
              </a:rPr>
              <a:t>Effectiveness</a:t>
            </a:r>
            <a:endParaRPr lang="fr-FR" sz="1600" dirty="0">
              <a:solidFill>
                <a:schemeClr val="tx1"/>
              </a:solidFill>
            </a:endParaRPr>
          </a:p>
        </p:txBody>
      </p:sp>
      <p:grpSp>
        <p:nvGrpSpPr>
          <p:cNvPr id="27" name="Groupe 26"/>
          <p:cNvGrpSpPr/>
          <p:nvPr/>
        </p:nvGrpSpPr>
        <p:grpSpPr>
          <a:xfrm>
            <a:off x="3040719" y="2165551"/>
            <a:ext cx="2379968" cy="555256"/>
            <a:chOff x="3040719" y="2165551"/>
            <a:chExt cx="2379968" cy="555256"/>
          </a:xfrm>
        </p:grpSpPr>
        <p:sp>
          <p:nvSpPr>
            <p:cNvPr id="21" name="Rectangle à coins arrondis 20"/>
            <p:cNvSpPr/>
            <p:nvPr/>
          </p:nvSpPr>
          <p:spPr>
            <a:xfrm>
              <a:off x="3737860" y="2165551"/>
              <a:ext cx="1682827" cy="555256"/>
            </a:xfrm>
            <a:prstGeom prst="roundRect">
              <a:avLst/>
            </a:prstGeom>
            <a:solidFill>
              <a:srgbClr val="00B050"/>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sz="1200" b="1" dirty="0" err="1">
                  <a:solidFill>
                    <a:schemeClr val="tx1"/>
                  </a:solidFill>
                </a:rPr>
                <a:t>Identify</a:t>
              </a:r>
              <a:r>
                <a:rPr lang="fr-FR" sz="1200" b="1" dirty="0">
                  <a:solidFill>
                    <a:schemeClr val="tx1"/>
                  </a:solidFill>
                </a:rPr>
                <a:t> and analyse</a:t>
              </a:r>
              <a:br>
                <a:rPr lang="fr-FR" sz="1200" b="1" dirty="0">
                  <a:solidFill>
                    <a:schemeClr val="tx1"/>
                  </a:solidFill>
                </a:rPr>
              </a:br>
              <a:r>
                <a:rPr lang="fr-FR" sz="1200" b="1" dirty="0">
                  <a:solidFill>
                    <a:schemeClr val="tx1"/>
                  </a:solidFill>
                </a:rPr>
                <a:t>performance gaps</a:t>
              </a:r>
              <a:endParaRPr lang="fr-FR" sz="1200" dirty="0">
                <a:solidFill>
                  <a:schemeClr val="tx1"/>
                </a:solidFill>
              </a:endParaRPr>
            </a:p>
          </p:txBody>
        </p:sp>
        <p:cxnSp>
          <p:nvCxnSpPr>
            <p:cNvPr id="7" name="Connecteur droit avec flèche 6"/>
            <p:cNvCxnSpPr>
              <a:stCxn id="2" idx="3"/>
              <a:endCxn id="21" idx="1"/>
            </p:cNvCxnSpPr>
            <p:nvPr/>
          </p:nvCxnSpPr>
          <p:spPr>
            <a:xfrm>
              <a:off x="3040719" y="2443179"/>
              <a:ext cx="697141" cy="0"/>
            </a:xfrm>
            <a:prstGeom prst="straightConnector1">
              <a:avLst/>
            </a:prstGeom>
            <a:ln w="57150">
              <a:solidFill>
                <a:srgbClr val="1D2D3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e 27"/>
          <p:cNvGrpSpPr/>
          <p:nvPr/>
        </p:nvGrpSpPr>
        <p:grpSpPr>
          <a:xfrm>
            <a:off x="1994959" y="1798692"/>
            <a:ext cx="6229138" cy="1295324"/>
            <a:chOff x="1994959" y="1798692"/>
            <a:chExt cx="6229138" cy="1295324"/>
          </a:xfrm>
        </p:grpSpPr>
        <p:sp>
          <p:nvSpPr>
            <p:cNvPr id="20" name="Rectangle à coins arrondis 19"/>
            <p:cNvSpPr/>
            <p:nvPr/>
          </p:nvSpPr>
          <p:spPr>
            <a:xfrm>
              <a:off x="6119876" y="1798692"/>
              <a:ext cx="2104221" cy="1288974"/>
            </a:xfrm>
            <a:prstGeom prst="roundRect">
              <a:avLst/>
            </a:prstGeom>
            <a:solidFill>
              <a:schemeClr val="bg1">
                <a:lumMod val="50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600" b="1" dirty="0" err="1">
                  <a:solidFill>
                    <a:schemeClr val="tx1"/>
                  </a:solidFill>
                </a:rPr>
                <a:t>Evaluate</a:t>
              </a:r>
              <a:r>
                <a:rPr lang="fr-FR" sz="1600" b="1" dirty="0">
                  <a:solidFill>
                    <a:schemeClr val="tx1"/>
                  </a:solidFill>
                </a:rPr>
                <a:t> Options</a:t>
              </a:r>
            </a:p>
            <a:p>
              <a:pPr marL="285750" indent="-285750">
                <a:buFont typeface="Arial" panose="020B0604020202020204" pitchFamily="34" charset="0"/>
                <a:buChar char="•"/>
              </a:pPr>
              <a:r>
                <a:rPr lang="fr-FR" sz="1600" dirty="0" err="1">
                  <a:solidFill>
                    <a:schemeClr val="tx1"/>
                  </a:solidFill>
                </a:rPr>
                <a:t>Suitable</a:t>
              </a:r>
              <a:r>
                <a:rPr lang="fr-FR" sz="1600" dirty="0">
                  <a:solidFill>
                    <a:schemeClr val="tx1"/>
                  </a:solidFill>
                </a:rPr>
                <a:t>?</a:t>
              </a:r>
            </a:p>
            <a:p>
              <a:pPr marL="285750" indent="-285750">
                <a:buFont typeface="Arial" panose="020B0604020202020204" pitchFamily="34" charset="0"/>
                <a:buChar char="•"/>
              </a:pPr>
              <a:r>
                <a:rPr lang="fr-FR" sz="1600" dirty="0">
                  <a:solidFill>
                    <a:schemeClr val="tx1"/>
                  </a:solidFill>
                </a:rPr>
                <a:t>Acceptable?</a:t>
              </a:r>
            </a:p>
            <a:p>
              <a:pPr marL="285750" indent="-285750">
                <a:buFont typeface="Arial" panose="020B0604020202020204" pitchFamily="34" charset="0"/>
                <a:buChar char="•"/>
              </a:pPr>
              <a:r>
                <a:rPr lang="fr-FR" sz="1600" dirty="0" err="1">
                  <a:solidFill>
                    <a:schemeClr val="tx1"/>
                  </a:solidFill>
                </a:rPr>
                <a:t>Feasible</a:t>
              </a:r>
              <a:r>
                <a:rPr lang="fr-FR" sz="1600" dirty="0">
                  <a:solidFill>
                    <a:schemeClr val="tx1"/>
                  </a:solidFill>
                </a:rPr>
                <a:t>?</a:t>
              </a:r>
            </a:p>
          </p:txBody>
        </p:sp>
        <p:cxnSp>
          <p:nvCxnSpPr>
            <p:cNvPr id="22" name="Connecteur droit avec flèche 21"/>
            <p:cNvCxnSpPr>
              <a:stCxn id="21" idx="3"/>
              <a:endCxn id="20" idx="1"/>
            </p:cNvCxnSpPr>
            <p:nvPr/>
          </p:nvCxnSpPr>
          <p:spPr>
            <a:xfrm>
              <a:off x="5420687" y="2443179"/>
              <a:ext cx="699189" cy="0"/>
            </a:xfrm>
            <a:prstGeom prst="straightConnector1">
              <a:avLst/>
            </a:prstGeom>
            <a:ln w="57150">
              <a:solidFill>
                <a:srgbClr val="1D2D3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en angle 25"/>
            <p:cNvCxnSpPr>
              <a:stCxn id="20" idx="2"/>
              <a:endCxn id="2" idx="2"/>
            </p:cNvCxnSpPr>
            <p:nvPr/>
          </p:nvCxnSpPr>
          <p:spPr>
            <a:xfrm rot="5400000">
              <a:off x="4580298" y="495977"/>
              <a:ext cx="12700" cy="5183378"/>
            </a:xfrm>
            <a:prstGeom prst="bentConnector3">
              <a:avLst>
                <a:gd name="adj1" fmla="val 1800000"/>
              </a:avLst>
            </a:prstGeom>
            <a:ln w="57150">
              <a:solidFill>
                <a:srgbClr val="1D2D3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99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a:xfrm>
            <a:off x="6065" y="2674023"/>
            <a:ext cx="9143999" cy="360503"/>
          </a:xfrm>
        </p:spPr>
        <p:txBody>
          <a:bodyPr/>
          <a:lstStyle/>
          <a:p>
            <a:r>
              <a:rPr lang="fr-FR" dirty="0"/>
              <a:t>How are </a:t>
            </a:r>
            <a:r>
              <a:rPr lang="fr-FR" dirty="0" err="1"/>
              <a:t>we</a:t>
            </a:r>
            <a:r>
              <a:rPr lang="fr-FR" dirty="0"/>
              <a:t> </a:t>
            </a:r>
            <a:r>
              <a:rPr lang="fr-FR" dirty="0" err="1"/>
              <a:t>doing</a:t>
            </a:r>
            <a:r>
              <a:rPr lang="fr-FR" dirty="0"/>
              <a:t> ?</a:t>
            </a:r>
          </a:p>
        </p:txBody>
      </p:sp>
      <p:sp>
        <p:nvSpPr>
          <p:cNvPr id="3" name="Titre 2"/>
          <p:cNvSpPr>
            <a:spLocks noGrp="1"/>
          </p:cNvSpPr>
          <p:nvPr>
            <p:ph type="ctrTitle"/>
          </p:nvPr>
        </p:nvSpPr>
        <p:spPr>
          <a:xfrm>
            <a:off x="12130" y="2204917"/>
            <a:ext cx="9131870" cy="469106"/>
          </a:xfrm>
        </p:spPr>
        <p:txBody>
          <a:bodyPr/>
          <a:lstStyle/>
          <a:p>
            <a:pPr>
              <a:buNone/>
            </a:pPr>
            <a:r>
              <a:rPr lang="fr-FR" dirty="0"/>
              <a:t>Performance </a:t>
            </a:r>
            <a:r>
              <a:rPr lang="fr-FR" dirty="0" err="1"/>
              <a:t>ASsessment</a:t>
            </a:r>
            <a:endParaRPr lang="fr-FR" dirty="0"/>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186</a:t>
            </a:fld>
            <a:endParaRPr lang="fr-FR"/>
          </a:p>
        </p:txBody>
      </p:sp>
    </p:spTree>
    <p:extLst>
      <p:ext uri="{BB962C8B-B14F-4D97-AF65-F5344CB8AC3E}">
        <p14:creationId xmlns:p14="http://schemas.microsoft.com/office/powerpoint/2010/main" val="156928001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Performance </a:t>
            </a:r>
            <a:r>
              <a:rPr lang="fr-FR" dirty="0" err="1"/>
              <a:t>Assessment</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187</a:t>
            </a:fld>
            <a:endParaRPr lang="fr-FR"/>
          </a:p>
        </p:txBody>
      </p:sp>
      <p:sp>
        <p:nvSpPr>
          <p:cNvPr id="6" name="Rectangle 5"/>
          <p:cNvSpPr/>
          <p:nvPr/>
        </p:nvSpPr>
        <p:spPr>
          <a:xfrm>
            <a:off x="506776" y="1200839"/>
            <a:ext cx="3602516" cy="3084722"/>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dirty="0" err="1">
                <a:solidFill>
                  <a:schemeClr val="bg1"/>
                </a:solidFill>
              </a:rPr>
              <a:t>Economic</a:t>
            </a:r>
            <a:r>
              <a:rPr lang="fr-FR" b="1" dirty="0">
                <a:solidFill>
                  <a:schemeClr val="bg1"/>
                </a:solidFill>
              </a:rPr>
              <a:t> Performance</a:t>
            </a:r>
          </a:p>
        </p:txBody>
      </p:sp>
      <p:sp>
        <p:nvSpPr>
          <p:cNvPr id="7" name="Rectangle 6"/>
          <p:cNvSpPr/>
          <p:nvPr/>
        </p:nvSpPr>
        <p:spPr>
          <a:xfrm>
            <a:off x="4968608" y="1200839"/>
            <a:ext cx="3602516" cy="3084722"/>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dirty="0" err="1">
                <a:solidFill>
                  <a:schemeClr val="bg1"/>
                </a:solidFill>
              </a:rPr>
              <a:t>Organisational</a:t>
            </a:r>
            <a:r>
              <a:rPr lang="fr-FR" b="1" dirty="0">
                <a:solidFill>
                  <a:schemeClr val="bg1"/>
                </a:solidFill>
              </a:rPr>
              <a:t> </a:t>
            </a:r>
            <a:r>
              <a:rPr lang="fr-FR" b="1" dirty="0" err="1">
                <a:solidFill>
                  <a:schemeClr val="bg1"/>
                </a:solidFill>
              </a:rPr>
              <a:t>Effectiveness</a:t>
            </a:r>
            <a:endParaRPr lang="fr-FR" b="1" dirty="0">
              <a:solidFill>
                <a:schemeClr val="bg1"/>
              </a:solidFill>
            </a:endParaRPr>
          </a:p>
        </p:txBody>
      </p:sp>
    </p:spTree>
    <p:extLst>
      <p:ext uri="{BB962C8B-B14F-4D97-AF65-F5344CB8AC3E}">
        <p14:creationId xmlns:p14="http://schemas.microsoft.com/office/powerpoint/2010/main" val="243409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Performance </a:t>
            </a:r>
            <a:r>
              <a:rPr lang="fr-FR" dirty="0" err="1"/>
              <a:t>Assessment</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188</a:t>
            </a:fld>
            <a:endParaRPr lang="fr-FR"/>
          </a:p>
        </p:txBody>
      </p:sp>
      <p:sp>
        <p:nvSpPr>
          <p:cNvPr id="6" name="Rectangle 5"/>
          <p:cNvSpPr/>
          <p:nvPr/>
        </p:nvSpPr>
        <p:spPr>
          <a:xfrm>
            <a:off x="506776" y="1200839"/>
            <a:ext cx="3602516" cy="3084722"/>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dirty="0" err="1">
                <a:solidFill>
                  <a:schemeClr val="bg1"/>
                </a:solidFill>
              </a:rPr>
              <a:t>Economic</a:t>
            </a:r>
            <a:r>
              <a:rPr lang="fr-FR" b="1" dirty="0">
                <a:solidFill>
                  <a:schemeClr val="bg1"/>
                </a:solidFill>
              </a:rPr>
              <a:t> Performance</a:t>
            </a:r>
          </a:p>
        </p:txBody>
      </p:sp>
      <p:sp>
        <p:nvSpPr>
          <p:cNvPr id="7" name="Rectangle 6"/>
          <p:cNvSpPr/>
          <p:nvPr/>
        </p:nvSpPr>
        <p:spPr>
          <a:xfrm>
            <a:off x="4968608" y="1200839"/>
            <a:ext cx="3602516" cy="30847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dirty="0" err="1">
                <a:solidFill>
                  <a:schemeClr val="bg1"/>
                </a:solidFill>
              </a:rPr>
              <a:t>Organisational</a:t>
            </a:r>
            <a:r>
              <a:rPr lang="fr-FR" b="1" dirty="0">
                <a:solidFill>
                  <a:schemeClr val="bg1"/>
                </a:solidFill>
              </a:rPr>
              <a:t> </a:t>
            </a:r>
            <a:r>
              <a:rPr lang="fr-FR" b="1" dirty="0" err="1">
                <a:solidFill>
                  <a:schemeClr val="bg1"/>
                </a:solidFill>
              </a:rPr>
              <a:t>Effectiveness</a:t>
            </a:r>
            <a:endParaRPr lang="fr-FR" b="1" dirty="0">
              <a:solidFill>
                <a:schemeClr val="bg1"/>
              </a:solidFill>
            </a:endParaRPr>
          </a:p>
        </p:txBody>
      </p:sp>
      <p:sp>
        <p:nvSpPr>
          <p:cNvPr id="2" name="ZoneTexte 1"/>
          <p:cNvSpPr txBox="1"/>
          <p:nvPr/>
        </p:nvSpPr>
        <p:spPr>
          <a:xfrm>
            <a:off x="710588" y="1516708"/>
            <a:ext cx="3194892" cy="2554545"/>
          </a:xfrm>
          <a:prstGeom prst="rect">
            <a:avLst/>
          </a:prstGeom>
          <a:noFill/>
        </p:spPr>
        <p:txBody>
          <a:bodyPr wrap="square" rtlCol="0">
            <a:spAutoFit/>
          </a:bodyPr>
          <a:lstStyle/>
          <a:p>
            <a:r>
              <a:rPr lang="fr-FR" sz="1600" dirty="0">
                <a:solidFill>
                  <a:schemeClr val="bg1"/>
                </a:solidFill>
              </a:rPr>
              <a:t>Direct </a:t>
            </a:r>
            <a:r>
              <a:rPr lang="fr-FR" sz="1600" dirty="0" err="1">
                <a:solidFill>
                  <a:schemeClr val="bg1"/>
                </a:solidFill>
              </a:rPr>
              <a:t>measures</a:t>
            </a:r>
            <a:r>
              <a:rPr lang="fr-FR" sz="1600" dirty="0">
                <a:solidFill>
                  <a:schemeClr val="bg1"/>
                </a:solidFill>
              </a:rPr>
              <a:t> of </a:t>
            </a:r>
            <a:r>
              <a:rPr lang="fr-FR" sz="1600" dirty="0" err="1">
                <a:solidFill>
                  <a:schemeClr val="bg1"/>
                </a:solidFill>
              </a:rPr>
              <a:t>success</a:t>
            </a:r>
            <a:r>
              <a:rPr lang="fr-FR" sz="1600" dirty="0">
                <a:solidFill>
                  <a:schemeClr val="bg1"/>
                </a:solidFill>
              </a:rPr>
              <a:t> in </a:t>
            </a:r>
            <a:r>
              <a:rPr lang="fr-FR" sz="1600" dirty="0" err="1">
                <a:solidFill>
                  <a:schemeClr val="bg1"/>
                </a:solidFill>
              </a:rPr>
              <a:t>terms</a:t>
            </a:r>
            <a:r>
              <a:rPr lang="fr-FR" sz="1600" dirty="0">
                <a:solidFill>
                  <a:schemeClr val="bg1"/>
                </a:solidFill>
              </a:rPr>
              <a:t> of </a:t>
            </a:r>
            <a:r>
              <a:rPr lang="fr-FR" sz="1600" dirty="0" err="1">
                <a:solidFill>
                  <a:schemeClr val="bg1"/>
                </a:solidFill>
              </a:rPr>
              <a:t>economic</a:t>
            </a:r>
            <a:r>
              <a:rPr lang="fr-FR" sz="1600" dirty="0">
                <a:solidFill>
                  <a:schemeClr val="bg1"/>
                </a:solidFill>
              </a:rPr>
              <a:t> </a:t>
            </a:r>
            <a:r>
              <a:rPr lang="fr-FR" sz="1600" dirty="0" err="1">
                <a:solidFill>
                  <a:schemeClr val="bg1"/>
                </a:solidFill>
              </a:rPr>
              <a:t>outcomes</a:t>
            </a:r>
            <a:br>
              <a:rPr lang="fr-FR" sz="1600" dirty="0">
                <a:solidFill>
                  <a:schemeClr val="bg1"/>
                </a:solidFill>
              </a:rPr>
            </a:br>
            <a:endParaRPr lang="fr-FR" sz="1600" dirty="0">
              <a:solidFill>
                <a:schemeClr val="bg1"/>
              </a:solidFill>
            </a:endParaRPr>
          </a:p>
          <a:p>
            <a:r>
              <a:rPr lang="fr-FR" sz="1400" dirty="0" err="1">
                <a:solidFill>
                  <a:schemeClr val="bg1"/>
                </a:solidFill>
              </a:rPr>
              <a:t>Market</a:t>
            </a:r>
            <a:endParaRPr lang="fr-FR" sz="1400" dirty="0">
              <a:solidFill>
                <a:schemeClr val="bg1"/>
              </a:solidFill>
            </a:endParaRPr>
          </a:p>
          <a:p>
            <a:pPr marL="285750" indent="-285750">
              <a:buFontTx/>
              <a:buChar char="-"/>
            </a:pPr>
            <a:r>
              <a:rPr lang="fr-FR" sz="1400" dirty="0">
                <a:solidFill>
                  <a:schemeClr val="bg1"/>
                </a:solidFill>
              </a:rPr>
              <a:t>Sales and </a:t>
            </a:r>
            <a:r>
              <a:rPr lang="fr-FR" sz="1400" dirty="0" err="1">
                <a:solidFill>
                  <a:schemeClr val="bg1"/>
                </a:solidFill>
              </a:rPr>
              <a:t>growth</a:t>
            </a:r>
            <a:r>
              <a:rPr lang="fr-FR" sz="1400" dirty="0">
                <a:solidFill>
                  <a:schemeClr val="bg1"/>
                </a:solidFill>
              </a:rPr>
              <a:t> in sales</a:t>
            </a:r>
          </a:p>
          <a:p>
            <a:pPr marL="285750" indent="-285750">
              <a:buFontTx/>
              <a:buChar char="-"/>
            </a:pPr>
            <a:r>
              <a:rPr lang="fr-FR" sz="1400" dirty="0" err="1">
                <a:solidFill>
                  <a:schemeClr val="bg1"/>
                </a:solidFill>
              </a:rPr>
              <a:t>Market</a:t>
            </a:r>
            <a:r>
              <a:rPr lang="fr-FR" sz="1400" dirty="0">
                <a:solidFill>
                  <a:schemeClr val="bg1"/>
                </a:solidFill>
              </a:rPr>
              <a:t> </a:t>
            </a:r>
            <a:r>
              <a:rPr lang="fr-FR" sz="1400" dirty="0" err="1">
                <a:solidFill>
                  <a:schemeClr val="bg1"/>
                </a:solidFill>
              </a:rPr>
              <a:t>share</a:t>
            </a:r>
            <a:r>
              <a:rPr lang="fr-FR" sz="1400" dirty="0">
                <a:solidFill>
                  <a:schemeClr val="bg1"/>
                </a:solidFill>
              </a:rPr>
              <a:t> and </a:t>
            </a:r>
            <a:r>
              <a:rPr lang="fr-FR" sz="1400" dirty="0" err="1">
                <a:solidFill>
                  <a:schemeClr val="bg1"/>
                </a:solidFill>
              </a:rPr>
              <a:t>share</a:t>
            </a:r>
            <a:r>
              <a:rPr lang="fr-FR" sz="1400" dirty="0">
                <a:solidFill>
                  <a:schemeClr val="bg1"/>
                </a:solidFill>
              </a:rPr>
              <a:t> </a:t>
            </a:r>
            <a:r>
              <a:rPr lang="fr-FR" sz="1400" dirty="0" err="1">
                <a:solidFill>
                  <a:schemeClr val="bg1"/>
                </a:solidFill>
              </a:rPr>
              <a:t>growth</a:t>
            </a:r>
            <a:endParaRPr lang="fr-FR" sz="1400" dirty="0">
              <a:solidFill>
                <a:schemeClr val="bg1"/>
              </a:solidFill>
            </a:endParaRPr>
          </a:p>
          <a:p>
            <a:br>
              <a:rPr lang="fr-FR" sz="1400" dirty="0">
                <a:solidFill>
                  <a:schemeClr val="bg1"/>
                </a:solidFill>
              </a:rPr>
            </a:br>
            <a:r>
              <a:rPr lang="fr-FR" sz="1400" dirty="0" err="1">
                <a:solidFill>
                  <a:schemeClr val="bg1"/>
                </a:solidFill>
              </a:rPr>
              <a:t>Accounting</a:t>
            </a:r>
            <a:endParaRPr lang="fr-FR" sz="1400" dirty="0">
              <a:solidFill>
                <a:schemeClr val="bg1"/>
              </a:solidFill>
            </a:endParaRPr>
          </a:p>
          <a:p>
            <a:pPr marL="285750" indent="-285750">
              <a:buFontTx/>
              <a:buChar char="-"/>
            </a:pPr>
            <a:r>
              <a:rPr lang="fr-FR" sz="1400" dirty="0">
                <a:solidFill>
                  <a:schemeClr val="bg1"/>
                </a:solidFill>
              </a:rPr>
              <a:t>Profits</a:t>
            </a:r>
          </a:p>
          <a:p>
            <a:pPr marL="285750" indent="-285750">
              <a:buFontTx/>
              <a:buChar char="-"/>
            </a:pPr>
            <a:r>
              <a:rPr lang="fr-FR" sz="1400" dirty="0">
                <a:solidFill>
                  <a:schemeClr val="bg1"/>
                </a:solidFill>
              </a:rPr>
              <a:t>Profit </a:t>
            </a:r>
            <a:r>
              <a:rPr lang="fr-FR" sz="1400" dirty="0" err="1">
                <a:solidFill>
                  <a:schemeClr val="bg1"/>
                </a:solidFill>
              </a:rPr>
              <a:t>margin</a:t>
            </a:r>
            <a:endParaRPr lang="fr-FR" sz="1400" dirty="0">
              <a:solidFill>
                <a:schemeClr val="bg1"/>
              </a:solidFill>
            </a:endParaRPr>
          </a:p>
          <a:p>
            <a:pPr marL="285750" indent="-285750">
              <a:buFontTx/>
              <a:buChar char="-"/>
            </a:pPr>
            <a:r>
              <a:rPr lang="fr-FR" sz="1400" dirty="0">
                <a:solidFill>
                  <a:schemeClr val="bg1"/>
                </a:solidFill>
              </a:rPr>
              <a:t>ROCE</a:t>
            </a:r>
          </a:p>
        </p:txBody>
      </p:sp>
      <p:sp>
        <p:nvSpPr>
          <p:cNvPr id="8" name="Forme libre 7"/>
          <p:cNvSpPr/>
          <p:nvPr/>
        </p:nvSpPr>
        <p:spPr>
          <a:xfrm>
            <a:off x="3525398" y="2677099"/>
            <a:ext cx="308472" cy="1079653"/>
          </a:xfrm>
          <a:custGeom>
            <a:avLst/>
            <a:gdLst>
              <a:gd name="connsiteX0" fmla="*/ 0 w 308472"/>
              <a:gd name="connsiteY0" fmla="*/ 0 h 1079653"/>
              <a:gd name="connsiteX1" fmla="*/ 308472 w 308472"/>
              <a:gd name="connsiteY1" fmla="*/ 0 h 1079653"/>
              <a:gd name="connsiteX2" fmla="*/ 308472 w 308472"/>
              <a:gd name="connsiteY2" fmla="*/ 1079653 h 1079653"/>
              <a:gd name="connsiteX3" fmla="*/ 33050 w 308472"/>
              <a:gd name="connsiteY3" fmla="*/ 1079653 h 1079653"/>
              <a:gd name="connsiteX0" fmla="*/ 0 w 308472"/>
              <a:gd name="connsiteY0" fmla="*/ 0 h 1079653"/>
              <a:gd name="connsiteX1" fmla="*/ 308472 w 308472"/>
              <a:gd name="connsiteY1" fmla="*/ 0 h 1079653"/>
              <a:gd name="connsiteX2" fmla="*/ 308472 w 308472"/>
              <a:gd name="connsiteY2" fmla="*/ 1079653 h 1079653"/>
              <a:gd name="connsiteX3" fmla="*/ 10190 w 308472"/>
              <a:gd name="connsiteY3" fmla="*/ 1079653 h 1079653"/>
            </a:gdLst>
            <a:ahLst/>
            <a:cxnLst>
              <a:cxn ang="0">
                <a:pos x="connsiteX0" y="connsiteY0"/>
              </a:cxn>
              <a:cxn ang="0">
                <a:pos x="connsiteX1" y="connsiteY1"/>
              </a:cxn>
              <a:cxn ang="0">
                <a:pos x="connsiteX2" y="connsiteY2"/>
              </a:cxn>
              <a:cxn ang="0">
                <a:pos x="connsiteX3" y="connsiteY3"/>
              </a:cxn>
            </a:cxnLst>
            <a:rect l="l" t="t" r="r" b="b"/>
            <a:pathLst>
              <a:path w="308472" h="1079653">
                <a:moveTo>
                  <a:pt x="0" y="0"/>
                </a:moveTo>
                <a:lnTo>
                  <a:pt x="308472" y="0"/>
                </a:lnTo>
                <a:lnTo>
                  <a:pt x="308472" y="1079653"/>
                </a:lnTo>
                <a:lnTo>
                  <a:pt x="10190" y="1079653"/>
                </a:lnTo>
              </a:path>
            </a:pathLst>
          </a:custGeom>
          <a:noFill/>
          <a:ln w="28575">
            <a:solidFill>
              <a:schemeClr val="bg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rot="16200000">
            <a:off x="3162430" y="3086120"/>
            <a:ext cx="1152880" cy="261610"/>
          </a:xfrm>
          <a:prstGeom prst="rect">
            <a:avLst/>
          </a:prstGeom>
          <a:noFill/>
        </p:spPr>
        <p:txBody>
          <a:bodyPr wrap="none" rtlCol="0">
            <a:spAutoFit/>
          </a:bodyPr>
          <a:lstStyle/>
          <a:p>
            <a:r>
              <a:rPr lang="fr-FR" sz="1050" dirty="0" err="1">
                <a:solidFill>
                  <a:schemeClr val="bg1"/>
                </a:solidFill>
              </a:rPr>
              <a:t>potential</a:t>
            </a:r>
            <a:r>
              <a:rPr lang="fr-FR" sz="1050" dirty="0">
                <a:solidFill>
                  <a:schemeClr val="bg1"/>
                </a:solidFill>
              </a:rPr>
              <a:t> </a:t>
            </a:r>
            <a:r>
              <a:rPr lang="fr-FR" sz="1050" dirty="0" err="1">
                <a:solidFill>
                  <a:schemeClr val="bg1"/>
                </a:solidFill>
              </a:rPr>
              <a:t>conflict</a:t>
            </a:r>
            <a:endParaRPr lang="fr-FR" sz="1050" dirty="0">
              <a:solidFill>
                <a:schemeClr val="bg1"/>
              </a:solidFill>
            </a:endParaRPr>
          </a:p>
        </p:txBody>
      </p:sp>
    </p:spTree>
    <p:extLst>
      <p:ext uri="{BB962C8B-B14F-4D97-AF65-F5344CB8AC3E}">
        <p14:creationId xmlns:p14="http://schemas.microsoft.com/office/powerpoint/2010/main" val="18426267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Performance </a:t>
            </a:r>
            <a:r>
              <a:rPr lang="fr-FR" dirty="0" err="1"/>
              <a:t>Assessment</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189</a:t>
            </a:fld>
            <a:endParaRPr lang="fr-FR"/>
          </a:p>
        </p:txBody>
      </p:sp>
      <p:sp>
        <p:nvSpPr>
          <p:cNvPr id="7" name="Rectangle 6"/>
          <p:cNvSpPr/>
          <p:nvPr/>
        </p:nvSpPr>
        <p:spPr>
          <a:xfrm>
            <a:off x="4968608" y="1200839"/>
            <a:ext cx="3602516" cy="3084722"/>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dirty="0" err="1">
                <a:solidFill>
                  <a:schemeClr val="bg1"/>
                </a:solidFill>
              </a:rPr>
              <a:t>Organisational</a:t>
            </a:r>
            <a:r>
              <a:rPr lang="fr-FR" b="1" dirty="0">
                <a:solidFill>
                  <a:schemeClr val="bg1"/>
                </a:solidFill>
              </a:rPr>
              <a:t> </a:t>
            </a:r>
            <a:r>
              <a:rPr lang="fr-FR" b="1" dirty="0" err="1">
                <a:solidFill>
                  <a:schemeClr val="bg1"/>
                </a:solidFill>
              </a:rPr>
              <a:t>Effectiveness</a:t>
            </a:r>
            <a:endParaRPr lang="fr-FR" b="1" dirty="0">
              <a:solidFill>
                <a:schemeClr val="bg1"/>
              </a:solidFill>
            </a:endParaRPr>
          </a:p>
        </p:txBody>
      </p:sp>
      <p:grpSp>
        <p:nvGrpSpPr>
          <p:cNvPr id="12" name="Groupe 11"/>
          <p:cNvGrpSpPr/>
          <p:nvPr/>
        </p:nvGrpSpPr>
        <p:grpSpPr>
          <a:xfrm>
            <a:off x="506776" y="1200839"/>
            <a:ext cx="3602516" cy="3084722"/>
            <a:chOff x="506776" y="1200839"/>
            <a:chExt cx="3602516" cy="3084722"/>
          </a:xfrm>
        </p:grpSpPr>
        <p:sp>
          <p:nvSpPr>
            <p:cNvPr id="6" name="Rectangle 5"/>
            <p:cNvSpPr/>
            <p:nvPr/>
          </p:nvSpPr>
          <p:spPr>
            <a:xfrm>
              <a:off x="506776" y="1200839"/>
              <a:ext cx="3602516" cy="30847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dirty="0" err="1">
                  <a:solidFill>
                    <a:schemeClr val="bg1"/>
                  </a:solidFill>
                </a:rPr>
                <a:t>Economic</a:t>
              </a:r>
              <a:r>
                <a:rPr lang="fr-FR" b="1" dirty="0">
                  <a:solidFill>
                    <a:schemeClr val="bg1"/>
                  </a:solidFill>
                </a:rPr>
                <a:t> Performance</a:t>
              </a:r>
            </a:p>
          </p:txBody>
        </p:sp>
        <p:sp>
          <p:nvSpPr>
            <p:cNvPr id="2" name="ZoneTexte 1"/>
            <p:cNvSpPr txBox="1"/>
            <p:nvPr/>
          </p:nvSpPr>
          <p:spPr>
            <a:xfrm>
              <a:off x="710588" y="1516708"/>
              <a:ext cx="3194892" cy="2554545"/>
            </a:xfrm>
            <a:prstGeom prst="rect">
              <a:avLst/>
            </a:prstGeom>
            <a:noFill/>
          </p:spPr>
          <p:txBody>
            <a:bodyPr wrap="square" rtlCol="0">
              <a:spAutoFit/>
            </a:bodyPr>
            <a:lstStyle/>
            <a:p>
              <a:r>
                <a:rPr lang="fr-FR" sz="1600" dirty="0">
                  <a:solidFill>
                    <a:schemeClr val="bg1"/>
                  </a:solidFill>
                </a:rPr>
                <a:t>Direct </a:t>
              </a:r>
              <a:r>
                <a:rPr lang="fr-FR" sz="1600" dirty="0" err="1">
                  <a:solidFill>
                    <a:schemeClr val="bg1"/>
                  </a:solidFill>
                </a:rPr>
                <a:t>measures</a:t>
              </a:r>
              <a:r>
                <a:rPr lang="fr-FR" sz="1600" dirty="0">
                  <a:solidFill>
                    <a:schemeClr val="bg1"/>
                  </a:solidFill>
                </a:rPr>
                <a:t> of </a:t>
              </a:r>
              <a:r>
                <a:rPr lang="fr-FR" sz="1600" dirty="0" err="1">
                  <a:solidFill>
                    <a:schemeClr val="bg1"/>
                  </a:solidFill>
                </a:rPr>
                <a:t>success</a:t>
              </a:r>
              <a:r>
                <a:rPr lang="fr-FR" sz="1600" dirty="0">
                  <a:solidFill>
                    <a:schemeClr val="bg1"/>
                  </a:solidFill>
                </a:rPr>
                <a:t> in </a:t>
              </a:r>
              <a:r>
                <a:rPr lang="fr-FR" sz="1600" dirty="0" err="1">
                  <a:solidFill>
                    <a:schemeClr val="bg1"/>
                  </a:solidFill>
                </a:rPr>
                <a:t>terms</a:t>
              </a:r>
              <a:r>
                <a:rPr lang="fr-FR" sz="1600" dirty="0">
                  <a:solidFill>
                    <a:schemeClr val="bg1"/>
                  </a:solidFill>
                </a:rPr>
                <a:t> of </a:t>
              </a:r>
              <a:r>
                <a:rPr lang="fr-FR" sz="1600" dirty="0" err="1">
                  <a:solidFill>
                    <a:schemeClr val="bg1"/>
                  </a:solidFill>
                </a:rPr>
                <a:t>economic</a:t>
              </a:r>
              <a:r>
                <a:rPr lang="fr-FR" sz="1600" dirty="0">
                  <a:solidFill>
                    <a:schemeClr val="bg1"/>
                  </a:solidFill>
                </a:rPr>
                <a:t> </a:t>
              </a:r>
              <a:r>
                <a:rPr lang="fr-FR" sz="1600" dirty="0" err="1">
                  <a:solidFill>
                    <a:schemeClr val="bg1"/>
                  </a:solidFill>
                </a:rPr>
                <a:t>outcomes</a:t>
              </a:r>
              <a:br>
                <a:rPr lang="fr-FR" sz="1600" dirty="0">
                  <a:solidFill>
                    <a:schemeClr val="bg1"/>
                  </a:solidFill>
                </a:rPr>
              </a:br>
              <a:endParaRPr lang="fr-FR" sz="1600" dirty="0">
                <a:solidFill>
                  <a:schemeClr val="bg1"/>
                </a:solidFill>
              </a:endParaRPr>
            </a:p>
            <a:p>
              <a:r>
                <a:rPr lang="fr-FR" sz="1400" dirty="0" err="1">
                  <a:solidFill>
                    <a:schemeClr val="bg1"/>
                  </a:solidFill>
                </a:rPr>
                <a:t>Market</a:t>
              </a:r>
              <a:endParaRPr lang="fr-FR" sz="1400" dirty="0">
                <a:solidFill>
                  <a:schemeClr val="bg1"/>
                </a:solidFill>
              </a:endParaRPr>
            </a:p>
            <a:p>
              <a:pPr marL="285750" indent="-285750">
                <a:buFontTx/>
                <a:buChar char="-"/>
              </a:pPr>
              <a:r>
                <a:rPr lang="fr-FR" sz="1400" dirty="0">
                  <a:solidFill>
                    <a:schemeClr val="bg1"/>
                  </a:solidFill>
                </a:rPr>
                <a:t>Sales and </a:t>
              </a:r>
              <a:r>
                <a:rPr lang="fr-FR" sz="1400" dirty="0" err="1">
                  <a:solidFill>
                    <a:schemeClr val="bg1"/>
                  </a:solidFill>
                </a:rPr>
                <a:t>growth</a:t>
              </a:r>
              <a:r>
                <a:rPr lang="fr-FR" sz="1400" dirty="0">
                  <a:solidFill>
                    <a:schemeClr val="bg1"/>
                  </a:solidFill>
                </a:rPr>
                <a:t> in sales</a:t>
              </a:r>
            </a:p>
            <a:p>
              <a:pPr marL="285750" indent="-285750">
                <a:buFontTx/>
                <a:buChar char="-"/>
              </a:pPr>
              <a:r>
                <a:rPr lang="fr-FR" sz="1400" dirty="0" err="1">
                  <a:solidFill>
                    <a:schemeClr val="bg1"/>
                  </a:solidFill>
                </a:rPr>
                <a:t>Market</a:t>
              </a:r>
              <a:r>
                <a:rPr lang="fr-FR" sz="1400" dirty="0">
                  <a:solidFill>
                    <a:schemeClr val="bg1"/>
                  </a:solidFill>
                </a:rPr>
                <a:t> </a:t>
              </a:r>
              <a:r>
                <a:rPr lang="fr-FR" sz="1400" dirty="0" err="1">
                  <a:solidFill>
                    <a:schemeClr val="bg1"/>
                  </a:solidFill>
                </a:rPr>
                <a:t>share</a:t>
              </a:r>
              <a:r>
                <a:rPr lang="fr-FR" sz="1400" dirty="0">
                  <a:solidFill>
                    <a:schemeClr val="bg1"/>
                  </a:solidFill>
                </a:rPr>
                <a:t> and </a:t>
              </a:r>
              <a:r>
                <a:rPr lang="fr-FR" sz="1400" dirty="0" err="1">
                  <a:solidFill>
                    <a:schemeClr val="bg1"/>
                  </a:solidFill>
                </a:rPr>
                <a:t>share</a:t>
              </a:r>
              <a:r>
                <a:rPr lang="fr-FR" sz="1400" dirty="0">
                  <a:solidFill>
                    <a:schemeClr val="bg1"/>
                  </a:solidFill>
                </a:rPr>
                <a:t> </a:t>
              </a:r>
              <a:r>
                <a:rPr lang="fr-FR" sz="1400" dirty="0" err="1">
                  <a:solidFill>
                    <a:schemeClr val="bg1"/>
                  </a:solidFill>
                </a:rPr>
                <a:t>growth</a:t>
              </a:r>
              <a:endParaRPr lang="fr-FR" sz="1400" dirty="0">
                <a:solidFill>
                  <a:schemeClr val="bg1"/>
                </a:solidFill>
              </a:endParaRPr>
            </a:p>
            <a:p>
              <a:br>
                <a:rPr lang="fr-FR" sz="1400" dirty="0">
                  <a:solidFill>
                    <a:schemeClr val="bg1"/>
                  </a:solidFill>
                </a:rPr>
              </a:br>
              <a:r>
                <a:rPr lang="fr-FR" sz="1400" dirty="0" err="1">
                  <a:solidFill>
                    <a:schemeClr val="bg1"/>
                  </a:solidFill>
                </a:rPr>
                <a:t>Accounting</a:t>
              </a:r>
              <a:endParaRPr lang="fr-FR" sz="1400" dirty="0">
                <a:solidFill>
                  <a:schemeClr val="bg1"/>
                </a:solidFill>
              </a:endParaRPr>
            </a:p>
            <a:p>
              <a:pPr marL="285750" indent="-285750">
                <a:buFontTx/>
                <a:buChar char="-"/>
              </a:pPr>
              <a:r>
                <a:rPr lang="fr-FR" sz="1400" dirty="0">
                  <a:solidFill>
                    <a:schemeClr val="bg1"/>
                  </a:solidFill>
                </a:rPr>
                <a:t>Profits</a:t>
              </a:r>
            </a:p>
            <a:p>
              <a:pPr marL="285750" indent="-285750">
                <a:buFontTx/>
                <a:buChar char="-"/>
              </a:pPr>
              <a:r>
                <a:rPr lang="fr-FR" sz="1400" dirty="0">
                  <a:solidFill>
                    <a:schemeClr val="bg1"/>
                  </a:solidFill>
                </a:rPr>
                <a:t>Profit </a:t>
              </a:r>
              <a:r>
                <a:rPr lang="fr-FR" sz="1400" dirty="0" err="1">
                  <a:solidFill>
                    <a:schemeClr val="bg1"/>
                  </a:solidFill>
                </a:rPr>
                <a:t>margin</a:t>
              </a:r>
              <a:endParaRPr lang="fr-FR" sz="1400" dirty="0">
                <a:solidFill>
                  <a:schemeClr val="bg1"/>
                </a:solidFill>
              </a:endParaRPr>
            </a:p>
            <a:p>
              <a:pPr marL="285750" indent="-285750">
                <a:buFontTx/>
                <a:buChar char="-"/>
              </a:pPr>
              <a:r>
                <a:rPr lang="fr-FR" sz="1400" dirty="0">
                  <a:solidFill>
                    <a:schemeClr val="bg1"/>
                  </a:solidFill>
                </a:rPr>
                <a:t>ROCE</a:t>
              </a:r>
            </a:p>
          </p:txBody>
        </p:sp>
        <p:sp>
          <p:nvSpPr>
            <p:cNvPr id="8" name="Forme libre 7"/>
            <p:cNvSpPr/>
            <p:nvPr/>
          </p:nvSpPr>
          <p:spPr>
            <a:xfrm>
              <a:off x="3525398" y="2677099"/>
              <a:ext cx="308472" cy="1079653"/>
            </a:xfrm>
            <a:custGeom>
              <a:avLst/>
              <a:gdLst>
                <a:gd name="connsiteX0" fmla="*/ 0 w 308472"/>
                <a:gd name="connsiteY0" fmla="*/ 0 h 1079653"/>
                <a:gd name="connsiteX1" fmla="*/ 308472 w 308472"/>
                <a:gd name="connsiteY1" fmla="*/ 0 h 1079653"/>
                <a:gd name="connsiteX2" fmla="*/ 308472 w 308472"/>
                <a:gd name="connsiteY2" fmla="*/ 1079653 h 1079653"/>
                <a:gd name="connsiteX3" fmla="*/ 33050 w 308472"/>
                <a:gd name="connsiteY3" fmla="*/ 1079653 h 1079653"/>
                <a:gd name="connsiteX0" fmla="*/ 0 w 308472"/>
                <a:gd name="connsiteY0" fmla="*/ 0 h 1079653"/>
                <a:gd name="connsiteX1" fmla="*/ 308472 w 308472"/>
                <a:gd name="connsiteY1" fmla="*/ 0 h 1079653"/>
                <a:gd name="connsiteX2" fmla="*/ 308472 w 308472"/>
                <a:gd name="connsiteY2" fmla="*/ 1079653 h 1079653"/>
                <a:gd name="connsiteX3" fmla="*/ 10190 w 308472"/>
                <a:gd name="connsiteY3" fmla="*/ 1079653 h 1079653"/>
              </a:gdLst>
              <a:ahLst/>
              <a:cxnLst>
                <a:cxn ang="0">
                  <a:pos x="connsiteX0" y="connsiteY0"/>
                </a:cxn>
                <a:cxn ang="0">
                  <a:pos x="connsiteX1" y="connsiteY1"/>
                </a:cxn>
                <a:cxn ang="0">
                  <a:pos x="connsiteX2" y="connsiteY2"/>
                </a:cxn>
                <a:cxn ang="0">
                  <a:pos x="connsiteX3" y="connsiteY3"/>
                </a:cxn>
              </a:cxnLst>
              <a:rect l="l" t="t" r="r" b="b"/>
              <a:pathLst>
                <a:path w="308472" h="1079653">
                  <a:moveTo>
                    <a:pt x="0" y="0"/>
                  </a:moveTo>
                  <a:lnTo>
                    <a:pt x="308472" y="0"/>
                  </a:lnTo>
                  <a:lnTo>
                    <a:pt x="308472" y="1079653"/>
                  </a:lnTo>
                  <a:lnTo>
                    <a:pt x="10190" y="1079653"/>
                  </a:lnTo>
                </a:path>
              </a:pathLst>
            </a:custGeom>
            <a:noFill/>
            <a:ln w="28575">
              <a:solidFill>
                <a:schemeClr val="bg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rot="16200000">
              <a:off x="3162430" y="3086120"/>
              <a:ext cx="1152880" cy="261610"/>
            </a:xfrm>
            <a:prstGeom prst="rect">
              <a:avLst/>
            </a:prstGeom>
            <a:noFill/>
          </p:spPr>
          <p:txBody>
            <a:bodyPr wrap="none" rtlCol="0">
              <a:spAutoFit/>
            </a:bodyPr>
            <a:lstStyle/>
            <a:p>
              <a:r>
                <a:rPr lang="fr-FR" sz="1050" dirty="0" err="1">
                  <a:solidFill>
                    <a:schemeClr val="bg1"/>
                  </a:solidFill>
                </a:rPr>
                <a:t>potential</a:t>
              </a:r>
              <a:r>
                <a:rPr lang="fr-FR" sz="1050" dirty="0">
                  <a:solidFill>
                    <a:schemeClr val="bg1"/>
                  </a:solidFill>
                </a:rPr>
                <a:t> </a:t>
              </a:r>
              <a:r>
                <a:rPr lang="fr-FR" sz="1050" dirty="0" err="1">
                  <a:solidFill>
                    <a:schemeClr val="bg1"/>
                  </a:solidFill>
                </a:rPr>
                <a:t>conflict</a:t>
              </a:r>
              <a:endParaRPr lang="fr-FR" sz="1050" dirty="0">
                <a:solidFill>
                  <a:schemeClr val="bg1"/>
                </a:solidFill>
              </a:endParaRPr>
            </a:p>
          </p:txBody>
        </p:sp>
      </p:grpSp>
      <p:sp>
        <p:nvSpPr>
          <p:cNvPr id="10" name="ZoneTexte 9"/>
          <p:cNvSpPr txBox="1"/>
          <p:nvPr/>
        </p:nvSpPr>
        <p:spPr>
          <a:xfrm>
            <a:off x="4993435" y="1516708"/>
            <a:ext cx="3547432" cy="2616101"/>
          </a:xfrm>
          <a:prstGeom prst="rect">
            <a:avLst/>
          </a:prstGeom>
          <a:noFill/>
        </p:spPr>
        <p:txBody>
          <a:bodyPr wrap="square" rtlCol="0">
            <a:spAutoFit/>
          </a:bodyPr>
          <a:lstStyle/>
          <a:p>
            <a:r>
              <a:rPr lang="fr-FR" sz="1600" dirty="0">
                <a:solidFill>
                  <a:schemeClr val="bg1"/>
                </a:solidFill>
              </a:rPr>
              <a:t>Broad set of </a:t>
            </a:r>
            <a:r>
              <a:rPr lang="fr-FR" sz="1600" dirty="0" err="1">
                <a:solidFill>
                  <a:schemeClr val="bg1"/>
                </a:solidFill>
              </a:rPr>
              <a:t>criteria</a:t>
            </a:r>
            <a:r>
              <a:rPr lang="fr-FR" sz="1600" dirty="0">
                <a:solidFill>
                  <a:schemeClr val="bg1"/>
                </a:solidFill>
              </a:rPr>
              <a:t> – </a:t>
            </a:r>
            <a:r>
              <a:rPr lang="fr-FR" sz="1600" dirty="0" err="1">
                <a:solidFill>
                  <a:schemeClr val="bg1"/>
                </a:solidFill>
              </a:rPr>
              <a:t>beyond</a:t>
            </a:r>
            <a:r>
              <a:rPr lang="fr-FR" sz="1600" dirty="0">
                <a:solidFill>
                  <a:schemeClr val="bg1"/>
                </a:solidFill>
              </a:rPr>
              <a:t> </a:t>
            </a:r>
            <a:r>
              <a:rPr lang="fr-FR" sz="1600" dirty="0" err="1">
                <a:solidFill>
                  <a:schemeClr val="bg1"/>
                </a:solidFill>
              </a:rPr>
              <a:t>economic</a:t>
            </a:r>
            <a:r>
              <a:rPr lang="fr-FR" sz="1600" dirty="0">
                <a:solidFill>
                  <a:schemeClr val="bg1"/>
                </a:solidFill>
              </a:rPr>
              <a:t> </a:t>
            </a:r>
            <a:r>
              <a:rPr lang="fr-FR" sz="1600" dirty="0" err="1">
                <a:solidFill>
                  <a:schemeClr val="bg1"/>
                </a:solidFill>
              </a:rPr>
              <a:t>measures</a:t>
            </a:r>
            <a:r>
              <a:rPr lang="fr-FR" sz="1600" dirty="0">
                <a:solidFill>
                  <a:schemeClr val="bg1"/>
                </a:solidFill>
              </a:rPr>
              <a:t> </a:t>
            </a:r>
            <a:br>
              <a:rPr lang="fr-FR" sz="1600" dirty="0">
                <a:solidFill>
                  <a:schemeClr val="bg1"/>
                </a:solidFill>
              </a:rPr>
            </a:br>
            <a:br>
              <a:rPr lang="fr-FR" sz="1600" dirty="0">
                <a:solidFill>
                  <a:schemeClr val="bg1"/>
                </a:solidFill>
              </a:rPr>
            </a:br>
            <a:r>
              <a:rPr lang="fr-FR" sz="1600" dirty="0" err="1">
                <a:solidFill>
                  <a:schemeClr val="bg1"/>
                </a:solidFill>
              </a:rPr>
              <a:t>Example</a:t>
            </a:r>
            <a:r>
              <a:rPr lang="fr-FR" sz="1600" dirty="0">
                <a:solidFill>
                  <a:schemeClr val="bg1"/>
                </a:solidFill>
              </a:rPr>
              <a:t> : </a:t>
            </a:r>
            <a:r>
              <a:rPr lang="fr-FR" sz="1600" b="1" dirty="0" err="1">
                <a:solidFill>
                  <a:schemeClr val="bg1"/>
                </a:solidFill>
              </a:rPr>
              <a:t>Balanced</a:t>
            </a:r>
            <a:r>
              <a:rPr lang="fr-FR" sz="1600" b="1" dirty="0">
                <a:solidFill>
                  <a:schemeClr val="bg1"/>
                </a:solidFill>
              </a:rPr>
              <a:t> </a:t>
            </a:r>
            <a:r>
              <a:rPr lang="fr-FR" sz="1600" b="1" dirty="0" err="1">
                <a:solidFill>
                  <a:schemeClr val="bg1"/>
                </a:solidFill>
              </a:rPr>
              <a:t>Scorecard</a:t>
            </a:r>
            <a:br>
              <a:rPr lang="fr-FR" sz="1600" dirty="0">
                <a:solidFill>
                  <a:schemeClr val="bg1"/>
                </a:solidFill>
              </a:rPr>
            </a:br>
            <a:endParaRPr lang="fr-FR" sz="1600" dirty="0">
              <a:solidFill>
                <a:schemeClr val="bg1"/>
              </a:solidFill>
            </a:endParaRPr>
          </a:p>
          <a:p>
            <a:r>
              <a:rPr lang="fr-FR" sz="1200" b="1" dirty="0">
                <a:solidFill>
                  <a:schemeClr val="bg1"/>
                </a:solidFill>
              </a:rPr>
              <a:t>Customer Perspective</a:t>
            </a:r>
          </a:p>
          <a:p>
            <a:pPr marL="285750" indent="-285750">
              <a:buFontTx/>
              <a:buChar char="-"/>
            </a:pPr>
            <a:r>
              <a:rPr lang="fr-FR" sz="1200" dirty="0">
                <a:solidFill>
                  <a:schemeClr val="bg1"/>
                </a:solidFill>
              </a:rPr>
              <a:t>Satisfaction</a:t>
            </a:r>
          </a:p>
          <a:p>
            <a:pPr marL="285750" indent="-285750">
              <a:buFontTx/>
              <a:buChar char="-"/>
            </a:pPr>
            <a:r>
              <a:rPr lang="fr-FR" sz="1200" dirty="0">
                <a:solidFill>
                  <a:schemeClr val="bg1"/>
                </a:solidFill>
              </a:rPr>
              <a:t>Product </a:t>
            </a:r>
            <a:r>
              <a:rPr lang="fr-FR" sz="1200" dirty="0" err="1">
                <a:solidFill>
                  <a:schemeClr val="bg1"/>
                </a:solidFill>
              </a:rPr>
              <a:t>quality</a:t>
            </a:r>
            <a:endParaRPr lang="fr-FR" sz="1200" dirty="0">
              <a:solidFill>
                <a:schemeClr val="bg1"/>
              </a:solidFill>
            </a:endParaRPr>
          </a:p>
          <a:p>
            <a:pPr marL="285750" indent="-285750">
              <a:buFontTx/>
              <a:buChar char="-"/>
            </a:pPr>
            <a:endParaRPr lang="fr-FR" sz="1200" dirty="0">
              <a:solidFill>
                <a:schemeClr val="bg1"/>
              </a:solidFill>
            </a:endParaRPr>
          </a:p>
          <a:p>
            <a:r>
              <a:rPr lang="fr-FR" sz="1200" b="1" dirty="0" err="1">
                <a:solidFill>
                  <a:schemeClr val="bg1"/>
                </a:solidFill>
              </a:rPr>
              <a:t>Internal</a:t>
            </a:r>
            <a:r>
              <a:rPr lang="fr-FR" sz="1200" b="1" dirty="0">
                <a:solidFill>
                  <a:schemeClr val="bg1"/>
                </a:solidFill>
              </a:rPr>
              <a:t> Business </a:t>
            </a:r>
            <a:br>
              <a:rPr lang="fr-FR" sz="1200" b="1" dirty="0">
                <a:solidFill>
                  <a:schemeClr val="bg1"/>
                </a:solidFill>
              </a:rPr>
            </a:br>
            <a:r>
              <a:rPr lang="fr-FR" sz="1200" b="1" dirty="0">
                <a:solidFill>
                  <a:schemeClr val="bg1"/>
                </a:solidFill>
              </a:rPr>
              <a:t>Perspective</a:t>
            </a:r>
          </a:p>
          <a:p>
            <a:pPr marL="285750" indent="-285750">
              <a:buFontTx/>
              <a:buChar char="-"/>
            </a:pPr>
            <a:r>
              <a:rPr lang="fr-FR" sz="1200" dirty="0" err="1">
                <a:solidFill>
                  <a:schemeClr val="bg1"/>
                </a:solidFill>
              </a:rPr>
              <a:t>Productivity</a:t>
            </a:r>
            <a:endParaRPr lang="fr-FR" sz="1200" dirty="0">
              <a:solidFill>
                <a:schemeClr val="bg1"/>
              </a:solidFill>
            </a:endParaRPr>
          </a:p>
        </p:txBody>
      </p:sp>
      <p:pic>
        <p:nvPicPr>
          <p:cNvPr id="11" name="Image 10"/>
          <p:cNvPicPr>
            <a:picLocks noChangeAspect="1"/>
          </p:cNvPicPr>
          <p:nvPr/>
        </p:nvPicPr>
        <p:blipFill>
          <a:blip r:embed="rId2"/>
          <a:stretch>
            <a:fillRect/>
          </a:stretch>
        </p:blipFill>
        <p:spPr>
          <a:xfrm>
            <a:off x="125633" y="1207877"/>
            <a:ext cx="4743823" cy="2606022"/>
          </a:xfrm>
          <a:prstGeom prst="rect">
            <a:avLst/>
          </a:prstGeom>
        </p:spPr>
      </p:pic>
      <p:sp>
        <p:nvSpPr>
          <p:cNvPr id="13" name="ZoneTexte 12"/>
          <p:cNvSpPr txBox="1"/>
          <p:nvPr/>
        </p:nvSpPr>
        <p:spPr>
          <a:xfrm>
            <a:off x="6625241" y="2736502"/>
            <a:ext cx="2288177" cy="1384995"/>
          </a:xfrm>
          <a:prstGeom prst="rect">
            <a:avLst/>
          </a:prstGeom>
          <a:noFill/>
        </p:spPr>
        <p:txBody>
          <a:bodyPr wrap="square" rtlCol="0">
            <a:spAutoFit/>
          </a:bodyPr>
          <a:lstStyle/>
          <a:p>
            <a:r>
              <a:rPr lang="fr-FR" sz="1200" b="1" dirty="0">
                <a:solidFill>
                  <a:schemeClr val="bg1"/>
                </a:solidFill>
              </a:rPr>
              <a:t>Innovation and Learning Perspective</a:t>
            </a:r>
          </a:p>
          <a:p>
            <a:pPr marL="285750" indent="-285750">
              <a:buFontTx/>
              <a:buChar char="-"/>
            </a:pPr>
            <a:r>
              <a:rPr lang="fr-FR" sz="1200" dirty="0">
                <a:solidFill>
                  <a:schemeClr val="bg1"/>
                </a:solidFill>
              </a:rPr>
              <a:t>New </a:t>
            </a:r>
            <a:r>
              <a:rPr lang="fr-FR" sz="1200" dirty="0" err="1">
                <a:solidFill>
                  <a:schemeClr val="bg1"/>
                </a:solidFill>
              </a:rPr>
              <a:t>prodcuts</a:t>
            </a:r>
            <a:endParaRPr lang="fr-FR" sz="1200" dirty="0">
              <a:solidFill>
                <a:schemeClr val="bg1"/>
              </a:solidFill>
            </a:endParaRPr>
          </a:p>
          <a:p>
            <a:pPr marL="285750" indent="-285750">
              <a:buFontTx/>
              <a:buChar char="-"/>
            </a:pPr>
            <a:r>
              <a:rPr lang="fr-FR" sz="1200" dirty="0" err="1">
                <a:solidFill>
                  <a:schemeClr val="bg1"/>
                </a:solidFill>
              </a:rPr>
              <a:t>Employee</a:t>
            </a:r>
            <a:r>
              <a:rPr lang="fr-FR" sz="1200" dirty="0">
                <a:solidFill>
                  <a:schemeClr val="bg1"/>
                </a:solidFill>
              </a:rPr>
              <a:t> </a:t>
            </a:r>
            <a:r>
              <a:rPr lang="fr-FR" sz="1200" dirty="0" err="1">
                <a:solidFill>
                  <a:schemeClr val="bg1"/>
                </a:solidFill>
              </a:rPr>
              <a:t>skills</a:t>
            </a:r>
            <a:endParaRPr lang="fr-FR" sz="1200" dirty="0">
              <a:solidFill>
                <a:schemeClr val="bg1"/>
              </a:solidFill>
            </a:endParaRPr>
          </a:p>
          <a:p>
            <a:r>
              <a:rPr lang="fr-FR" sz="1200" b="1" dirty="0">
                <a:solidFill>
                  <a:schemeClr val="bg1"/>
                </a:solidFill>
              </a:rPr>
              <a:t>Financial Perspective</a:t>
            </a:r>
          </a:p>
          <a:p>
            <a:pPr marL="285750" indent="-285750">
              <a:buFontTx/>
              <a:buChar char="-"/>
            </a:pPr>
            <a:r>
              <a:rPr lang="fr-FR" sz="1200" dirty="0" err="1">
                <a:solidFill>
                  <a:schemeClr val="bg1"/>
                </a:solidFill>
              </a:rPr>
              <a:t>Profitability</a:t>
            </a:r>
            <a:endParaRPr lang="fr-FR" sz="1200" dirty="0">
              <a:solidFill>
                <a:schemeClr val="bg1"/>
              </a:solidFill>
            </a:endParaRPr>
          </a:p>
          <a:p>
            <a:pPr marL="285750" indent="-285750">
              <a:buFontTx/>
              <a:buChar char="-"/>
            </a:pPr>
            <a:r>
              <a:rPr lang="fr-FR" sz="1200" dirty="0">
                <a:solidFill>
                  <a:schemeClr val="bg1"/>
                </a:solidFill>
              </a:rPr>
              <a:t>Share </a:t>
            </a:r>
            <a:r>
              <a:rPr lang="fr-FR" sz="1200" dirty="0" err="1">
                <a:solidFill>
                  <a:schemeClr val="bg1"/>
                </a:solidFill>
              </a:rPr>
              <a:t>price</a:t>
            </a:r>
            <a:endParaRPr lang="fr-FR" sz="1200" dirty="0">
              <a:solidFill>
                <a:schemeClr val="bg1"/>
              </a:solidFill>
            </a:endParaRPr>
          </a:p>
        </p:txBody>
      </p:sp>
    </p:spTree>
    <p:extLst>
      <p:ext uri="{BB962C8B-B14F-4D97-AF65-F5344CB8AC3E}">
        <p14:creationId xmlns:p14="http://schemas.microsoft.com/office/powerpoint/2010/main" val="35240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Exploiting</a:t>
            </a:r>
            <a:r>
              <a:rPr lang="fr-FR" dirty="0"/>
              <a:t> </a:t>
            </a:r>
            <a:r>
              <a:rPr lang="fr-FR" dirty="0" err="1"/>
              <a:t>Low</a:t>
            </a:r>
            <a:r>
              <a:rPr lang="fr-FR" dirty="0"/>
              <a:t> </a:t>
            </a:r>
            <a:r>
              <a:rPr lang="fr-FR" dirty="0" err="1"/>
              <a:t>Costs</a:t>
            </a:r>
            <a:endParaRPr lang="fr-FR" dirty="0"/>
          </a:p>
        </p:txBody>
      </p:sp>
      <p:sp>
        <p:nvSpPr>
          <p:cNvPr id="4" name="Sous-titre 3"/>
          <p:cNvSpPr>
            <a:spLocks noGrp="1"/>
          </p:cNvSpPr>
          <p:nvPr>
            <p:ph type="subTitle" idx="13"/>
          </p:nvPr>
        </p:nvSpPr>
        <p:spPr/>
        <p:txBody>
          <a:bodyPr/>
          <a:lstStyle/>
          <a:p>
            <a:r>
              <a:rPr lang="fr-FR" dirty="0" err="1"/>
              <a:t>What</a:t>
            </a:r>
            <a:r>
              <a:rPr lang="fr-FR" dirty="0"/>
              <a:t> do </a:t>
            </a:r>
            <a:r>
              <a:rPr lang="fr-FR" dirty="0" err="1"/>
              <a:t>you</a:t>
            </a:r>
            <a:r>
              <a:rPr lang="fr-FR" dirty="0"/>
              <a:t> do </a:t>
            </a:r>
            <a:r>
              <a:rPr lang="fr-FR" dirty="0" err="1"/>
              <a:t>with</a:t>
            </a:r>
            <a:r>
              <a:rPr lang="fr-FR" dirty="0"/>
              <a:t> </a:t>
            </a:r>
            <a:r>
              <a:rPr lang="fr-FR" dirty="0" err="1"/>
              <a:t>low</a:t>
            </a:r>
            <a:r>
              <a:rPr lang="fr-FR" dirty="0"/>
              <a:t> </a:t>
            </a:r>
            <a:r>
              <a:rPr lang="fr-FR" dirty="0" err="1"/>
              <a:t>cost</a:t>
            </a:r>
            <a:r>
              <a:rPr lang="fr-FR" dirty="0"/>
              <a:t>?</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19</a:t>
            </a:fld>
            <a:endParaRPr lang="fr-FR"/>
          </a:p>
        </p:txBody>
      </p:sp>
      <p:cxnSp>
        <p:nvCxnSpPr>
          <p:cNvPr id="7" name="Connecteur droit avec flèche 6"/>
          <p:cNvCxnSpPr/>
          <p:nvPr/>
        </p:nvCxnSpPr>
        <p:spPr>
          <a:xfrm flipV="1">
            <a:off x="1233889" y="1542361"/>
            <a:ext cx="0" cy="2159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584352" y="1542361"/>
            <a:ext cx="649537" cy="369332"/>
          </a:xfrm>
          <a:prstGeom prst="rect">
            <a:avLst/>
          </a:prstGeom>
          <a:noFill/>
        </p:spPr>
        <p:txBody>
          <a:bodyPr wrap="none" rtlCol="0">
            <a:spAutoFit/>
          </a:bodyPr>
          <a:lstStyle/>
          <a:p>
            <a:r>
              <a:rPr lang="fr-FR" dirty="0"/>
              <a:t>Price</a:t>
            </a:r>
          </a:p>
        </p:txBody>
      </p:sp>
      <p:cxnSp>
        <p:nvCxnSpPr>
          <p:cNvPr id="10" name="Connecteur droit 9"/>
          <p:cNvCxnSpPr/>
          <p:nvPr/>
        </p:nvCxnSpPr>
        <p:spPr>
          <a:xfrm>
            <a:off x="1233889" y="3701667"/>
            <a:ext cx="44508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1233889" y="2401677"/>
            <a:ext cx="445081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561364" y="2222439"/>
            <a:ext cx="695511" cy="276999"/>
          </a:xfrm>
          <a:prstGeom prst="rect">
            <a:avLst/>
          </a:prstGeom>
          <a:noFill/>
        </p:spPr>
        <p:txBody>
          <a:bodyPr wrap="none" rtlCol="0">
            <a:spAutoFit/>
          </a:bodyPr>
          <a:lstStyle/>
          <a:p>
            <a:r>
              <a:rPr lang="fr-FR" sz="1200" i="1" dirty="0" err="1"/>
              <a:t>Average</a:t>
            </a:r>
            <a:endParaRPr lang="fr-FR" sz="1200" i="1" dirty="0"/>
          </a:p>
        </p:txBody>
      </p:sp>
      <p:sp>
        <p:nvSpPr>
          <p:cNvPr id="13" name="Rectangle 12"/>
          <p:cNvSpPr/>
          <p:nvPr/>
        </p:nvSpPr>
        <p:spPr>
          <a:xfrm>
            <a:off x="1575411" y="2754217"/>
            <a:ext cx="616945" cy="947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Costs</a:t>
            </a:r>
            <a:endParaRPr lang="fr-FR" sz="1400" dirty="0"/>
          </a:p>
        </p:txBody>
      </p:sp>
      <p:sp>
        <p:nvSpPr>
          <p:cNvPr id="14" name="Rectangle 13"/>
          <p:cNvSpPr/>
          <p:nvPr/>
        </p:nvSpPr>
        <p:spPr>
          <a:xfrm>
            <a:off x="1575411" y="2401678"/>
            <a:ext cx="616945" cy="352538"/>
          </a:xfrm>
          <a:prstGeom prst="rect">
            <a:avLst/>
          </a:prstGeom>
          <a:solidFill>
            <a:srgbClr val="BDD4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Profit</a:t>
            </a:r>
          </a:p>
        </p:txBody>
      </p:sp>
      <p:grpSp>
        <p:nvGrpSpPr>
          <p:cNvPr id="24" name="Groupe 23"/>
          <p:cNvGrpSpPr/>
          <p:nvPr/>
        </p:nvGrpSpPr>
        <p:grpSpPr>
          <a:xfrm>
            <a:off x="2569437" y="1809732"/>
            <a:ext cx="889859" cy="1891934"/>
            <a:chOff x="2569437" y="1809732"/>
            <a:chExt cx="889859" cy="1891934"/>
          </a:xfrm>
        </p:grpSpPr>
        <p:sp>
          <p:nvSpPr>
            <p:cNvPr id="15" name="Rectangle 14"/>
            <p:cNvSpPr/>
            <p:nvPr/>
          </p:nvSpPr>
          <p:spPr>
            <a:xfrm>
              <a:off x="2694576" y="2941503"/>
              <a:ext cx="616945" cy="760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Costs</a:t>
              </a:r>
              <a:endParaRPr lang="fr-FR" sz="1400" dirty="0"/>
            </a:p>
          </p:txBody>
        </p:sp>
        <p:sp>
          <p:nvSpPr>
            <p:cNvPr id="16" name="Rectangle 15"/>
            <p:cNvSpPr/>
            <p:nvPr/>
          </p:nvSpPr>
          <p:spPr>
            <a:xfrm>
              <a:off x="2694576" y="2401678"/>
              <a:ext cx="616945" cy="539824"/>
            </a:xfrm>
            <a:prstGeom prst="rect">
              <a:avLst/>
            </a:prstGeom>
            <a:solidFill>
              <a:srgbClr val="BDD4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Profit</a:t>
              </a:r>
            </a:p>
          </p:txBody>
        </p:sp>
        <p:sp>
          <p:nvSpPr>
            <p:cNvPr id="17" name="ZoneTexte 16"/>
            <p:cNvSpPr txBox="1"/>
            <p:nvPr/>
          </p:nvSpPr>
          <p:spPr>
            <a:xfrm>
              <a:off x="2569437" y="1809732"/>
              <a:ext cx="889859" cy="461665"/>
            </a:xfrm>
            <a:prstGeom prst="rect">
              <a:avLst/>
            </a:prstGeom>
            <a:noFill/>
          </p:spPr>
          <p:txBody>
            <a:bodyPr wrap="none" rtlCol="0">
              <a:spAutoFit/>
            </a:bodyPr>
            <a:lstStyle/>
            <a:p>
              <a:r>
                <a:rPr lang="fr-FR" sz="1200" dirty="0" err="1"/>
                <a:t>Cost</a:t>
              </a:r>
              <a:r>
                <a:rPr lang="fr-FR" sz="1200" dirty="0"/>
                <a:t> leader</a:t>
              </a:r>
              <a:br>
                <a:rPr lang="fr-FR" sz="1200" dirty="0"/>
              </a:br>
              <a:r>
                <a:rPr lang="fr-FR" sz="1200" dirty="0" err="1"/>
                <a:t>with</a:t>
              </a:r>
              <a:r>
                <a:rPr lang="fr-FR" sz="1200" dirty="0"/>
                <a:t> </a:t>
              </a:r>
              <a:r>
                <a:rPr lang="fr-FR" sz="1200" dirty="0" err="1"/>
                <a:t>parity</a:t>
              </a:r>
              <a:endParaRPr lang="fr-FR" sz="1200" dirty="0"/>
            </a:p>
          </p:txBody>
        </p:sp>
      </p:grpSp>
      <p:grpSp>
        <p:nvGrpSpPr>
          <p:cNvPr id="25" name="Groupe 24"/>
          <p:cNvGrpSpPr/>
          <p:nvPr/>
        </p:nvGrpSpPr>
        <p:grpSpPr>
          <a:xfrm>
            <a:off x="3527903" y="1809732"/>
            <a:ext cx="1251561" cy="1891934"/>
            <a:chOff x="3527903" y="1809732"/>
            <a:chExt cx="1251561" cy="1891934"/>
          </a:xfrm>
        </p:grpSpPr>
        <p:sp>
          <p:nvSpPr>
            <p:cNvPr id="18" name="Rectangle 17"/>
            <p:cNvSpPr/>
            <p:nvPr/>
          </p:nvSpPr>
          <p:spPr>
            <a:xfrm>
              <a:off x="3653042" y="2941503"/>
              <a:ext cx="616945" cy="760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Costs</a:t>
              </a:r>
              <a:endParaRPr lang="fr-FR" sz="1400" dirty="0"/>
            </a:p>
          </p:txBody>
        </p:sp>
        <p:sp>
          <p:nvSpPr>
            <p:cNvPr id="19" name="Rectangle 18"/>
            <p:cNvSpPr/>
            <p:nvPr/>
          </p:nvSpPr>
          <p:spPr>
            <a:xfrm>
              <a:off x="3653042" y="2531958"/>
              <a:ext cx="616945" cy="409544"/>
            </a:xfrm>
            <a:prstGeom prst="rect">
              <a:avLst/>
            </a:prstGeom>
            <a:solidFill>
              <a:srgbClr val="BDD4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Profit</a:t>
              </a:r>
            </a:p>
          </p:txBody>
        </p:sp>
        <p:sp>
          <p:nvSpPr>
            <p:cNvPr id="20" name="ZoneTexte 19"/>
            <p:cNvSpPr txBox="1"/>
            <p:nvPr/>
          </p:nvSpPr>
          <p:spPr>
            <a:xfrm>
              <a:off x="3527903" y="1809732"/>
              <a:ext cx="1251561" cy="646331"/>
            </a:xfrm>
            <a:prstGeom prst="rect">
              <a:avLst/>
            </a:prstGeom>
            <a:noFill/>
          </p:spPr>
          <p:txBody>
            <a:bodyPr wrap="none" rtlCol="0">
              <a:spAutoFit/>
            </a:bodyPr>
            <a:lstStyle/>
            <a:p>
              <a:r>
                <a:rPr lang="fr-FR" sz="1200" dirty="0" err="1"/>
                <a:t>Cost</a:t>
              </a:r>
              <a:r>
                <a:rPr lang="fr-FR" sz="1200" dirty="0"/>
                <a:t> leader</a:t>
              </a:r>
              <a:br>
                <a:rPr lang="fr-FR" sz="1200" dirty="0"/>
              </a:br>
              <a:r>
                <a:rPr lang="fr-FR" sz="1200" dirty="0" err="1"/>
                <a:t>with</a:t>
              </a:r>
              <a:r>
                <a:rPr lang="fr-FR" sz="1200" dirty="0"/>
                <a:t> </a:t>
              </a:r>
              <a:r>
                <a:rPr lang="fr-FR" sz="1200" dirty="0" err="1"/>
                <a:t>proximity</a:t>
              </a:r>
              <a:r>
                <a:rPr lang="fr-FR" sz="1200" dirty="0"/>
                <a:t> of</a:t>
              </a:r>
              <a:br>
                <a:rPr lang="fr-FR" sz="1200" dirty="0"/>
              </a:br>
              <a:r>
                <a:rPr lang="fr-FR" sz="1200" b="1" dirty="0" err="1"/>
                <a:t>features</a:t>
              </a:r>
              <a:endParaRPr lang="fr-FR" sz="1200" b="1" dirty="0"/>
            </a:p>
          </p:txBody>
        </p:sp>
      </p:grpSp>
      <p:grpSp>
        <p:nvGrpSpPr>
          <p:cNvPr id="26" name="Groupe 25"/>
          <p:cNvGrpSpPr/>
          <p:nvPr/>
        </p:nvGrpSpPr>
        <p:grpSpPr>
          <a:xfrm>
            <a:off x="4809967" y="1213013"/>
            <a:ext cx="1029000" cy="2488653"/>
            <a:chOff x="4809967" y="1213013"/>
            <a:chExt cx="1029000" cy="2488653"/>
          </a:xfrm>
        </p:grpSpPr>
        <p:sp>
          <p:nvSpPr>
            <p:cNvPr id="21" name="Rectangle 20"/>
            <p:cNvSpPr/>
            <p:nvPr/>
          </p:nvSpPr>
          <p:spPr>
            <a:xfrm>
              <a:off x="4973890" y="2222439"/>
              <a:ext cx="616945" cy="14792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Costs</a:t>
              </a:r>
              <a:endParaRPr lang="fr-FR" sz="1400" dirty="0"/>
            </a:p>
          </p:txBody>
        </p:sp>
        <p:sp>
          <p:nvSpPr>
            <p:cNvPr id="22" name="Rectangle 21"/>
            <p:cNvSpPr/>
            <p:nvPr/>
          </p:nvSpPr>
          <p:spPr>
            <a:xfrm>
              <a:off x="4973890" y="1669250"/>
              <a:ext cx="616945" cy="541116"/>
            </a:xfrm>
            <a:prstGeom prst="rect">
              <a:avLst/>
            </a:prstGeom>
            <a:solidFill>
              <a:srgbClr val="BDD4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Profit</a:t>
              </a:r>
            </a:p>
          </p:txBody>
        </p:sp>
        <p:sp>
          <p:nvSpPr>
            <p:cNvPr id="23" name="ZoneTexte 22"/>
            <p:cNvSpPr txBox="1"/>
            <p:nvPr/>
          </p:nvSpPr>
          <p:spPr>
            <a:xfrm>
              <a:off x="4809967" y="1213013"/>
              <a:ext cx="1029000" cy="276999"/>
            </a:xfrm>
            <a:prstGeom prst="rect">
              <a:avLst/>
            </a:prstGeom>
            <a:noFill/>
          </p:spPr>
          <p:txBody>
            <a:bodyPr wrap="none" rtlCol="0">
              <a:spAutoFit/>
            </a:bodyPr>
            <a:lstStyle/>
            <a:p>
              <a:r>
                <a:rPr lang="fr-FR" sz="1200" dirty="0" err="1"/>
                <a:t>Differentiator</a:t>
              </a:r>
              <a:endParaRPr lang="fr-FR" sz="1200" dirty="0"/>
            </a:p>
          </p:txBody>
        </p:sp>
      </p:grpSp>
      <p:sp>
        <p:nvSpPr>
          <p:cNvPr id="27" name="ZoneTexte 26"/>
          <p:cNvSpPr txBox="1"/>
          <p:nvPr/>
        </p:nvSpPr>
        <p:spPr>
          <a:xfrm>
            <a:off x="6323682" y="1542361"/>
            <a:ext cx="2302525" cy="1754326"/>
          </a:xfrm>
          <a:prstGeom prst="rect">
            <a:avLst/>
          </a:prstGeom>
          <a:noFill/>
        </p:spPr>
        <p:txBody>
          <a:bodyPr wrap="square" rtlCol="0">
            <a:spAutoFit/>
          </a:bodyPr>
          <a:lstStyle/>
          <a:p>
            <a:r>
              <a:rPr lang="fr-FR" dirty="0" err="1"/>
              <a:t>Proximity</a:t>
            </a:r>
            <a:r>
              <a:rPr lang="fr-FR" dirty="0"/>
              <a:t> </a:t>
            </a:r>
            <a:r>
              <a:rPr lang="fr-FR" dirty="0" err="1"/>
              <a:t>strategy</a:t>
            </a:r>
            <a:br>
              <a:rPr lang="fr-FR" dirty="0"/>
            </a:br>
            <a:r>
              <a:rPr lang="fr-FR" dirty="0" err="1"/>
              <a:t>requires</a:t>
            </a:r>
            <a:r>
              <a:rPr lang="fr-FR" dirty="0"/>
              <a:t> </a:t>
            </a:r>
            <a:r>
              <a:rPr lang="fr-FR" dirty="0" err="1"/>
              <a:t>benefits</a:t>
            </a:r>
            <a:r>
              <a:rPr lang="fr-FR" dirty="0"/>
              <a:t>/</a:t>
            </a:r>
            <a:r>
              <a:rPr lang="fr-FR" dirty="0" err="1"/>
              <a:t>features</a:t>
            </a:r>
            <a:r>
              <a:rPr lang="fr-FR" dirty="0"/>
              <a:t> </a:t>
            </a:r>
            <a:r>
              <a:rPr lang="fr-FR" dirty="0" err="1"/>
              <a:t>that</a:t>
            </a:r>
            <a:r>
              <a:rPr lang="fr-FR" dirty="0"/>
              <a:t> are </a:t>
            </a:r>
            <a:r>
              <a:rPr lang="fr-FR" b="1" dirty="0"/>
              <a:t>CLOSE</a:t>
            </a:r>
            <a:r>
              <a:rPr lang="fr-FR" dirty="0"/>
              <a:t> to </a:t>
            </a:r>
            <a:r>
              <a:rPr lang="fr-FR" dirty="0" err="1"/>
              <a:t>rivals</a:t>
            </a:r>
            <a:br>
              <a:rPr lang="fr-FR" dirty="0"/>
            </a:br>
            <a:r>
              <a:rPr lang="fr-FR" dirty="0"/>
              <a:t>(</a:t>
            </a:r>
            <a:r>
              <a:rPr lang="fr-FR" dirty="0" err="1"/>
              <a:t>lower</a:t>
            </a:r>
            <a:r>
              <a:rPr lang="fr-FR" dirty="0"/>
              <a:t> </a:t>
            </a:r>
            <a:r>
              <a:rPr lang="fr-FR" dirty="0" err="1"/>
              <a:t>quality</a:t>
            </a:r>
            <a:r>
              <a:rPr lang="fr-FR" dirty="0"/>
              <a:t>- but not </a:t>
            </a:r>
            <a:r>
              <a:rPr lang="fr-FR" dirty="0" err="1"/>
              <a:t>too</a:t>
            </a:r>
            <a:r>
              <a:rPr lang="fr-FR" dirty="0"/>
              <a:t> </a:t>
            </a:r>
            <a:r>
              <a:rPr lang="fr-FR" dirty="0" err="1"/>
              <a:t>much</a:t>
            </a:r>
            <a:r>
              <a:rPr lang="fr-FR" dirty="0"/>
              <a:t>)</a:t>
            </a:r>
          </a:p>
        </p:txBody>
      </p:sp>
    </p:spTree>
    <p:extLst>
      <p:ext uri="{BB962C8B-B14F-4D97-AF65-F5344CB8AC3E}">
        <p14:creationId xmlns:p14="http://schemas.microsoft.com/office/powerpoint/2010/main" val="233800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Performance </a:t>
            </a:r>
            <a:r>
              <a:rPr lang="fr-FR" dirty="0" err="1"/>
              <a:t>Assessment</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190</a:t>
            </a:fld>
            <a:endParaRPr lang="fr-FR"/>
          </a:p>
        </p:txBody>
      </p:sp>
      <p:sp>
        <p:nvSpPr>
          <p:cNvPr id="7" name="Rectangle 6"/>
          <p:cNvSpPr/>
          <p:nvPr/>
        </p:nvSpPr>
        <p:spPr>
          <a:xfrm>
            <a:off x="4968608" y="1200839"/>
            <a:ext cx="3602516" cy="3084722"/>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dirty="0" err="1">
                <a:solidFill>
                  <a:schemeClr val="bg1"/>
                </a:solidFill>
              </a:rPr>
              <a:t>Organisational</a:t>
            </a:r>
            <a:r>
              <a:rPr lang="fr-FR" b="1" dirty="0">
                <a:solidFill>
                  <a:schemeClr val="bg1"/>
                </a:solidFill>
              </a:rPr>
              <a:t> </a:t>
            </a:r>
            <a:r>
              <a:rPr lang="fr-FR" b="1" dirty="0" err="1">
                <a:solidFill>
                  <a:schemeClr val="bg1"/>
                </a:solidFill>
              </a:rPr>
              <a:t>Effectiveness</a:t>
            </a:r>
            <a:endParaRPr lang="fr-FR" b="1" dirty="0">
              <a:solidFill>
                <a:schemeClr val="bg1"/>
              </a:solidFill>
            </a:endParaRPr>
          </a:p>
        </p:txBody>
      </p:sp>
      <p:sp>
        <p:nvSpPr>
          <p:cNvPr id="10" name="ZoneTexte 9"/>
          <p:cNvSpPr txBox="1"/>
          <p:nvPr/>
        </p:nvSpPr>
        <p:spPr>
          <a:xfrm>
            <a:off x="4993435" y="1516708"/>
            <a:ext cx="3547432" cy="1508105"/>
          </a:xfrm>
          <a:prstGeom prst="rect">
            <a:avLst/>
          </a:prstGeom>
          <a:noFill/>
        </p:spPr>
        <p:txBody>
          <a:bodyPr wrap="square" rtlCol="0">
            <a:spAutoFit/>
          </a:bodyPr>
          <a:lstStyle/>
          <a:p>
            <a:r>
              <a:rPr lang="fr-FR" sz="1600" dirty="0">
                <a:solidFill>
                  <a:schemeClr val="bg1"/>
                </a:solidFill>
              </a:rPr>
              <a:t>Broad set of </a:t>
            </a:r>
            <a:r>
              <a:rPr lang="fr-FR" sz="1600" dirty="0" err="1">
                <a:solidFill>
                  <a:schemeClr val="bg1"/>
                </a:solidFill>
              </a:rPr>
              <a:t>criteria</a:t>
            </a:r>
            <a:r>
              <a:rPr lang="fr-FR" sz="1600" dirty="0">
                <a:solidFill>
                  <a:schemeClr val="bg1"/>
                </a:solidFill>
              </a:rPr>
              <a:t> – </a:t>
            </a:r>
            <a:r>
              <a:rPr lang="fr-FR" sz="1600" dirty="0" err="1">
                <a:solidFill>
                  <a:schemeClr val="bg1"/>
                </a:solidFill>
              </a:rPr>
              <a:t>beyond</a:t>
            </a:r>
            <a:r>
              <a:rPr lang="fr-FR" sz="1600" dirty="0">
                <a:solidFill>
                  <a:schemeClr val="bg1"/>
                </a:solidFill>
              </a:rPr>
              <a:t> </a:t>
            </a:r>
            <a:r>
              <a:rPr lang="fr-FR" sz="1600" dirty="0" err="1">
                <a:solidFill>
                  <a:schemeClr val="bg1"/>
                </a:solidFill>
              </a:rPr>
              <a:t>economic</a:t>
            </a:r>
            <a:r>
              <a:rPr lang="fr-FR" sz="1600" dirty="0">
                <a:solidFill>
                  <a:schemeClr val="bg1"/>
                </a:solidFill>
              </a:rPr>
              <a:t> </a:t>
            </a:r>
            <a:r>
              <a:rPr lang="fr-FR" sz="1600" dirty="0" err="1">
                <a:solidFill>
                  <a:schemeClr val="bg1"/>
                </a:solidFill>
              </a:rPr>
              <a:t>measures</a:t>
            </a:r>
            <a:r>
              <a:rPr lang="fr-FR" sz="1600" dirty="0">
                <a:solidFill>
                  <a:schemeClr val="bg1"/>
                </a:solidFill>
              </a:rPr>
              <a:t> </a:t>
            </a:r>
            <a:br>
              <a:rPr lang="fr-FR" sz="1600" dirty="0">
                <a:solidFill>
                  <a:schemeClr val="bg1"/>
                </a:solidFill>
              </a:rPr>
            </a:br>
            <a:br>
              <a:rPr lang="fr-FR" sz="1600" dirty="0">
                <a:solidFill>
                  <a:schemeClr val="bg1"/>
                </a:solidFill>
              </a:rPr>
            </a:br>
            <a:r>
              <a:rPr lang="fr-FR" sz="1600" dirty="0" err="1">
                <a:solidFill>
                  <a:schemeClr val="bg1"/>
                </a:solidFill>
              </a:rPr>
              <a:t>Example</a:t>
            </a:r>
            <a:r>
              <a:rPr lang="fr-FR" sz="1600" dirty="0">
                <a:solidFill>
                  <a:schemeClr val="bg1"/>
                </a:solidFill>
              </a:rPr>
              <a:t> : </a:t>
            </a:r>
            <a:r>
              <a:rPr lang="fr-FR" sz="1600" b="1" dirty="0" err="1">
                <a:solidFill>
                  <a:schemeClr val="bg1"/>
                </a:solidFill>
              </a:rPr>
              <a:t>Balanced</a:t>
            </a:r>
            <a:r>
              <a:rPr lang="fr-FR" sz="1600" b="1" dirty="0">
                <a:solidFill>
                  <a:schemeClr val="bg1"/>
                </a:solidFill>
              </a:rPr>
              <a:t> </a:t>
            </a:r>
            <a:r>
              <a:rPr lang="fr-FR" sz="1600" b="1" dirty="0" err="1">
                <a:solidFill>
                  <a:schemeClr val="bg1"/>
                </a:solidFill>
              </a:rPr>
              <a:t>Scorecard</a:t>
            </a:r>
            <a:endParaRPr lang="fr-FR" sz="1600" b="1" dirty="0">
              <a:solidFill>
                <a:schemeClr val="bg1"/>
              </a:solidFill>
            </a:endParaRPr>
          </a:p>
          <a:p>
            <a:r>
              <a:rPr lang="fr-FR" sz="1600" dirty="0" err="1">
                <a:solidFill>
                  <a:schemeClr val="bg1"/>
                </a:solidFill>
              </a:rPr>
              <a:t>Example</a:t>
            </a:r>
            <a:r>
              <a:rPr lang="fr-FR" sz="1600" dirty="0">
                <a:solidFill>
                  <a:schemeClr val="bg1"/>
                </a:solidFill>
              </a:rPr>
              <a:t> : </a:t>
            </a:r>
            <a:r>
              <a:rPr lang="fr-FR" sz="1600" b="1" dirty="0">
                <a:solidFill>
                  <a:schemeClr val="bg1"/>
                </a:solidFill>
              </a:rPr>
              <a:t>Triple </a:t>
            </a:r>
            <a:r>
              <a:rPr lang="fr-FR" sz="1600" b="1" dirty="0" err="1">
                <a:solidFill>
                  <a:schemeClr val="bg1"/>
                </a:solidFill>
              </a:rPr>
              <a:t>Bottom</a:t>
            </a:r>
            <a:r>
              <a:rPr lang="fr-FR" sz="1600" b="1" dirty="0">
                <a:solidFill>
                  <a:schemeClr val="bg1"/>
                </a:solidFill>
              </a:rPr>
              <a:t> Line</a:t>
            </a:r>
            <a:br>
              <a:rPr lang="fr-FR" sz="1600" dirty="0">
                <a:solidFill>
                  <a:schemeClr val="bg1"/>
                </a:solidFill>
              </a:rPr>
            </a:br>
            <a:endParaRPr lang="fr-FR" sz="1200" dirty="0">
              <a:solidFill>
                <a:schemeClr val="bg1"/>
              </a:solidFill>
            </a:endParaRPr>
          </a:p>
        </p:txBody>
      </p:sp>
      <p:sp>
        <p:nvSpPr>
          <p:cNvPr id="13" name="ZoneTexte 12"/>
          <p:cNvSpPr txBox="1"/>
          <p:nvPr/>
        </p:nvSpPr>
        <p:spPr>
          <a:xfrm>
            <a:off x="5288395" y="2809371"/>
            <a:ext cx="3029122" cy="646331"/>
          </a:xfrm>
          <a:prstGeom prst="rect">
            <a:avLst/>
          </a:prstGeom>
          <a:noFill/>
        </p:spPr>
        <p:txBody>
          <a:bodyPr wrap="square" rtlCol="0">
            <a:spAutoFit/>
          </a:bodyPr>
          <a:lstStyle/>
          <a:p>
            <a:r>
              <a:rPr lang="fr-FR" sz="1200" b="1" dirty="0">
                <a:solidFill>
                  <a:schemeClr val="bg1"/>
                </a:solidFill>
              </a:rPr>
              <a:t>+ </a:t>
            </a:r>
            <a:r>
              <a:rPr lang="fr-FR" sz="1200" b="1" dirty="0" err="1">
                <a:solidFill>
                  <a:schemeClr val="bg1"/>
                </a:solidFill>
              </a:rPr>
              <a:t>Economic</a:t>
            </a:r>
            <a:r>
              <a:rPr lang="fr-FR" sz="1200" b="1" dirty="0">
                <a:solidFill>
                  <a:schemeClr val="bg1"/>
                </a:solidFill>
              </a:rPr>
              <a:t> </a:t>
            </a:r>
            <a:r>
              <a:rPr lang="fr-FR" sz="1200" b="1" dirty="0" err="1">
                <a:solidFill>
                  <a:schemeClr val="bg1"/>
                </a:solidFill>
              </a:rPr>
              <a:t>measures</a:t>
            </a:r>
            <a:r>
              <a:rPr lang="fr-FR" sz="1200" b="1" dirty="0">
                <a:solidFill>
                  <a:schemeClr val="bg1"/>
                </a:solidFill>
              </a:rPr>
              <a:t> (profit)</a:t>
            </a:r>
          </a:p>
          <a:p>
            <a:r>
              <a:rPr lang="fr-FR" sz="1200" b="1" dirty="0">
                <a:solidFill>
                  <a:schemeClr val="bg1"/>
                </a:solidFill>
              </a:rPr>
              <a:t>+ Social </a:t>
            </a:r>
            <a:r>
              <a:rPr lang="fr-FR" sz="1200" b="1" dirty="0" err="1">
                <a:solidFill>
                  <a:schemeClr val="bg1"/>
                </a:solidFill>
              </a:rPr>
              <a:t>measures</a:t>
            </a:r>
            <a:r>
              <a:rPr lang="fr-FR" sz="1200" b="1" dirty="0">
                <a:solidFill>
                  <a:schemeClr val="bg1"/>
                </a:solidFill>
              </a:rPr>
              <a:t> (people)</a:t>
            </a:r>
          </a:p>
          <a:p>
            <a:r>
              <a:rPr lang="fr-FR" sz="1200" b="1" dirty="0">
                <a:solidFill>
                  <a:schemeClr val="bg1"/>
                </a:solidFill>
              </a:rPr>
              <a:t>+ </a:t>
            </a:r>
            <a:r>
              <a:rPr lang="fr-FR" sz="1200" b="1" dirty="0" err="1">
                <a:solidFill>
                  <a:schemeClr val="bg1"/>
                </a:solidFill>
              </a:rPr>
              <a:t>Envronmental</a:t>
            </a:r>
            <a:r>
              <a:rPr lang="fr-FR" sz="1200" b="1" dirty="0">
                <a:solidFill>
                  <a:schemeClr val="bg1"/>
                </a:solidFill>
              </a:rPr>
              <a:t> </a:t>
            </a:r>
            <a:r>
              <a:rPr lang="fr-FR" sz="1200" b="1" dirty="0" err="1">
                <a:solidFill>
                  <a:schemeClr val="bg1"/>
                </a:solidFill>
              </a:rPr>
              <a:t>measures</a:t>
            </a:r>
            <a:r>
              <a:rPr lang="fr-FR" sz="1200" b="1" dirty="0">
                <a:solidFill>
                  <a:schemeClr val="bg1"/>
                </a:solidFill>
              </a:rPr>
              <a:t> (</a:t>
            </a:r>
            <a:r>
              <a:rPr lang="fr-FR" sz="1200" b="1" dirty="0" err="1">
                <a:solidFill>
                  <a:schemeClr val="bg1"/>
                </a:solidFill>
              </a:rPr>
              <a:t>planet</a:t>
            </a:r>
            <a:r>
              <a:rPr lang="fr-FR" sz="1200" b="1" dirty="0">
                <a:solidFill>
                  <a:schemeClr val="bg1"/>
                </a:solidFill>
              </a:rPr>
              <a:t>)</a:t>
            </a:r>
            <a:endParaRPr lang="fr-FR" sz="1200" dirty="0">
              <a:solidFill>
                <a:schemeClr val="bg1"/>
              </a:solidFill>
            </a:endParaRPr>
          </a:p>
        </p:txBody>
      </p:sp>
      <p:grpSp>
        <p:nvGrpSpPr>
          <p:cNvPr id="16" name="Groupe 15"/>
          <p:cNvGrpSpPr/>
          <p:nvPr/>
        </p:nvGrpSpPr>
        <p:grpSpPr>
          <a:xfrm>
            <a:off x="42179" y="1077342"/>
            <a:ext cx="4537032" cy="3072600"/>
            <a:chOff x="34968" y="796393"/>
            <a:chExt cx="4537032" cy="3072600"/>
          </a:xfrm>
        </p:grpSpPr>
        <p:pic>
          <p:nvPicPr>
            <p:cNvPr id="14" name="Image 13"/>
            <p:cNvPicPr>
              <a:picLocks noChangeAspect="1"/>
            </p:cNvPicPr>
            <p:nvPr/>
          </p:nvPicPr>
          <p:blipFill>
            <a:blip r:embed="rId2"/>
            <a:stretch>
              <a:fillRect/>
            </a:stretch>
          </p:blipFill>
          <p:spPr>
            <a:xfrm>
              <a:off x="363218" y="1180425"/>
              <a:ext cx="4208782" cy="2688568"/>
            </a:xfrm>
            <a:prstGeom prst="rect">
              <a:avLst/>
            </a:prstGeom>
          </p:spPr>
        </p:pic>
        <p:pic>
          <p:nvPicPr>
            <p:cNvPr id="15" name="Image 14"/>
            <p:cNvPicPr>
              <a:picLocks noChangeAspect="1"/>
            </p:cNvPicPr>
            <p:nvPr/>
          </p:nvPicPr>
          <p:blipFill>
            <a:blip r:embed="rId3">
              <a:clrChange>
                <a:clrFrom>
                  <a:srgbClr val="0A6082"/>
                </a:clrFrom>
                <a:clrTo>
                  <a:srgbClr val="0A6082">
                    <a:alpha val="0"/>
                  </a:srgbClr>
                </a:clrTo>
              </a:clrChange>
            </a:blip>
            <a:stretch>
              <a:fillRect/>
            </a:stretch>
          </p:blipFill>
          <p:spPr>
            <a:xfrm rot="20611608">
              <a:off x="34968" y="796393"/>
              <a:ext cx="1450279" cy="456569"/>
            </a:xfrm>
            <a:prstGeom prst="rect">
              <a:avLst/>
            </a:prstGeom>
          </p:spPr>
        </p:pic>
      </p:grpSp>
    </p:spTree>
    <p:extLst>
      <p:ext uri="{BB962C8B-B14F-4D97-AF65-F5344CB8AC3E}">
        <p14:creationId xmlns:p14="http://schemas.microsoft.com/office/powerpoint/2010/main" val="126158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Performance </a:t>
            </a:r>
            <a:r>
              <a:rPr lang="fr-FR" dirty="0" err="1"/>
              <a:t>Assessment</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191</a:t>
            </a:fld>
            <a:endParaRPr lang="fr-FR"/>
          </a:p>
        </p:txBody>
      </p:sp>
      <p:sp>
        <p:nvSpPr>
          <p:cNvPr id="6" name="Rectangle 5"/>
          <p:cNvSpPr/>
          <p:nvPr/>
        </p:nvSpPr>
        <p:spPr>
          <a:xfrm>
            <a:off x="506776" y="1200839"/>
            <a:ext cx="3602516" cy="3084722"/>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dirty="0" err="1">
                <a:solidFill>
                  <a:schemeClr val="bg1"/>
                </a:solidFill>
              </a:rPr>
              <a:t>Economic</a:t>
            </a:r>
            <a:r>
              <a:rPr lang="fr-FR" b="1" dirty="0">
                <a:solidFill>
                  <a:schemeClr val="bg1"/>
                </a:solidFill>
              </a:rPr>
              <a:t> Performance</a:t>
            </a:r>
          </a:p>
        </p:txBody>
      </p:sp>
      <p:sp>
        <p:nvSpPr>
          <p:cNvPr id="2" name="ZoneTexte 1"/>
          <p:cNvSpPr txBox="1"/>
          <p:nvPr/>
        </p:nvSpPr>
        <p:spPr>
          <a:xfrm>
            <a:off x="710588" y="1516708"/>
            <a:ext cx="3194892" cy="2554545"/>
          </a:xfrm>
          <a:prstGeom prst="rect">
            <a:avLst/>
          </a:prstGeom>
          <a:noFill/>
        </p:spPr>
        <p:txBody>
          <a:bodyPr wrap="square" rtlCol="0">
            <a:spAutoFit/>
          </a:bodyPr>
          <a:lstStyle/>
          <a:p>
            <a:r>
              <a:rPr lang="fr-FR" sz="1600" dirty="0">
                <a:solidFill>
                  <a:schemeClr val="bg1"/>
                </a:solidFill>
              </a:rPr>
              <a:t>Direct </a:t>
            </a:r>
            <a:r>
              <a:rPr lang="fr-FR" sz="1600" dirty="0" err="1">
                <a:solidFill>
                  <a:schemeClr val="bg1"/>
                </a:solidFill>
              </a:rPr>
              <a:t>measures</a:t>
            </a:r>
            <a:r>
              <a:rPr lang="fr-FR" sz="1600" dirty="0">
                <a:solidFill>
                  <a:schemeClr val="bg1"/>
                </a:solidFill>
              </a:rPr>
              <a:t> of </a:t>
            </a:r>
            <a:r>
              <a:rPr lang="fr-FR" sz="1600" dirty="0" err="1">
                <a:solidFill>
                  <a:schemeClr val="bg1"/>
                </a:solidFill>
              </a:rPr>
              <a:t>success</a:t>
            </a:r>
            <a:r>
              <a:rPr lang="fr-FR" sz="1600" dirty="0">
                <a:solidFill>
                  <a:schemeClr val="bg1"/>
                </a:solidFill>
              </a:rPr>
              <a:t> in </a:t>
            </a:r>
            <a:r>
              <a:rPr lang="fr-FR" sz="1600" dirty="0" err="1">
                <a:solidFill>
                  <a:schemeClr val="bg1"/>
                </a:solidFill>
              </a:rPr>
              <a:t>terms</a:t>
            </a:r>
            <a:r>
              <a:rPr lang="fr-FR" sz="1600" dirty="0">
                <a:solidFill>
                  <a:schemeClr val="bg1"/>
                </a:solidFill>
              </a:rPr>
              <a:t> of </a:t>
            </a:r>
            <a:r>
              <a:rPr lang="fr-FR" sz="1600" dirty="0" err="1">
                <a:solidFill>
                  <a:schemeClr val="bg1"/>
                </a:solidFill>
              </a:rPr>
              <a:t>economic</a:t>
            </a:r>
            <a:r>
              <a:rPr lang="fr-FR" sz="1600" dirty="0">
                <a:solidFill>
                  <a:schemeClr val="bg1"/>
                </a:solidFill>
              </a:rPr>
              <a:t> </a:t>
            </a:r>
            <a:r>
              <a:rPr lang="fr-FR" sz="1600" dirty="0" err="1">
                <a:solidFill>
                  <a:schemeClr val="bg1"/>
                </a:solidFill>
              </a:rPr>
              <a:t>outcomes</a:t>
            </a:r>
            <a:br>
              <a:rPr lang="fr-FR" sz="1600" dirty="0">
                <a:solidFill>
                  <a:schemeClr val="bg1"/>
                </a:solidFill>
              </a:rPr>
            </a:br>
            <a:endParaRPr lang="fr-FR" sz="1600" dirty="0">
              <a:solidFill>
                <a:schemeClr val="bg1"/>
              </a:solidFill>
            </a:endParaRPr>
          </a:p>
          <a:p>
            <a:r>
              <a:rPr lang="fr-FR" sz="1400" dirty="0" err="1">
                <a:solidFill>
                  <a:schemeClr val="bg1"/>
                </a:solidFill>
              </a:rPr>
              <a:t>Market</a:t>
            </a:r>
            <a:endParaRPr lang="fr-FR" sz="1400" dirty="0">
              <a:solidFill>
                <a:schemeClr val="bg1"/>
              </a:solidFill>
            </a:endParaRPr>
          </a:p>
          <a:p>
            <a:pPr marL="285750" indent="-285750">
              <a:buFontTx/>
              <a:buChar char="-"/>
            </a:pPr>
            <a:r>
              <a:rPr lang="fr-FR" sz="1400" dirty="0">
                <a:solidFill>
                  <a:schemeClr val="bg1"/>
                </a:solidFill>
              </a:rPr>
              <a:t>Sales and </a:t>
            </a:r>
            <a:r>
              <a:rPr lang="fr-FR" sz="1400" dirty="0" err="1">
                <a:solidFill>
                  <a:schemeClr val="bg1"/>
                </a:solidFill>
              </a:rPr>
              <a:t>growth</a:t>
            </a:r>
            <a:r>
              <a:rPr lang="fr-FR" sz="1400" dirty="0">
                <a:solidFill>
                  <a:schemeClr val="bg1"/>
                </a:solidFill>
              </a:rPr>
              <a:t> in sales</a:t>
            </a:r>
          </a:p>
          <a:p>
            <a:pPr marL="285750" indent="-285750">
              <a:buFontTx/>
              <a:buChar char="-"/>
            </a:pPr>
            <a:r>
              <a:rPr lang="fr-FR" sz="1400" dirty="0" err="1">
                <a:solidFill>
                  <a:schemeClr val="bg1"/>
                </a:solidFill>
              </a:rPr>
              <a:t>Market</a:t>
            </a:r>
            <a:r>
              <a:rPr lang="fr-FR" sz="1400" dirty="0">
                <a:solidFill>
                  <a:schemeClr val="bg1"/>
                </a:solidFill>
              </a:rPr>
              <a:t> </a:t>
            </a:r>
            <a:r>
              <a:rPr lang="fr-FR" sz="1400" dirty="0" err="1">
                <a:solidFill>
                  <a:schemeClr val="bg1"/>
                </a:solidFill>
              </a:rPr>
              <a:t>share</a:t>
            </a:r>
            <a:r>
              <a:rPr lang="fr-FR" sz="1400" dirty="0">
                <a:solidFill>
                  <a:schemeClr val="bg1"/>
                </a:solidFill>
              </a:rPr>
              <a:t> and </a:t>
            </a:r>
            <a:r>
              <a:rPr lang="fr-FR" sz="1400" dirty="0" err="1">
                <a:solidFill>
                  <a:schemeClr val="bg1"/>
                </a:solidFill>
              </a:rPr>
              <a:t>share</a:t>
            </a:r>
            <a:r>
              <a:rPr lang="fr-FR" sz="1400" dirty="0">
                <a:solidFill>
                  <a:schemeClr val="bg1"/>
                </a:solidFill>
              </a:rPr>
              <a:t> </a:t>
            </a:r>
            <a:r>
              <a:rPr lang="fr-FR" sz="1400" dirty="0" err="1">
                <a:solidFill>
                  <a:schemeClr val="bg1"/>
                </a:solidFill>
              </a:rPr>
              <a:t>growth</a:t>
            </a:r>
            <a:endParaRPr lang="fr-FR" sz="1400" dirty="0">
              <a:solidFill>
                <a:schemeClr val="bg1"/>
              </a:solidFill>
            </a:endParaRPr>
          </a:p>
          <a:p>
            <a:br>
              <a:rPr lang="fr-FR" sz="1400" dirty="0">
                <a:solidFill>
                  <a:schemeClr val="bg1"/>
                </a:solidFill>
              </a:rPr>
            </a:br>
            <a:r>
              <a:rPr lang="fr-FR" sz="1400" dirty="0" err="1">
                <a:solidFill>
                  <a:schemeClr val="bg1"/>
                </a:solidFill>
              </a:rPr>
              <a:t>Accounting</a:t>
            </a:r>
            <a:endParaRPr lang="fr-FR" sz="1400" dirty="0">
              <a:solidFill>
                <a:schemeClr val="bg1"/>
              </a:solidFill>
            </a:endParaRPr>
          </a:p>
          <a:p>
            <a:pPr marL="285750" indent="-285750">
              <a:buFontTx/>
              <a:buChar char="-"/>
            </a:pPr>
            <a:r>
              <a:rPr lang="fr-FR" sz="1400" dirty="0">
                <a:solidFill>
                  <a:schemeClr val="bg1"/>
                </a:solidFill>
              </a:rPr>
              <a:t>Profits</a:t>
            </a:r>
          </a:p>
          <a:p>
            <a:pPr marL="285750" indent="-285750">
              <a:buFontTx/>
              <a:buChar char="-"/>
            </a:pPr>
            <a:r>
              <a:rPr lang="fr-FR" sz="1400" dirty="0">
                <a:solidFill>
                  <a:schemeClr val="bg1"/>
                </a:solidFill>
              </a:rPr>
              <a:t>Profit </a:t>
            </a:r>
            <a:r>
              <a:rPr lang="fr-FR" sz="1400" dirty="0" err="1">
                <a:solidFill>
                  <a:schemeClr val="bg1"/>
                </a:solidFill>
              </a:rPr>
              <a:t>margin</a:t>
            </a:r>
            <a:endParaRPr lang="fr-FR" sz="1400" dirty="0">
              <a:solidFill>
                <a:schemeClr val="bg1"/>
              </a:solidFill>
            </a:endParaRPr>
          </a:p>
          <a:p>
            <a:pPr marL="285750" indent="-285750">
              <a:buFontTx/>
              <a:buChar char="-"/>
            </a:pPr>
            <a:r>
              <a:rPr lang="fr-FR" sz="1400" dirty="0">
                <a:solidFill>
                  <a:schemeClr val="bg1"/>
                </a:solidFill>
              </a:rPr>
              <a:t>ROCE</a:t>
            </a:r>
          </a:p>
        </p:txBody>
      </p:sp>
      <p:sp>
        <p:nvSpPr>
          <p:cNvPr id="8" name="Forme libre 7"/>
          <p:cNvSpPr/>
          <p:nvPr/>
        </p:nvSpPr>
        <p:spPr>
          <a:xfrm>
            <a:off x="3525398" y="2677099"/>
            <a:ext cx="308472" cy="1079653"/>
          </a:xfrm>
          <a:custGeom>
            <a:avLst/>
            <a:gdLst>
              <a:gd name="connsiteX0" fmla="*/ 0 w 308472"/>
              <a:gd name="connsiteY0" fmla="*/ 0 h 1079653"/>
              <a:gd name="connsiteX1" fmla="*/ 308472 w 308472"/>
              <a:gd name="connsiteY1" fmla="*/ 0 h 1079653"/>
              <a:gd name="connsiteX2" fmla="*/ 308472 w 308472"/>
              <a:gd name="connsiteY2" fmla="*/ 1079653 h 1079653"/>
              <a:gd name="connsiteX3" fmla="*/ 33050 w 308472"/>
              <a:gd name="connsiteY3" fmla="*/ 1079653 h 1079653"/>
              <a:gd name="connsiteX0" fmla="*/ 0 w 308472"/>
              <a:gd name="connsiteY0" fmla="*/ 0 h 1079653"/>
              <a:gd name="connsiteX1" fmla="*/ 308472 w 308472"/>
              <a:gd name="connsiteY1" fmla="*/ 0 h 1079653"/>
              <a:gd name="connsiteX2" fmla="*/ 308472 w 308472"/>
              <a:gd name="connsiteY2" fmla="*/ 1079653 h 1079653"/>
              <a:gd name="connsiteX3" fmla="*/ 10190 w 308472"/>
              <a:gd name="connsiteY3" fmla="*/ 1079653 h 1079653"/>
            </a:gdLst>
            <a:ahLst/>
            <a:cxnLst>
              <a:cxn ang="0">
                <a:pos x="connsiteX0" y="connsiteY0"/>
              </a:cxn>
              <a:cxn ang="0">
                <a:pos x="connsiteX1" y="connsiteY1"/>
              </a:cxn>
              <a:cxn ang="0">
                <a:pos x="connsiteX2" y="connsiteY2"/>
              </a:cxn>
              <a:cxn ang="0">
                <a:pos x="connsiteX3" y="connsiteY3"/>
              </a:cxn>
            </a:cxnLst>
            <a:rect l="l" t="t" r="r" b="b"/>
            <a:pathLst>
              <a:path w="308472" h="1079653">
                <a:moveTo>
                  <a:pt x="0" y="0"/>
                </a:moveTo>
                <a:lnTo>
                  <a:pt x="308472" y="0"/>
                </a:lnTo>
                <a:lnTo>
                  <a:pt x="308472" y="1079653"/>
                </a:lnTo>
                <a:lnTo>
                  <a:pt x="10190" y="1079653"/>
                </a:lnTo>
              </a:path>
            </a:pathLst>
          </a:custGeom>
          <a:noFill/>
          <a:ln w="28575">
            <a:solidFill>
              <a:schemeClr val="bg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rot="16200000">
            <a:off x="3162430" y="3086120"/>
            <a:ext cx="1152880" cy="261610"/>
          </a:xfrm>
          <a:prstGeom prst="rect">
            <a:avLst/>
          </a:prstGeom>
          <a:noFill/>
        </p:spPr>
        <p:txBody>
          <a:bodyPr wrap="none" rtlCol="0">
            <a:spAutoFit/>
          </a:bodyPr>
          <a:lstStyle/>
          <a:p>
            <a:r>
              <a:rPr lang="fr-FR" sz="1050" dirty="0" err="1">
                <a:solidFill>
                  <a:schemeClr val="bg1"/>
                </a:solidFill>
              </a:rPr>
              <a:t>potential</a:t>
            </a:r>
            <a:r>
              <a:rPr lang="fr-FR" sz="1050" dirty="0">
                <a:solidFill>
                  <a:schemeClr val="bg1"/>
                </a:solidFill>
              </a:rPr>
              <a:t> </a:t>
            </a:r>
            <a:r>
              <a:rPr lang="fr-FR" sz="1050" dirty="0" err="1">
                <a:solidFill>
                  <a:schemeClr val="bg1"/>
                </a:solidFill>
              </a:rPr>
              <a:t>conflict</a:t>
            </a:r>
            <a:endParaRPr lang="fr-FR" sz="1050" dirty="0">
              <a:solidFill>
                <a:schemeClr val="bg1"/>
              </a:solidFill>
            </a:endParaRPr>
          </a:p>
        </p:txBody>
      </p:sp>
      <p:sp>
        <p:nvSpPr>
          <p:cNvPr id="10" name="Rectangle 9"/>
          <p:cNvSpPr/>
          <p:nvPr/>
        </p:nvSpPr>
        <p:spPr>
          <a:xfrm>
            <a:off x="4968608" y="1200839"/>
            <a:ext cx="3602516" cy="3084722"/>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dirty="0" err="1">
                <a:solidFill>
                  <a:schemeClr val="bg1"/>
                </a:solidFill>
              </a:rPr>
              <a:t>Organisational</a:t>
            </a:r>
            <a:r>
              <a:rPr lang="fr-FR" b="1" dirty="0">
                <a:solidFill>
                  <a:schemeClr val="bg1"/>
                </a:solidFill>
              </a:rPr>
              <a:t> </a:t>
            </a:r>
            <a:r>
              <a:rPr lang="fr-FR" b="1" dirty="0" err="1">
                <a:solidFill>
                  <a:schemeClr val="bg1"/>
                </a:solidFill>
              </a:rPr>
              <a:t>Effectiveness</a:t>
            </a:r>
            <a:endParaRPr lang="fr-FR" b="1" dirty="0">
              <a:solidFill>
                <a:schemeClr val="bg1"/>
              </a:solidFill>
            </a:endParaRPr>
          </a:p>
        </p:txBody>
      </p:sp>
      <p:sp>
        <p:nvSpPr>
          <p:cNvPr id="11" name="ZoneTexte 10"/>
          <p:cNvSpPr txBox="1"/>
          <p:nvPr/>
        </p:nvSpPr>
        <p:spPr>
          <a:xfrm>
            <a:off x="4993435" y="1516708"/>
            <a:ext cx="3547432" cy="2492990"/>
          </a:xfrm>
          <a:prstGeom prst="rect">
            <a:avLst/>
          </a:prstGeom>
          <a:noFill/>
        </p:spPr>
        <p:txBody>
          <a:bodyPr wrap="square" rtlCol="0">
            <a:spAutoFit/>
          </a:bodyPr>
          <a:lstStyle/>
          <a:p>
            <a:r>
              <a:rPr lang="fr-FR" sz="1600" dirty="0">
                <a:solidFill>
                  <a:schemeClr val="bg1"/>
                </a:solidFill>
              </a:rPr>
              <a:t>Broad set of </a:t>
            </a:r>
            <a:r>
              <a:rPr lang="fr-FR" sz="1600" dirty="0" err="1">
                <a:solidFill>
                  <a:schemeClr val="bg1"/>
                </a:solidFill>
              </a:rPr>
              <a:t>criteria</a:t>
            </a:r>
            <a:r>
              <a:rPr lang="fr-FR" sz="1600" dirty="0">
                <a:solidFill>
                  <a:schemeClr val="bg1"/>
                </a:solidFill>
              </a:rPr>
              <a:t> – </a:t>
            </a:r>
            <a:r>
              <a:rPr lang="fr-FR" sz="1600" dirty="0" err="1">
                <a:solidFill>
                  <a:schemeClr val="bg1"/>
                </a:solidFill>
              </a:rPr>
              <a:t>beyond</a:t>
            </a:r>
            <a:r>
              <a:rPr lang="fr-FR" sz="1600" dirty="0">
                <a:solidFill>
                  <a:schemeClr val="bg1"/>
                </a:solidFill>
              </a:rPr>
              <a:t> </a:t>
            </a:r>
            <a:r>
              <a:rPr lang="fr-FR" sz="1600" dirty="0" err="1">
                <a:solidFill>
                  <a:schemeClr val="bg1"/>
                </a:solidFill>
              </a:rPr>
              <a:t>economic</a:t>
            </a:r>
            <a:r>
              <a:rPr lang="fr-FR" sz="1600" dirty="0">
                <a:solidFill>
                  <a:schemeClr val="bg1"/>
                </a:solidFill>
              </a:rPr>
              <a:t> </a:t>
            </a:r>
            <a:r>
              <a:rPr lang="fr-FR" sz="1600" dirty="0" err="1">
                <a:solidFill>
                  <a:schemeClr val="bg1"/>
                </a:solidFill>
              </a:rPr>
              <a:t>measures</a:t>
            </a:r>
            <a:r>
              <a:rPr lang="fr-FR" sz="1600" dirty="0">
                <a:solidFill>
                  <a:schemeClr val="bg1"/>
                </a:solidFill>
              </a:rPr>
              <a:t> </a:t>
            </a:r>
            <a:br>
              <a:rPr lang="fr-FR" sz="1600" dirty="0">
                <a:solidFill>
                  <a:schemeClr val="bg1"/>
                </a:solidFill>
              </a:rPr>
            </a:br>
            <a:br>
              <a:rPr lang="fr-FR" sz="1600" dirty="0">
                <a:solidFill>
                  <a:schemeClr val="bg1"/>
                </a:solidFill>
              </a:rPr>
            </a:br>
            <a:r>
              <a:rPr lang="fr-FR" sz="1600" dirty="0" err="1">
                <a:solidFill>
                  <a:schemeClr val="bg1"/>
                </a:solidFill>
              </a:rPr>
              <a:t>Example</a:t>
            </a:r>
            <a:r>
              <a:rPr lang="fr-FR" sz="1600" dirty="0">
                <a:solidFill>
                  <a:schemeClr val="bg1"/>
                </a:solidFill>
              </a:rPr>
              <a:t> : </a:t>
            </a:r>
            <a:r>
              <a:rPr lang="fr-FR" sz="1600" b="1" dirty="0" err="1">
                <a:solidFill>
                  <a:schemeClr val="bg1"/>
                </a:solidFill>
              </a:rPr>
              <a:t>Balanced</a:t>
            </a:r>
            <a:r>
              <a:rPr lang="fr-FR" sz="1600" b="1" dirty="0">
                <a:solidFill>
                  <a:schemeClr val="bg1"/>
                </a:solidFill>
              </a:rPr>
              <a:t> </a:t>
            </a:r>
            <a:r>
              <a:rPr lang="fr-FR" sz="1600" b="1" dirty="0" err="1">
                <a:solidFill>
                  <a:schemeClr val="bg1"/>
                </a:solidFill>
              </a:rPr>
              <a:t>Scorecard</a:t>
            </a:r>
            <a:endParaRPr lang="fr-FR" sz="1600" b="1" dirty="0">
              <a:solidFill>
                <a:schemeClr val="bg1"/>
              </a:solidFill>
            </a:endParaRPr>
          </a:p>
          <a:p>
            <a:r>
              <a:rPr lang="fr-FR" sz="1600" dirty="0" err="1">
                <a:solidFill>
                  <a:schemeClr val="bg1"/>
                </a:solidFill>
              </a:rPr>
              <a:t>Example</a:t>
            </a:r>
            <a:r>
              <a:rPr lang="fr-FR" sz="1600" dirty="0">
                <a:solidFill>
                  <a:schemeClr val="bg1"/>
                </a:solidFill>
              </a:rPr>
              <a:t> : </a:t>
            </a:r>
            <a:r>
              <a:rPr lang="fr-FR" sz="1600" b="1" dirty="0">
                <a:solidFill>
                  <a:schemeClr val="bg1"/>
                </a:solidFill>
              </a:rPr>
              <a:t>Triple </a:t>
            </a:r>
            <a:r>
              <a:rPr lang="fr-FR" sz="1600" b="1" dirty="0" err="1">
                <a:solidFill>
                  <a:schemeClr val="bg1"/>
                </a:solidFill>
              </a:rPr>
              <a:t>Bottom</a:t>
            </a:r>
            <a:r>
              <a:rPr lang="fr-FR" sz="1600" b="1" dirty="0">
                <a:solidFill>
                  <a:schemeClr val="bg1"/>
                </a:solidFill>
              </a:rPr>
              <a:t> Line</a:t>
            </a:r>
          </a:p>
          <a:p>
            <a:endParaRPr lang="fr-FR" sz="1600" b="1" dirty="0">
              <a:solidFill>
                <a:schemeClr val="bg1"/>
              </a:solidFill>
            </a:endParaRPr>
          </a:p>
          <a:p>
            <a:r>
              <a:rPr lang="fr-FR" sz="1600" b="1" dirty="0" err="1">
                <a:solidFill>
                  <a:schemeClr val="accent6"/>
                </a:solidFill>
              </a:rPr>
              <a:t>Need</a:t>
            </a:r>
            <a:r>
              <a:rPr lang="fr-FR" sz="1600" b="1" dirty="0">
                <a:solidFill>
                  <a:schemeClr val="accent6"/>
                </a:solidFill>
              </a:rPr>
              <a:t> to </a:t>
            </a:r>
            <a:r>
              <a:rPr lang="fr-FR" sz="1600" b="1" dirty="0" err="1">
                <a:solidFill>
                  <a:schemeClr val="accent6"/>
                </a:solidFill>
              </a:rPr>
              <a:t>measure</a:t>
            </a:r>
            <a:r>
              <a:rPr lang="fr-FR" sz="1600" b="1" dirty="0">
                <a:solidFill>
                  <a:schemeClr val="accent6"/>
                </a:solidFill>
              </a:rPr>
              <a:t> a large range of </a:t>
            </a:r>
            <a:r>
              <a:rPr lang="fr-FR" sz="1600" b="1" dirty="0" err="1">
                <a:solidFill>
                  <a:schemeClr val="accent6"/>
                </a:solidFill>
              </a:rPr>
              <a:t>factors</a:t>
            </a:r>
            <a:r>
              <a:rPr lang="fr-FR" sz="1600" b="1" dirty="0">
                <a:solidFill>
                  <a:schemeClr val="accent6"/>
                </a:solidFill>
              </a:rPr>
              <a:t> to </a:t>
            </a:r>
            <a:r>
              <a:rPr lang="fr-FR" sz="1600" b="1" dirty="0" err="1">
                <a:solidFill>
                  <a:schemeClr val="accent6"/>
                </a:solidFill>
              </a:rPr>
              <a:t>assess</a:t>
            </a:r>
            <a:r>
              <a:rPr lang="fr-FR" sz="1600" b="1" dirty="0">
                <a:solidFill>
                  <a:schemeClr val="accent6"/>
                </a:solidFill>
              </a:rPr>
              <a:t> the long-</a:t>
            </a:r>
            <a:r>
              <a:rPr lang="fr-FR" sz="1600" b="1" dirty="0" err="1">
                <a:solidFill>
                  <a:schemeClr val="accent6"/>
                </a:solidFill>
              </a:rPr>
              <a:t>term</a:t>
            </a:r>
            <a:r>
              <a:rPr lang="fr-FR" sz="1600" b="1" dirty="0">
                <a:solidFill>
                  <a:schemeClr val="accent6"/>
                </a:solidFill>
              </a:rPr>
              <a:t> </a:t>
            </a:r>
            <a:r>
              <a:rPr lang="fr-FR" sz="1600" b="1" dirty="0" err="1">
                <a:solidFill>
                  <a:schemeClr val="accent6"/>
                </a:solidFill>
              </a:rPr>
              <a:t>prosperity</a:t>
            </a:r>
            <a:r>
              <a:rPr lang="fr-FR" sz="1600" b="1" dirty="0">
                <a:solidFill>
                  <a:schemeClr val="accent6"/>
                </a:solidFill>
              </a:rPr>
              <a:t> of the organisation</a:t>
            </a:r>
            <a:br>
              <a:rPr lang="fr-FR" sz="1600" dirty="0">
                <a:solidFill>
                  <a:schemeClr val="accent6"/>
                </a:solidFill>
              </a:rPr>
            </a:br>
            <a:endParaRPr lang="fr-FR" sz="1200" dirty="0">
              <a:solidFill>
                <a:schemeClr val="accent6"/>
              </a:solidFill>
            </a:endParaRPr>
          </a:p>
        </p:txBody>
      </p:sp>
    </p:spTree>
    <p:extLst>
      <p:ext uri="{BB962C8B-B14F-4D97-AF65-F5344CB8AC3E}">
        <p14:creationId xmlns:p14="http://schemas.microsoft.com/office/powerpoint/2010/main" val="6490959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Performance </a:t>
            </a:r>
            <a:r>
              <a:rPr lang="fr-FR" dirty="0" err="1"/>
              <a:t>Assessment</a:t>
            </a:r>
            <a:endParaRPr lang="fr-FR" dirty="0"/>
          </a:p>
        </p:txBody>
      </p:sp>
      <p:sp>
        <p:nvSpPr>
          <p:cNvPr id="4" name="Sous-titre 3"/>
          <p:cNvSpPr>
            <a:spLocks noGrp="1"/>
          </p:cNvSpPr>
          <p:nvPr>
            <p:ph type="subTitle" idx="13"/>
          </p:nvPr>
        </p:nvSpPr>
        <p:spPr/>
        <p:txBody>
          <a:bodyPr/>
          <a:lstStyle/>
          <a:p>
            <a:r>
              <a:rPr lang="fr-FR" dirty="0"/>
              <a:t>Performance </a:t>
            </a:r>
            <a:r>
              <a:rPr lang="fr-FR" dirty="0" err="1"/>
              <a:t>comparisons</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192</a:t>
            </a:fld>
            <a:endParaRPr lang="fr-FR"/>
          </a:p>
        </p:txBody>
      </p:sp>
      <p:sp>
        <p:nvSpPr>
          <p:cNvPr id="7" name="ZoneTexte 6"/>
          <p:cNvSpPr txBox="1"/>
          <p:nvPr/>
        </p:nvSpPr>
        <p:spPr>
          <a:xfrm>
            <a:off x="717040" y="2352032"/>
            <a:ext cx="2810385" cy="523220"/>
          </a:xfrm>
          <a:prstGeom prst="rect">
            <a:avLst/>
          </a:prstGeom>
          <a:noFill/>
        </p:spPr>
        <p:txBody>
          <a:bodyPr wrap="none" rtlCol="0">
            <a:spAutoFit/>
          </a:bodyPr>
          <a:lstStyle/>
          <a:p>
            <a:r>
              <a:rPr lang="fr-FR" sz="2800" b="1" dirty="0"/>
              <a:t>Performance = 75</a:t>
            </a:r>
          </a:p>
        </p:txBody>
      </p:sp>
      <p:grpSp>
        <p:nvGrpSpPr>
          <p:cNvPr id="14" name="Groupe 13"/>
          <p:cNvGrpSpPr/>
          <p:nvPr/>
        </p:nvGrpSpPr>
        <p:grpSpPr>
          <a:xfrm>
            <a:off x="3638907" y="1403804"/>
            <a:ext cx="2419688" cy="2215991"/>
            <a:chOff x="3638907" y="1403804"/>
            <a:chExt cx="2419688" cy="2215991"/>
          </a:xfrm>
        </p:grpSpPr>
        <p:pic>
          <p:nvPicPr>
            <p:cNvPr id="12" name="Image 11"/>
            <p:cNvPicPr>
              <a:picLocks noChangeAspect="1"/>
            </p:cNvPicPr>
            <p:nvPr/>
          </p:nvPicPr>
          <p:blipFill rotWithShape="1">
            <a:blip r:embed="rId2">
              <a:clrChange>
                <a:clrFrom>
                  <a:srgbClr val="F8F8F8"/>
                </a:clrFrom>
                <a:clrTo>
                  <a:srgbClr val="F8F8F8">
                    <a:alpha val="0"/>
                  </a:srgbClr>
                </a:clrTo>
              </a:clrChange>
            </a:blip>
            <a:srcRect t="932" b="1484"/>
            <a:stretch/>
          </p:blipFill>
          <p:spPr>
            <a:xfrm>
              <a:off x="3638907" y="1754155"/>
              <a:ext cx="2419688" cy="1515292"/>
            </a:xfrm>
            <a:prstGeom prst="rect">
              <a:avLst/>
            </a:prstGeom>
          </p:spPr>
        </p:pic>
        <p:sp>
          <p:nvSpPr>
            <p:cNvPr id="13" name="ZoneTexte 12"/>
            <p:cNvSpPr txBox="1"/>
            <p:nvPr/>
          </p:nvSpPr>
          <p:spPr>
            <a:xfrm>
              <a:off x="4157406" y="1403804"/>
              <a:ext cx="1199367" cy="2215991"/>
            </a:xfrm>
            <a:prstGeom prst="rect">
              <a:avLst/>
            </a:prstGeom>
            <a:noFill/>
          </p:spPr>
          <p:txBody>
            <a:bodyPr wrap="none" rtlCol="0">
              <a:spAutoFit/>
            </a:bodyPr>
            <a:lstStyle/>
            <a:p>
              <a:r>
                <a:rPr lang="fr-FR" sz="13800" dirty="0">
                  <a:solidFill>
                    <a:srgbClr val="002060"/>
                  </a:solidFill>
                  <a:effectLst>
                    <a:outerShdw blurRad="38100" dist="38100" dir="2700000" algn="tl">
                      <a:srgbClr val="000000">
                        <a:alpha val="43137"/>
                      </a:srgbClr>
                    </a:outerShdw>
                  </a:effectLst>
                  <a:latin typeface="Arial Rounded MT Bold" panose="020F0704030504030204" pitchFamily="34" charset="0"/>
                </a:rPr>
                <a:t>?</a:t>
              </a:r>
            </a:p>
          </p:txBody>
        </p:sp>
      </p:grpSp>
      <p:sp>
        <p:nvSpPr>
          <p:cNvPr id="15" name="ZoneTexte 14"/>
          <p:cNvSpPr txBox="1"/>
          <p:nvPr/>
        </p:nvSpPr>
        <p:spPr>
          <a:xfrm>
            <a:off x="6517758" y="2188635"/>
            <a:ext cx="2169042" cy="646331"/>
          </a:xfrm>
          <a:prstGeom prst="rect">
            <a:avLst/>
          </a:prstGeom>
          <a:noFill/>
        </p:spPr>
        <p:txBody>
          <a:bodyPr wrap="square" rtlCol="0">
            <a:spAutoFit/>
          </a:bodyPr>
          <a:lstStyle/>
          <a:p>
            <a:pPr algn="ctr"/>
            <a:r>
              <a:rPr lang="fr-FR" dirty="0"/>
              <a:t>RELATIVE TO </a:t>
            </a:r>
            <a:br>
              <a:rPr lang="fr-FR" dirty="0"/>
            </a:br>
            <a:r>
              <a:rPr lang="fr-FR" dirty="0"/>
              <a:t>WHAT ???</a:t>
            </a:r>
          </a:p>
        </p:txBody>
      </p:sp>
    </p:spTree>
    <p:extLst>
      <p:ext uri="{BB962C8B-B14F-4D97-AF65-F5344CB8AC3E}">
        <p14:creationId xmlns:p14="http://schemas.microsoft.com/office/powerpoint/2010/main" val="100696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Performance </a:t>
            </a:r>
            <a:r>
              <a:rPr lang="fr-FR" dirty="0" err="1"/>
              <a:t>Assessment</a:t>
            </a:r>
            <a:endParaRPr lang="fr-FR" dirty="0"/>
          </a:p>
        </p:txBody>
      </p:sp>
      <p:sp>
        <p:nvSpPr>
          <p:cNvPr id="4" name="Sous-titre 3"/>
          <p:cNvSpPr>
            <a:spLocks noGrp="1"/>
          </p:cNvSpPr>
          <p:nvPr>
            <p:ph type="subTitle" idx="13"/>
          </p:nvPr>
        </p:nvSpPr>
        <p:spPr/>
        <p:txBody>
          <a:bodyPr/>
          <a:lstStyle/>
          <a:p>
            <a:r>
              <a:rPr lang="fr-FR" dirty="0"/>
              <a:t>Performance </a:t>
            </a:r>
            <a:r>
              <a:rPr lang="fr-FR" dirty="0" err="1"/>
              <a:t>comparisons</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193</a:t>
            </a:fld>
            <a:endParaRPr lang="fr-FR"/>
          </a:p>
        </p:txBody>
      </p:sp>
      <p:sp>
        <p:nvSpPr>
          <p:cNvPr id="6" name="ZoneTexte 5"/>
          <p:cNvSpPr txBox="1"/>
          <p:nvPr/>
        </p:nvSpPr>
        <p:spPr>
          <a:xfrm>
            <a:off x="467833" y="1265274"/>
            <a:ext cx="4104167" cy="1354217"/>
          </a:xfrm>
          <a:prstGeom prst="rect">
            <a:avLst/>
          </a:prstGeom>
          <a:noFill/>
        </p:spPr>
        <p:txBody>
          <a:bodyPr wrap="square" rtlCol="0">
            <a:spAutoFit/>
          </a:bodyPr>
          <a:lstStyle/>
          <a:p>
            <a:r>
              <a:rPr lang="fr-FR" b="1" dirty="0" err="1">
                <a:latin typeface="Arial" panose="020B0604020202020204" pitchFamily="34" charset="0"/>
                <a:cs typeface="Arial" panose="020B0604020202020204" pitchFamily="34" charset="0"/>
              </a:rPr>
              <a:t>Organisational</a:t>
            </a:r>
            <a:r>
              <a:rPr lang="fr-FR" b="1" dirty="0">
                <a:latin typeface="Arial" panose="020B0604020202020204" pitchFamily="34" charset="0"/>
                <a:cs typeface="Arial" panose="020B0604020202020204" pitchFamily="34" charset="0"/>
              </a:rPr>
              <a:t> </a:t>
            </a:r>
            <a:r>
              <a:rPr lang="fr-FR" b="1" dirty="0" err="1">
                <a:latin typeface="Arial" panose="020B0604020202020204" pitchFamily="34" charset="0"/>
                <a:cs typeface="Arial" panose="020B0604020202020204" pitchFamily="34" charset="0"/>
              </a:rPr>
              <a:t>targets</a:t>
            </a:r>
            <a:endParaRPr lang="fr-FR" b="1" dirty="0">
              <a:latin typeface="Arial" panose="020B0604020202020204" pitchFamily="34" charset="0"/>
              <a:cs typeface="Arial" panose="020B0604020202020204" pitchFamily="34" charset="0"/>
            </a:endParaRPr>
          </a:p>
          <a:p>
            <a:pPr marL="285750" indent="-285750">
              <a:buFontTx/>
              <a:buChar char="-"/>
            </a:pPr>
            <a:r>
              <a:rPr lang="fr-FR" sz="1600" dirty="0">
                <a:latin typeface="Arial" panose="020B0604020202020204" pitchFamily="34" charset="0"/>
                <a:cs typeface="Arial" panose="020B0604020202020204" pitchFamily="34" charset="0"/>
              </a:rPr>
              <a:t>Sales</a:t>
            </a:r>
          </a:p>
          <a:p>
            <a:pPr marL="285750" indent="-285750">
              <a:buFontTx/>
              <a:buChar char="-"/>
            </a:pPr>
            <a:r>
              <a:rPr lang="fr-FR" sz="1600" dirty="0" err="1">
                <a:latin typeface="Arial" panose="020B0604020202020204" pitchFamily="34" charset="0"/>
                <a:cs typeface="Arial" panose="020B0604020202020204" pitchFamily="34" charset="0"/>
              </a:rPr>
              <a:t>Growth</a:t>
            </a:r>
            <a:endParaRPr lang="fr-FR" sz="1600" dirty="0">
              <a:latin typeface="Arial" panose="020B0604020202020204" pitchFamily="34" charset="0"/>
              <a:cs typeface="Arial" panose="020B0604020202020204" pitchFamily="34" charset="0"/>
            </a:endParaRPr>
          </a:p>
          <a:p>
            <a:pPr marL="285750" indent="-285750">
              <a:buFontTx/>
              <a:buChar char="-"/>
            </a:pPr>
            <a:r>
              <a:rPr lang="fr-FR" sz="1600" dirty="0" err="1">
                <a:latin typeface="Arial" panose="020B0604020202020204" pitchFamily="34" charset="0"/>
                <a:cs typeface="Arial" panose="020B0604020202020204" pitchFamily="34" charset="0"/>
              </a:rPr>
              <a:t>Earning</a:t>
            </a:r>
            <a:r>
              <a:rPr lang="fr-FR" sz="1600" dirty="0">
                <a:latin typeface="Arial" panose="020B0604020202020204" pitchFamily="34" charset="0"/>
                <a:cs typeface="Arial" panose="020B0604020202020204" pitchFamily="34" charset="0"/>
              </a:rPr>
              <a:t> </a:t>
            </a:r>
            <a:r>
              <a:rPr lang="fr-FR" sz="1600" dirty="0" err="1">
                <a:latin typeface="Arial" panose="020B0604020202020204" pitchFamily="34" charset="0"/>
                <a:cs typeface="Arial" panose="020B0604020202020204" pitchFamily="34" charset="0"/>
              </a:rPr>
              <a:t>targets</a:t>
            </a:r>
            <a:r>
              <a:rPr lang="fr-FR" sz="1600" dirty="0">
                <a:latin typeface="Arial" panose="020B0604020202020204" pitchFamily="34" charset="0"/>
                <a:cs typeface="Arial" panose="020B0604020202020204" pitchFamily="34" charset="0"/>
              </a:rPr>
              <a:t> (or </a:t>
            </a:r>
            <a:r>
              <a:rPr lang="fr-FR" sz="1600" dirty="0" err="1">
                <a:latin typeface="Arial" panose="020B0604020202020204" pitchFamily="34" charset="0"/>
                <a:cs typeface="Arial" panose="020B0604020202020204" pitchFamily="34" charset="0"/>
              </a:rPr>
              <a:t>other</a:t>
            </a:r>
            <a:r>
              <a:rPr lang="fr-FR" sz="1600" dirty="0">
                <a:latin typeface="Arial" panose="020B0604020202020204" pitchFamily="34" charset="0"/>
                <a:cs typeface="Arial" panose="020B0604020202020204" pitchFamily="34" charset="0"/>
              </a:rPr>
              <a:t> </a:t>
            </a:r>
            <a:r>
              <a:rPr lang="fr-FR" sz="1600" dirty="0" err="1">
                <a:latin typeface="Arial" panose="020B0604020202020204" pitchFamily="34" charset="0"/>
                <a:cs typeface="Arial" panose="020B0604020202020204" pitchFamily="34" charset="0"/>
              </a:rPr>
              <a:t>fixed</a:t>
            </a:r>
            <a:r>
              <a:rPr lang="fr-FR" sz="1600" dirty="0">
                <a:latin typeface="Arial" panose="020B0604020202020204" pitchFamily="34" charset="0"/>
                <a:cs typeface="Arial" panose="020B0604020202020204" pitchFamily="34" charset="0"/>
              </a:rPr>
              <a:t> expectations)</a:t>
            </a:r>
          </a:p>
        </p:txBody>
      </p:sp>
      <p:pic>
        <p:nvPicPr>
          <p:cNvPr id="8" name="Image 7"/>
          <p:cNvPicPr>
            <a:picLocks noChangeAspect="1"/>
          </p:cNvPicPr>
          <p:nvPr/>
        </p:nvPicPr>
        <p:blipFill>
          <a:blip r:embed="rId2"/>
          <a:stretch>
            <a:fillRect/>
          </a:stretch>
        </p:blipFill>
        <p:spPr>
          <a:xfrm>
            <a:off x="4572000" y="1093115"/>
            <a:ext cx="4428838" cy="2302788"/>
          </a:xfrm>
          <a:prstGeom prst="rect">
            <a:avLst/>
          </a:prstGeom>
        </p:spPr>
      </p:pic>
    </p:spTree>
    <p:extLst>
      <p:ext uri="{BB962C8B-B14F-4D97-AF65-F5344CB8AC3E}">
        <p14:creationId xmlns:p14="http://schemas.microsoft.com/office/powerpoint/2010/main" val="29364430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Performance </a:t>
            </a:r>
            <a:r>
              <a:rPr lang="fr-FR" dirty="0" err="1"/>
              <a:t>Assessment</a:t>
            </a:r>
            <a:endParaRPr lang="fr-FR" dirty="0"/>
          </a:p>
        </p:txBody>
      </p:sp>
      <p:sp>
        <p:nvSpPr>
          <p:cNvPr id="4" name="Sous-titre 3"/>
          <p:cNvSpPr>
            <a:spLocks noGrp="1"/>
          </p:cNvSpPr>
          <p:nvPr>
            <p:ph type="subTitle" idx="13"/>
          </p:nvPr>
        </p:nvSpPr>
        <p:spPr/>
        <p:txBody>
          <a:bodyPr/>
          <a:lstStyle/>
          <a:p>
            <a:r>
              <a:rPr lang="fr-FR" dirty="0"/>
              <a:t>Performance </a:t>
            </a:r>
            <a:r>
              <a:rPr lang="fr-FR" dirty="0" err="1"/>
              <a:t>comparisons</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194</a:t>
            </a:fld>
            <a:endParaRPr lang="fr-FR"/>
          </a:p>
        </p:txBody>
      </p:sp>
      <p:sp>
        <p:nvSpPr>
          <p:cNvPr id="6" name="ZoneTexte 5"/>
          <p:cNvSpPr txBox="1"/>
          <p:nvPr/>
        </p:nvSpPr>
        <p:spPr>
          <a:xfrm>
            <a:off x="467833" y="1265274"/>
            <a:ext cx="4104167" cy="1354217"/>
          </a:xfrm>
          <a:prstGeom prst="rect">
            <a:avLst/>
          </a:prstGeom>
          <a:noFill/>
        </p:spPr>
        <p:txBody>
          <a:bodyPr wrap="square" rtlCol="0">
            <a:spAutoFit/>
          </a:bodyPr>
          <a:lstStyle/>
          <a:p>
            <a:r>
              <a:rPr lang="fr-FR" b="1" dirty="0" err="1">
                <a:latin typeface="Arial" panose="020B0604020202020204" pitchFamily="34" charset="0"/>
                <a:cs typeface="Arial" panose="020B0604020202020204" pitchFamily="34" charset="0"/>
              </a:rPr>
              <a:t>Organisational</a:t>
            </a:r>
            <a:r>
              <a:rPr lang="fr-FR" b="1" dirty="0">
                <a:latin typeface="Arial" panose="020B0604020202020204" pitchFamily="34" charset="0"/>
                <a:cs typeface="Arial" panose="020B0604020202020204" pitchFamily="34" charset="0"/>
              </a:rPr>
              <a:t> </a:t>
            </a:r>
            <a:r>
              <a:rPr lang="fr-FR" b="1" dirty="0" err="1">
                <a:latin typeface="Arial" panose="020B0604020202020204" pitchFamily="34" charset="0"/>
                <a:cs typeface="Arial" panose="020B0604020202020204" pitchFamily="34" charset="0"/>
              </a:rPr>
              <a:t>targets</a:t>
            </a:r>
            <a:endParaRPr lang="fr-FR" b="1" dirty="0">
              <a:latin typeface="Arial" panose="020B0604020202020204" pitchFamily="34" charset="0"/>
              <a:cs typeface="Arial" panose="020B0604020202020204" pitchFamily="34" charset="0"/>
            </a:endParaRPr>
          </a:p>
          <a:p>
            <a:pPr marL="285750" indent="-285750">
              <a:buFontTx/>
              <a:buChar char="-"/>
            </a:pPr>
            <a:r>
              <a:rPr lang="fr-FR" sz="1600" dirty="0">
                <a:latin typeface="Arial" panose="020B0604020202020204" pitchFamily="34" charset="0"/>
                <a:cs typeface="Arial" panose="020B0604020202020204" pitchFamily="34" charset="0"/>
              </a:rPr>
              <a:t>Sales</a:t>
            </a:r>
          </a:p>
          <a:p>
            <a:pPr marL="285750" indent="-285750">
              <a:buFontTx/>
              <a:buChar char="-"/>
            </a:pPr>
            <a:r>
              <a:rPr lang="fr-FR" sz="1600" dirty="0" err="1">
                <a:latin typeface="Arial" panose="020B0604020202020204" pitchFamily="34" charset="0"/>
                <a:cs typeface="Arial" panose="020B0604020202020204" pitchFamily="34" charset="0"/>
              </a:rPr>
              <a:t>Growth</a:t>
            </a:r>
            <a:endParaRPr lang="fr-FR" sz="1600" dirty="0">
              <a:latin typeface="Arial" panose="020B0604020202020204" pitchFamily="34" charset="0"/>
              <a:cs typeface="Arial" panose="020B0604020202020204" pitchFamily="34" charset="0"/>
            </a:endParaRPr>
          </a:p>
          <a:p>
            <a:pPr marL="285750" indent="-285750">
              <a:buFontTx/>
              <a:buChar char="-"/>
            </a:pPr>
            <a:r>
              <a:rPr lang="fr-FR" sz="1600" dirty="0" err="1">
                <a:latin typeface="Arial" panose="020B0604020202020204" pitchFamily="34" charset="0"/>
                <a:cs typeface="Arial" panose="020B0604020202020204" pitchFamily="34" charset="0"/>
              </a:rPr>
              <a:t>Earning</a:t>
            </a:r>
            <a:r>
              <a:rPr lang="fr-FR" sz="1600" dirty="0">
                <a:latin typeface="Arial" panose="020B0604020202020204" pitchFamily="34" charset="0"/>
                <a:cs typeface="Arial" panose="020B0604020202020204" pitchFamily="34" charset="0"/>
              </a:rPr>
              <a:t> </a:t>
            </a:r>
            <a:r>
              <a:rPr lang="fr-FR" sz="1600" dirty="0" err="1">
                <a:latin typeface="Arial" panose="020B0604020202020204" pitchFamily="34" charset="0"/>
                <a:cs typeface="Arial" panose="020B0604020202020204" pitchFamily="34" charset="0"/>
              </a:rPr>
              <a:t>targets</a:t>
            </a:r>
            <a:r>
              <a:rPr lang="fr-FR" sz="1600" dirty="0">
                <a:latin typeface="Arial" panose="020B0604020202020204" pitchFamily="34" charset="0"/>
                <a:cs typeface="Arial" panose="020B0604020202020204" pitchFamily="34" charset="0"/>
              </a:rPr>
              <a:t> (or </a:t>
            </a:r>
            <a:r>
              <a:rPr lang="fr-FR" sz="1600" dirty="0" err="1">
                <a:latin typeface="Arial" panose="020B0604020202020204" pitchFamily="34" charset="0"/>
                <a:cs typeface="Arial" panose="020B0604020202020204" pitchFamily="34" charset="0"/>
              </a:rPr>
              <a:t>other</a:t>
            </a:r>
            <a:r>
              <a:rPr lang="fr-FR" sz="1600" dirty="0">
                <a:latin typeface="Arial" panose="020B0604020202020204" pitchFamily="34" charset="0"/>
                <a:cs typeface="Arial" panose="020B0604020202020204" pitchFamily="34" charset="0"/>
              </a:rPr>
              <a:t> </a:t>
            </a:r>
            <a:r>
              <a:rPr lang="fr-FR" sz="1600" dirty="0" err="1">
                <a:latin typeface="Arial" panose="020B0604020202020204" pitchFamily="34" charset="0"/>
                <a:cs typeface="Arial" panose="020B0604020202020204" pitchFamily="34" charset="0"/>
              </a:rPr>
              <a:t>fixed</a:t>
            </a:r>
            <a:r>
              <a:rPr lang="fr-FR" sz="1600" dirty="0">
                <a:latin typeface="Arial" panose="020B0604020202020204" pitchFamily="34" charset="0"/>
                <a:cs typeface="Arial" panose="020B0604020202020204" pitchFamily="34" charset="0"/>
              </a:rPr>
              <a:t> expectations)</a:t>
            </a:r>
          </a:p>
        </p:txBody>
      </p:sp>
      <p:sp>
        <p:nvSpPr>
          <p:cNvPr id="7" name="ZoneTexte 6"/>
          <p:cNvSpPr txBox="1"/>
          <p:nvPr/>
        </p:nvSpPr>
        <p:spPr>
          <a:xfrm>
            <a:off x="467832" y="2548347"/>
            <a:ext cx="4104167" cy="1107996"/>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Trends over time (multi </a:t>
            </a:r>
            <a:r>
              <a:rPr lang="fr-FR" b="1" dirty="0" err="1">
                <a:latin typeface="Arial" panose="020B0604020202020204" pitchFamily="34" charset="0"/>
                <a:cs typeface="Arial" panose="020B0604020202020204" pitchFamily="34" charset="0"/>
              </a:rPr>
              <a:t>year</a:t>
            </a:r>
            <a:r>
              <a:rPr lang="fr-FR" b="1" dirty="0">
                <a:latin typeface="Arial" panose="020B0604020202020204" pitchFamily="34" charset="0"/>
                <a:cs typeface="Arial" panose="020B0604020202020204" pitchFamily="34" charset="0"/>
              </a:rPr>
              <a:t>)</a:t>
            </a:r>
          </a:p>
          <a:p>
            <a:pPr marL="285750" indent="-285750">
              <a:buFontTx/>
              <a:buChar char="-"/>
            </a:pPr>
            <a:r>
              <a:rPr lang="fr-FR" sz="1600" dirty="0">
                <a:latin typeface="Arial" panose="020B0604020202020204" pitchFamily="34" charset="0"/>
                <a:cs typeface="Arial" panose="020B0604020202020204" pitchFamily="34" charset="0"/>
              </a:rPr>
              <a:t>Are </a:t>
            </a:r>
            <a:r>
              <a:rPr lang="fr-FR" sz="1600" dirty="0" err="1">
                <a:latin typeface="Arial" panose="020B0604020202020204" pitchFamily="34" charset="0"/>
                <a:cs typeface="Arial" panose="020B0604020202020204" pitchFamily="34" charset="0"/>
              </a:rPr>
              <a:t>things</a:t>
            </a:r>
            <a:r>
              <a:rPr lang="fr-FR" sz="1600" dirty="0">
                <a:latin typeface="Arial" panose="020B0604020202020204" pitchFamily="34" charset="0"/>
                <a:cs typeface="Arial" panose="020B0604020202020204" pitchFamily="34" charset="0"/>
              </a:rPr>
              <a:t> </a:t>
            </a:r>
            <a:r>
              <a:rPr lang="fr-FR" sz="1600" dirty="0" err="1">
                <a:latin typeface="Arial" panose="020B0604020202020204" pitchFamily="34" charset="0"/>
                <a:cs typeface="Arial" panose="020B0604020202020204" pitchFamily="34" charset="0"/>
              </a:rPr>
              <a:t>improving</a:t>
            </a:r>
            <a:r>
              <a:rPr lang="fr-FR" sz="1600" dirty="0">
                <a:latin typeface="Arial" panose="020B0604020202020204" pitchFamily="34" charset="0"/>
                <a:cs typeface="Arial" panose="020B0604020202020204" pitchFamily="34" charset="0"/>
              </a:rPr>
              <a:t> over time – good </a:t>
            </a:r>
            <a:r>
              <a:rPr lang="fr-FR" sz="1600" dirty="0" err="1">
                <a:latin typeface="Arial" panose="020B0604020202020204" pitchFamily="34" charset="0"/>
                <a:cs typeface="Arial" panose="020B0604020202020204" pitchFamily="34" charset="0"/>
              </a:rPr>
              <a:t>strategy</a:t>
            </a:r>
            <a:endParaRPr lang="fr-FR" sz="1600" dirty="0">
              <a:latin typeface="Arial" panose="020B0604020202020204" pitchFamily="34" charset="0"/>
              <a:cs typeface="Arial" panose="020B0604020202020204" pitchFamily="34" charset="0"/>
            </a:endParaRPr>
          </a:p>
          <a:p>
            <a:pPr marL="285750" indent="-285750">
              <a:buFontTx/>
              <a:buChar char="-"/>
            </a:pPr>
            <a:r>
              <a:rPr lang="fr-FR" sz="1600" dirty="0">
                <a:latin typeface="Arial" panose="020B0604020202020204" pitchFamily="34" charset="0"/>
                <a:cs typeface="Arial" panose="020B0604020202020204" pitchFamily="34" charset="0"/>
              </a:rPr>
              <a:t>Are </a:t>
            </a:r>
            <a:r>
              <a:rPr lang="fr-FR" sz="1600" dirty="0" err="1">
                <a:latin typeface="Arial" panose="020B0604020202020204" pitchFamily="34" charset="0"/>
                <a:cs typeface="Arial" panose="020B0604020202020204" pitchFamily="34" charset="0"/>
              </a:rPr>
              <a:t>things</a:t>
            </a:r>
            <a:r>
              <a:rPr lang="fr-FR" sz="1600" dirty="0">
                <a:latin typeface="Arial" panose="020B0604020202020204" pitchFamily="34" charset="0"/>
                <a:cs typeface="Arial" panose="020B0604020202020204" pitchFamily="34" charset="0"/>
              </a:rPr>
              <a:t> </a:t>
            </a:r>
            <a:r>
              <a:rPr lang="fr-FR" sz="1600" dirty="0" err="1">
                <a:latin typeface="Arial" panose="020B0604020202020204" pitchFamily="34" charset="0"/>
                <a:cs typeface="Arial" panose="020B0604020202020204" pitchFamily="34" charset="0"/>
              </a:rPr>
              <a:t>declining</a:t>
            </a:r>
            <a:r>
              <a:rPr lang="fr-FR" sz="1600" dirty="0">
                <a:latin typeface="Arial" panose="020B0604020202020204" pitchFamily="34" charset="0"/>
                <a:cs typeface="Arial" panose="020B0604020202020204" pitchFamily="34" charset="0"/>
              </a:rPr>
              <a:t> – time for change ?</a:t>
            </a:r>
          </a:p>
        </p:txBody>
      </p:sp>
      <p:pic>
        <p:nvPicPr>
          <p:cNvPr id="2" name="Image 1"/>
          <p:cNvPicPr>
            <a:picLocks noChangeAspect="1"/>
          </p:cNvPicPr>
          <p:nvPr/>
        </p:nvPicPr>
        <p:blipFill>
          <a:blip r:embed="rId2"/>
          <a:stretch>
            <a:fillRect/>
          </a:stretch>
        </p:blipFill>
        <p:spPr>
          <a:xfrm>
            <a:off x="5327482" y="1070928"/>
            <a:ext cx="3732011" cy="2659058"/>
          </a:xfrm>
          <a:prstGeom prst="rect">
            <a:avLst/>
          </a:prstGeom>
        </p:spPr>
      </p:pic>
      <p:grpSp>
        <p:nvGrpSpPr>
          <p:cNvPr id="21" name="Groupe 20"/>
          <p:cNvGrpSpPr/>
          <p:nvPr/>
        </p:nvGrpSpPr>
        <p:grpSpPr>
          <a:xfrm>
            <a:off x="5709684" y="1571589"/>
            <a:ext cx="3253563" cy="1158055"/>
            <a:chOff x="5709684" y="1571589"/>
            <a:chExt cx="3253563" cy="1158055"/>
          </a:xfrm>
        </p:grpSpPr>
        <p:cxnSp>
          <p:nvCxnSpPr>
            <p:cNvPr id="10" name="Connecteur droit 9"/>
            <p:cNvCxnSpPr/>
            <p:nvPr/>
          </p:nvCxnSpPr>
          <p:spPr>
            <a:xfrm flipV="1">
              <a:off x="5709684" y="2286000"/>
              <a:ext cx="3253563" cy="443644"/>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V="1">
              <a:off x="5709684" y="1571589"/>
              <a:ext cx="3253563" cy="1067145"/>
            </a:xfrm>
            <a:prstGeom prst="line">
              <a:avLst/>
            </a:prstGeom>
            <a:ln w="38100">
              <a:solidFill>
                <a:srgbClr val="2CFF2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879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Performance </a:t>
            </a:r>
            <a:r>
              <a:rPr lang="fr-FR" dirty="0" err="1"/>
              <a:t>Assessment</a:t>
            </a:r>
            <a:endParaRPr lang="fr-FR" dirty="0"/>
          </a:p>
        </p:txBody>
      </p:sp>
      <p:sp>
        <p:nvSpPr>
          <p:cNvPr id="4" name="Sous-titre 3"/>
          <p:cNvSpPr>
            <a:spLocks noGrp="1"/>
          </p:cNvSpPr>
          <p:nvPr>
            <p:ph type="subTitle" idx="13"/>
          </p:nvPr>
        </p:nvSpPr>
        <p:spPr/>
        <p:txBody>
          <a:bodyPr/>
          <a:lstStyle/>
          <a:p>
            <a:r>
              <a:rPr lang="fr-FR" dirty="0"/>
              <a:t>Performance </a:t>
            </a:r>
            <a:r>
              <a:rPr lang="fr-FR" dirty="0" err="1"/>
              <a:t>comparisons</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195</a:t>
            </a:fld>
            <a:endParaRPr lang="fr-FR"/>
          </a:p>
        </p:txBody>
      </p:sp>
      <p:sp>
        <p:nvSpPr>
          <p:cNvPr id="6" name="ZoneTexte 5"/>
          <p:cNvSpPr txBox="1"/>
          <p:nvPr/>
        </p:nvSpPr>
        <p:spPr>
          <a:xfrm>
            <a:off x="467833" y="1265274"/>
            <a:ext cx="4104167" cy="1354217"/>
          </a:xfrm>
          <a:prstGeom prst="rect">
            <a:avLst/>
          </a:prstGeom>
          <a:noFill/>
        </p:spPr>
        <p:txBody>
          <a:bodyPr wrap="square" rtlCol="0">
            <a:spAutoFit/>
          </a:bodyPr>
          <a:lstStyle/>
          <a:p>
            <a:r>
              <a:rPr lang="en-US" b="1" dirty="0" err="1">
                <a:latin typeface="Arial" panose="020B0604020202020204" pitchFamily="34" charset="0"/>
                <a:cs typeface="Arial" panose="020B0604020202020204" pitchFamily="34" charset="0"/>
              </a:rPr>
              <a:t>Organisational</a:t>
            </a:r>
            <a:r>
              <a:rPr lang="en-US" b="1" dirty="0">
                <a:latin typeface="Arial" panose="020B0604020202020204" pitchFamily="34" charset="0"/>
                <a:cs typeface="Arial" panose="020B0604020202020204" pitchFamily="34" charset="0"/>
              </a:rPr>
              <a:t> targets</a:t>
            </a:r>
          </a:p>
          <a:p>
            <a:pPr marL="285750" indent="-285750">
              <a:buFontTx/>
              <a:buChar char="-"/>
            </a:pPr>
            <a:r>
              <a:rPr lang="en-US" sz="1600" dirty="0">
                <a:latin typeface="Arial" panose="020B0604020202020204" pitchFamily="34" charset="0"/>
                <a:cs typeface="Arial" panose="020B0604020202020204" pitchFamily="34" charset="0"/>
              </a:rPr>
              <a:t>Sales</a:t>
            </a:r>
          </a:p>
          <a:p>
            <a:pPr marL="285750" indent="-285750">
              <a:buFontTx/>
              <a:buChar char="-"/>
            </a:pPr>
            <a:r>
              <a:rPr lang="en-US" sz="1600" dirty="0">
                <a:latin typeface="Arial" panose="020B0604020202020204" pitchFamily="34" charset="0"/>
                <a:cs typeface="Arial" panose="020B0604020202020204" pitchFamily="34" charset="0"/>
              </a:rPr>
              <a:t>Growth</a:t>
            </a:r>
          </a:p>
          <a:p>
            <a:pPr marL="285750" indent="-285750">
              <a:buFontTx/>
              <a:buChar char="-"/>
            </a:pPr>
            <a:r>
              <a:rPr lang="en-US" sz="1600" dirty="0">
                <a:latin typeface="Arial" panose="020B0604020202020204" pitchFamily="34" charset="0"/>
                <a:cs typeface="Arial" panose="020B0604020202020204" pitchFamily="34" charset="0"/>
              </a:rPr>
              <a:t>Earning targets (or other fixed expectations)</a:t>
            </a:r>
          </a:p>
        </p:txBody>
      </p:sp>
      <p:sp>
        <p:nvSpPr>
          <p:cNvPr id="7" name="ZoneTexte 6"/>
          <p:cNvSpPr txBox="1"/>
          <p:nvPr/>
        </p:nvSpPr>
        <p:spPr>
          <a:xfrm>
            <a:off x="467832" y="2548347"/>
            <a:ext cx="4104167" cy="1107996"/>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Trends over time (multi year)</a:t>
            </a:r>
          </a:p>
          <a:p>
            <a:pPr marL="285750" indent="-285750">
              <a:buFontTx/>
              <a:buChar char="-"/>
            </a:pPr>
            <a:r>
              <a:rPr lang="en-US" sz="1600" dirty="0">
                <a:latin typeface="Arial" panose="020B0604020202020204" pitchFamily="34" charset="0"/>
                <a:cs typeface="Arial" panose="020B0604020202020204" pitchFamily="34" charset="0"/>
              </a:rPr>
              <a:t>Are things improving over time – good strategy</a:t>
            </a:r>
          </a:p>
          <a:p>
            <a:pPr marL="285750" indent="-285750">
              <a:buFontTx/>
              <a:buChar char="-"/>
            </a:pPr>
            <a:r>
              <a:rPr lang="en-US" sz="1600" dirty="0">
                <a:latin typeface="Arial" panose="020B0604020202020204" pitchFamily="34" charset="0"/>
                <a:cs typeface="Arial" panose="020B0604020202020204" pitchFamily="34" charset="0"/>
              </a:rPr>
              <a:t>Are things declining – time for change ?</a:t>
            </a:r>
          </a:p>
        </p:txBody>
      </p:sp>
      <p:sp>
        <p:nvSpPr>
          <p:cNvPr id="11" name="ZoneTexte 10"/>
          <p:cNvSpPr txBox="1"/>
          <p:nvPr/>
        </p:nvSpPr>
        <p:spPr>
          <a:xfrm>
            <a:off x="467832" y="3643836"/>
            <a:ext cx="4104167" cy="861774"/>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Comparator </a:t>
            </a:r>
            <a:r>
              <a:rPr lang="en-US" b="1" dirty="0" err="1">
                <a:latin typeface="Arial" panose="020B0604020202020204" pitchFamily="34" charset="0"/>
                <a:cs typeface="Arial" panose="020B0604020202020204" pitchFamily="34" charset="0"/>
              </a:rPr>
              <a:t>Organisations</a:t>
            </a:r>
            <a:endParaRPr lang="en-US" b="1" dirty="0">
              <a:latin typeface="Arial" panose="020B0604020202020204" pitchFamily="34" charset="0"/>
              <a:cs typeface="Arial" panose="020B0604020202020204" pitchFamily="34" charset="0"/>
            </a:endParaRPr>
          </a:p>
          <a:p>
            <a:pPr marL="285750" indent="-285750">
              <a:buFontTx/>
              <a:buChar char="-"/>
            </a:pPr>
            <a:r>
              <a:rPr lang="en-US" sz="1600" dirty="0">
                <a:latin typeface="Arial" panose="020B0604020202020204" pitchFamily="34" charset="0"/>
                <a:cs typeface="Arial" panose="020B0604020202020204" pitchFamily="34" charset="0"/>
              </a:rPr>
              <a:t>Benchmark company</a:t>
            </a:r>
          </a:p>
          <a:p>
            <a:pPr marL="285750" indent="-285750">
              <a:buFontTx/>
              <a:buChar char="-"/>
            </a:pPr>
            <a:r>
              <a:rPr lang="en-US" sz="1600" dirty="0">
                <a:latin typeface="Arial" panose="020B0604020202020204" pitchFamily="34" charset="0"/>
                <a:cs typeface="Arial" panose="020B0604020202020204" pitchFamily="34" charset="0"/>
              </a:rPr>
              <a:t>Benchmark process</a:t>
            </a:r>
          </a:p>
        </p:txBody>
      </p:sp>
      <p:grpSp>
        <p:nvGrpSpPr>
          <p:cNvPr id="14" name="Groupe 13"/>
          <p:cNvGrpSpPr/>
          <p:nvPr/>
        </p:nvGrpSpPr>
        <p:grpSpPr>
          <a:xfrm>
            <a:off x="4974276" y="941982"/>
            <a:ext cx="3853511" cy="1757498"/>
            <a:chOff x="4974276" y="941982"/>
            <a:chExt cx="3853511" cy="1757498"/>
          </a:xfrm>
        </p:grpSpPr>
        <p:pic>
          <p:nvPicPr>
            <p:cNvPr id="8" name="Image 7"/>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4974276" y="941982"/>
              <a:ext cx="3853511" cy="1757498"/>
            </a:xfrm>
            <a:prstGeom prst="rect">
              <a:avLst/>
            </a:prstGeom>
          </p:spPr>
        </p:pic>
        <p:pic>
          <p:nvPicPr>
            <p:cNvPr id="12" name="Image 11"/>
            <p:cNvPicPr>
              <a:picLocks noChangeAspect="1"/>
            </p:cNvPicPr>
            <p:nvPr/>
          </p:nvPicPr>
          <p:blipFill>
            <a:blip r:embed="rId4">
              <a:clrChange>
                <a:clrFrom>
                  <a:srgbClr val="F8F8F8"/>
                </a:clrFrom>
                <a:clrTo>
                  <a:srgbClr val="F8F8F8">
                    <a:alpha val="0"/>
                  </a:srgbClr>
                </a:clrTo>
              </a:clrChange>
            </a:blip>
            <a:stretch>
              <a:fillRect/>
            </a:stretch>
          </p:blipFill>
          <p:spPr>
            <a:xfrm rot="20273584">
              <a:off x="6671750" y="1702952"/>
              <a:ext cx="1049081" cy="386692"/>
            </a:xfrm>
            <a:prstGeom prst="rect">
              <a:avLst/>
            </a:prstGeom>
          </p:spPr>
        </p:pic>
      </p:grpSp>
      <p:grpSp>
        <p:nvGrpSpPr>
          <p:cNvPr id="17" name="Groupe 16"/>
          <p:cNvGrpSpPr/>
          <p:nvPr/>
        </p:nvGrpSpPr>
        <p:grpSpPr>
          <a:xfrm>
            <a:off x="4943547" y="2857178"/>
            <a:ext cx="3914967" cy="1691873"/>
            <a:chOff x="4943547" y="2857178"/>
            <a:chExt cx="3914967" cy="1691873"/>
          </a:xfrm>
        </p:grpSpPr>
        <p:pic>
          <p:nvPicPr>
            <p:cNvPr id="9" name="Image 8"/>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4943547" y="2857178"/>
              <a:ext cx="3914967" cy="1691873"/>
            </a:xfrm>
            <a:prstGeom prst="rect">
              <a:avLst/>
            </a:prstGeom>
          </p:spPr>
        </p:pic>
        <p:pic>
          <p:nvPicPr>
            <p:cNvPr id="16" name="Image 15"/>
            <p:cNvPicPr>
              <a:picLocks noChangeAspect="1"/>
            </p:cNvPicPr>
            <p:nvPr/>
          </p:nvPicPr>
          <p:blipFill>
            <a:blip r:embed="rId4">
              <a:clrChange>
                <a:clrFrom>
                  <a:srgbClr val="F8F8F8"/>
                </a:clrFrom>
                <a:clrTo>
                  <a:srgbClr val="F8F8F8">
                    <a:alpha val="0"/>
                  </a:srgbClr>
                </a:clrTo>
              </a:clrChange>
            </a:blip>
            <a:stretch>
              <a:fillRect/>
            </a:stretch>
          </p:blipFill>
          <p:spPr>
            <a:xfrm rot="20273584">
              <a:off x="6671749" y="3776427"/>
              <a:ext cx="1049081" cy="386692"/>
            </a:xfrm>
            <a:prstGeom prst="rect">
              <a:avLst/>
            </a:prstGeom>
          </p:spPr>
        </p:pic>
        <p:pic>
          <p:nvPicPr>
            <p:cNvPr id="13" name="Image 12"/>
            <p:cNvPicPr>
              <a:picLocks noChangeAspect="1"/>
            </p:cNvPicPr>
            <p:nvPr/>
          </p:nvPicPr>
          <p:blipFill>
            <a:blip r:embed="rId7">
              <a:clrChange>
                <a:clrFrom>
                  <a:srgbClr val="FFFFFF"/>
                </a:clrFrom>
                <a:clrTo>
                  <a:srgbClr val="FFFFFF">
                    <a:alpha val="0"/>
                  </a:srgbClr>
                </a:clrTo>
              </a:clrChange>
            </a:blip>
            <a:stretch>
              <a:fillRect/>
            </a:stretch>
          </p:blipFill>
          <p:spPr>
            <a:xfrm rot="19805479">
              <a:off x="6199926" y="3302140"/>
              <a:ext cx="1679670" cy="439499"/>
            </a:xfrm>
            <a:prstGeom prst="rect">
              <a:avLst/>
            </a:prstGeom>
          </p:spPr>
        </p:pic>
      </p:grpSp>
    </p:spTree>
    <p:extLst>
      <p:ext uri="{BB962C8B-B14F-4D97-AF65-F5344CB8AC3E}">
        <p14:creationId xmlns:p14="http://schemas.microsoft.com/office/powerpoint/2010/main" val="27237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ZoneTexte 32"/>
          <p:cNvSpPr txBox="1"/>
          <p:nvPr/>
        </p:nvSpPr>
        <p:spPr>
          <a:xfrm>
            <a:off x="2901824" y="3038271"/>
            <a:ext cx="1653401" cy="276999"/>
          </a:xfrm>
          <a:prstGeom prst="rect">
            <a:avLst/>
          </a:prstGeom>
          <a:noFill/>
        </p:spPr>
        <p:txBody>
          <a:bodyPr wrap="none" rtlCol="0">
            <a:spAutoFit/>
          </a:bodyPr>
          <a:lstStyle/>
          <a:p>
            <a:r>
              <a:rPr lang="fr-FR" sz="1200" b="1" dirty="0" err="1"/>
              <a:t>Projected</a:t>
            </a:r>
            <a:r>
              <a:rPr lang="fr-FR" sz="1200" b="1" dirty="0"/>
              <a:t> performance</a:t>
            </a:r>
          </a:p>
        </p:txBody>
      </p:sp>
      <p:sp>
        <p:nvSpPr>
          <p:cNvPr id="3" name="Titre 2"/>
          <p:cNvSpPr>
            <a:spLocks noGrp="1"/>
          </p:cNvSpPr>
          <p:nvPr>
            <p:ph type="title"/>
          </p:nvPr>
        </p:nvSpPr>
        <p:spPr/>
        <p:txBody>
          <a:bodyPr/>
          <a:lstStyle/>
          <a:p>
            <a:r>
              <a:rPr lang="fr-FR" dirty="0"/>
              <a:t>Performance </a:t>
            </a:r>
            <a:r>
              <a:rPr lang="fr-FR" dirty="0" err="1"/>
              <a:t>Assessment</a:t>
            </a:r>
            <a:endParaRPr lang="fr-FR" dirty="0"/>
          </a:p>
        </p:txBody>
      </p:sp>
      <p:sp>
        <p:nvSpPr>
          <p:cNvPr id="4" name="Sous-titre 3"/>
          <p:cNvSpPr>
            <a:spLocks noGrp="1"/>
          </p:cNvSpPr>
          <p:nvPr>
            <p:ph type="subTitle" idx="13"/>
          </p:nvPr>
        </p:nvSpPr>
        <p:spPr/>
        <p:txBody>
          <a:bodyPr/>
          <a:lstStyle/>
          <a:p>
            <a:r>
              <a:rPr lang="fr-FR" dirty="0" err="1"/>
              <a:t>Measuring</a:t>
            </a:r>
            <a:r>
              <a:rPr lang="fr-FR" dirty="0"/>
              <a:t> the Gap</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196</a:t>
            </a:fld>
            <a:endParaRPr lang="fr-FR"/>
          </a:p>
        </p:txBody>
      </p:sp>
      <p:cxnSp>
        <p:nvCxnSpPr>
          <p:cNvPr id="10" name="Connecteur droit avec flèche 9"/>
          <p:cNvCxnSpPr/>
          <p:nvPr/>
        </p:nvCxnSpPr>
        <p:spPr>
          <a:xfrm>
            <a:off x="893135" y="3763926"/>
            <a:ext cx="3583172" cy="0"/>
          </a:xfrm>
          <a:prstGeom prst="straightConnector1">
            <a:avLst/>
          </a:prstGeom>
          <a:ln w="28575">
            <a:solidFill>
              <a:srgbClr val="1D2D3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V="1">
            <a:off x="893135" y="1998922"/>
            <a:ext cx="0" cy="1786270"/>
          </a:xfrm>
          <a:prstGeom prst="straightConnector1">
            <a:avLst/>
          </a:prstGeom>
          <a:ln w="28575">
            <a:solidFill>
              <a:srgbClr val="1D2D3F"/>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rot="16200000">
            <a:off x="-63795" y="2705910"/>
            <a:ext cx="1391856" cy="369332"/>
          </a:xfrm>
          <a:prstGeom prst="rect">
            <a:avLst/>
          </a:prstGeom>
          <a:noFill/>
        </p:spPr>
        <p:txBody>
          <a:bodyPr wrap="none" rtlCol="0">
            <a:spAutoFit/>
          </a:bodyPr>
          <a:lstStyle/>
          <a:p>
            <a:r>
              <a:rPr lang="fr-FR" dirty="0"/>
              <a:t>Performance</a:t>
            </a:r>
          </a:p>
        </p:txBody>
      </p:sp>
      <p:sp>
        <p:nvSpPr>
          <p:cNvPr id="20" name="ZoneTexte 19"/>
          <p:cNvSpPr txBox="1"/>
          <p:nvPr/>
        </p:nvSpPr>
        <p:spPr>
          <a:xfrm>
            <a:off x="969472" y="3785192"/>
            <a:ext cx="581249" cy="369332"/>
          </a:xfrm>
          <a:prstGeom prst="rect">
            <a:avLst/>
          </a:prstGeom>
          <a:noFill/>
        </p:spPr>
        <p:txBody>
          <a:bodyPr wrap="none" rtlCol="0">
            <a:spAutoFit/>
          </a:bodyPr>
          <a:lstStyle/>
          <a:p>
            <a:r>
              <a:rPr lang="fr-FR" dirty="0" err="1"/>
              <a:t>past</a:t>
            </a:r>
            <a:endParaRPr lang="fr-FR" dirty="0"/>
          </a:p>
        </p:txBody>
      </p:sp>
      <p:sp>
        <p:nvSpPr>
          <p:cNvPr id="21" name="ZoneTexte 20"/>
          <p:cNvSpPr txBox="1"/>
          <p:nvPr/>
        </p:nvSpPr>
        <p:spPr>
          <a:xfrm>
            <a:off x="2245379" y="3785192"/>
            <a:ext cx="900888" cy="369332"/>
          </a:xfrm>
          <a:prstGeom prst="rect">
            <a:avLst/>
          </a:prstGeom>
          <a:noFill/>
        </p:spPr>
        <p:txBody>
          <a:bodyPr wrap="none" rtlCol="0">
            <a:spAutoFit/>
          </a:bodyPr>
          <a:lstStyle/>
          <a:p>
            <a:r>
              <a:rPr lang="fr-FR" dirty="0" err="1"/>
              <a:t>present</a:t>
            </a:r>
            <a:endParaRPr lang="fr-FR" dirty="0"/>
          </a:p>
        </p:txBody>
      </p:sp>
      <p:sp>
        <p:nvSpPr>
          <p:cNvPr id="22" name="ZoneTexte 21"/>
          <p:cNvSpPr txBox="1"/>
          <p:nvPr/>
        </p:nvSpPr>
        <p:spPr>
          <a:xfrm>
            <a:off x="3707955" y="3785192"/>
            <a:ext cx="768352" cy="369332"/>
          </a:xfrm>
          <a:prstGeom prst="rect">
            <a:avLst/>
          </a:prstGeom>
          <a:noFill/>
        </p:spPr>
        <p:txBody>
          <a:bodyPr wrap="none" rtlCol="0">
            <a:spAutoFit/>
          </a:bodyPr>
          <a:lstStyle/>
          <a:p>
            <a:r>
              <a:rPr lang="fr-FR" dirty="0"/>
              <a:t>future</a:t>
            </a:r>
          </a:p>
        </p:txBody>
      </p:sp>
      <p:sp>
        <p:nvSpPr>
          <p:cNvPr id="23" name="Forme libre 22"/>
          <p:cNvSpPr/>
          <p:nvPr/>
        </p:nvSpPr>
        <p:spPr>
          <a:xfrm>
            <a:off x="1233846" y="1901343"/>
            <a:ext cx="2923953" cy="1265275"/>
          </a:xfrm>
          <a:custGeom>
            <a:avLst/>
            <a:gdLst>
              <a:gd name="connsiteX0" fmla="*/ 0 w 2923953"/>
              <a:gd name="connsiteY0" fmla="*/ 1265275 h 1265275"/>
              <a:gd name="connsiteX1" fmla="*/ 1446028 w 2923953"/>
              <a:gd name="connsiteY1" fmla="*/ 1020726 h 1265275"/>
              <a:gd name="connsiteX2" fmla="*/ 2923953 w 2923953"/>
              <a:gd name="connsiteY2" fmla="*/ 0 h 1265275"/>
            </a:gdLst>
            <a:ahLst/>
            <a:cxnLst>
              <a:cxn ang="0">
                <a:pos x="connsiteX0" y="connsiteY0"/>
              </a:cxn>
              <a:cxn ang="0">
                <a:pos x="connsiteX1" y="connsiteY1"/>
              </a:cxn>
              <a:cxn ang="0">
                <a:pos x="connsiteX2" y="connsiteY2"/>
              </a:cxn>
            </a:cxnLst>
            <a:rect l="l" t="t" r="r" b="b"/>
            <a:pathLst>
              <a:path w="2923953" h="1265275">
                <a:moveTo>
                  <a:pt x="0" y="1265275"/>
                </a:moveTo>
                <a:cubicBezTo>
                  <a:pt x="479351" y="1248440"/>
                  <a:pt x="958702" y="1231605"/>
                  <a:pt x="1446028" y="1020726"/>
                </a:cubicBezTo>
                <a:cubicBezTo>
                  <a:pt x="1933354" y="809847"/>
                  <a:pt x="2428653" y="404923"/>
                  <a:pt x="292395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1060622" y="2719619"/>
            <a:ext cx="1565621" cy="276999"/>
          </a:xfrm>
          <a:prstGeom prst="rect">
            <a:avLst/>
          </a:prstGeom>
          <a:noFill/>
        </p:spPr>
        <p:txBody>
          <a:bodyPr wrap="none" rtlCol="0">
            <a:spAutoFit/>
          </a:bodyPr>
          <a:lstStyle/>
          <a:p>
            <a:r>
              <a:rPr lang="fr-FR" sz="1200" b="1" dirty="0" err="1"/>
              <a:t>Desired</a:t>
            </a:r>
            <a:r>
              <a:rPr lang="fr-FR" sz="1200" b="1" dirty="0"/>
              <a:t>  performance</a:t>
            </a:r>
          </a:p>
        </p:txBody>
      </p:sp>
      <p:sp>
        <p:nvSpPr>
          <p:cNvPr id="27" name="Forme libre 26"/>
          <p:cNvSpPr/>
          <p:nvPr/>
        </p:nvSpPr>
        <p:spPr>
          <a:xfrm>
            <a:off x="1244009" y="3094074"/>
            <a:ext cx="1360968" cy="82697"/>
          </a:xfrm>
          <a:custGeom>
            <a:avLst/>
            <a:gdLst>
              <a:gd name="connsiteX0" fmla="*/ 0 w 2860158"/>
              <a:gd name="connsiteY0" fmla="*/ 595423 h 603692"/>
              <a:gd name="connsiteX1" fmla="*/ 1360968 w 2860158"/>
              <a:gd name="connsiteY1" fmla="*/ 520995 h 603692"/>
              <a:gd name="connsiteX2" fmla="*/ 2860158 w 2860158"/>
              <a:gd name="connsiteY2" fmla="*/ 0 h 603692"/>
              <a:gd name="connsiteX3" fmla="*/ 2860158 w 2860158"/>
              <a:gd name="connsiteY3" fmla="*/ 0 h 603692"/>
              <a:gd name="connsiteX0" fmla="*/ 0 w 2860158"/>
              <a:gd name="connsiteY0" fmla="*/ 595423 h 603692"/>
              <a:gd name="connsiteX1" fmla="*/ 1360968 w 2860158"/>
              <a:gd name="connsiteY1" fmla="*/ 520995 h 603692"/>
              <a:gd name="connsiteX2" fmla="*/ 2860158 w 2860158"/>
              <a:gd name="connsiteY2" fmla="*/ 0 h 603692"/>
              <a:gd name="connsiteX0" fmla="*/ 0 w 1360968"/>
              <a:gd name="connsiteY0" fmla="*/ 74428 h 82697"/>
              <a:gd name="connsiteX1" fmla="*/ 1360968 w 1360968"/>
              <a:gd name="connsiteY1" fmla="*/ 0 h 82697"/>
            </a:gdLst>
            <a:ahLst/>
            <a:cxnLst>
              <a:cxn ang="0">
                <a:pos x="connsiteX0" y="connsiteY0"/>
              </a:cxn>
              <a:cxn ang="0">
                <a:pos x="connsiteX1" y="connsiteY1"/>
              </a:cxn>
            </a:cxnLst>
            <a:rect l="l" t="t" r="r" b="b"/>
            <a:pathLst>
              <a:path w="1360968" h="82697">
                <a:moveTo>
                  <a:pt x="0" y="74428"/>
                </a:moveTo>
                <a:cubicBezTo>
                  <a:pt x="442137" y="86832"/>
                  <a:pt x="884275" y="99237"/>
                  <a:pt x="136096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27"/>
          <p:cNvSpPr/>
          <p:nvPr/>
        </p:nvSpPr>
        <p:spPr>
          <a:xfrm>
            <a:off x="2658609" y="2560562"/>
            <a:ext cx="1499190" cy="520995"/>
          </a:xfrm>
          <a:custGeom>
            <a:avLst/>
            <a:gdLst>
              <a:gd name="connsiteX0" fmla="*/ 0 w 2860158"/>
              <a:gd name="connsiteY0" fmla="*/ 595423 h 603692"/>
              <a:gd name="connsiteX1" fmla="*/ 1360968 w 2860158"/>
              <a:gd name="connsiteY1" fmla="*/ 520995 h 603692"/>
              <a:gd name="connsiteX2" fmla="*/ 2860158 w 2860158"/>
              <a:gd name="connsiteY2" fmla="*/ 0 h 603692"/>
              <a:gd name="connsiteX3" fmla="*/ 2860158 w 2860158"/>
              <a:gd name="connsiteY3" fmla="*/ 0 h 603692"/>
              <a:gd name="connsiteX0" fmla="*/ 0 w 1499190"/>
              <a:gd name="connsiteY0" fmla="*/ 520995 h 520995"/>
              <a:gd name="connsiteX1" fmla="*/ 1499190 w 1499190"/>
              <a:gd name="connsiteY1" fmla="*/ 0 h 520995"/>
              <a:gd name="connsiteX2" fmla="*/ 1499190 w 1499190"/>
              <a:gd name="connsiteY2" fmla="*/ 0 h 520995"/>
            </a:gdLst>
            <a:ahLst/>
            <a:cxnLst>
              <a:cxn ang="0">
                <a:pos x="connsiteX0" y="connsiteY0"/>
              </a:cxn>
              <a:cxn ang="0">
                <a:pos x="connsiteX1" y="connsiteY1"/>
              </a:cxn>
              <a:cxn ang="0">
                <a:pos x="connsiteX2" y="connsiteY2"/>
              </a:cxn>
            </a:cxnLst>
            <a:rect l="l" t="t" r="r" b="b"/>
            <a:pathLst>
              <a:path w="1499190" h="520995">
                <a:moveTo>
                  <a:pt x="0" y="520995"/>
                </a:moveTo>
                <a:cubicBezTo>
                  <a:pt x="476693" y="421758"/>
                  <a:pt x="1499190" y="0"/>
                  <a:pt x="1499190" y="0"/>
                </a:cubicBezTo>
                <a:lnTo>
                  <a:pt x="1499190" y="0"/>
                </a:ln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ZoneTexte 28"/>
          <p:cNvSpPr txBox="1"/>
          <p:nvPr/>
        </p:nvSpPr>
        <p:spPr>
          <a:xfrm>
            <a:off x="1060622" y="3198036"/>
            <a:ext cx="1664558" cy="276999"/>
          </a:xfrm>
          <a:prstGeom prst="rect">
            <a:avLst/>
          </a:prstGeom>
          <a:noFill/>
        </p:spPr>
        <p:txBody>
          <a:bodyPr wrap="none" rtlCol="0">
            <a:spAutoFit/>
          </a:bodyPr>
          <a:lstStyle/>
          <a:p>
            <a:r>
              <a:rPr lang="fr-FR" sz="1200" b="1" dirty="0" err="1"/>
              <a:t>Achieved</a:t>
            </a:r>
            <a:r>
              <a:rPr lang="fr-FR" sz="1200" b="1" dirty="0"/>
              <a:t>  performance</a:t>
            </a:r>
          </a:p>
        </p:txBody>
      </p:sp>
      <p:sp>
        <p:nvSpPr>
          <p:cNvPr id="30" name="Rectangle 29"/>
          <p:cNvSpPr/>
          <p:nvPr/>
        </p:nvSpPr>
        <p:spPr>
          <a:xfrm>
            <a:off x="2604977" y="1603145"/>
            <a:ext cx="2573078" cy="2022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p:cNvSpPr txBox="1"/>
          <p:nvPr/>
        </p:nvSpPr>
        <p:spPr>
          <a:xfrm>
            <a:off x="5486400" y="1424763"/>
            <a:ext cx="3136605" cy="646331"/>
          </a:xfrm>
          <a:prstGeom prst="rect">
            <a:avLst/>
          </a:prstGeom>
          <a:noFill/>
        </p:spPr>
        <p:txBody>
          <a:bodyPr wrap="square" rtlCol="0">
            <a:spAutoFit/>
          </a:bodyPr>
          <a:lstStyle/>
          <a:p>
            <a:r>
              <a:rPr lang="fr-FR" dirty="0"/>
              <a:t>There </a:t>
            </a:r>
            <a:r>
              <a:rPr lang="fr-FR" dirty="0" err="1"/>
              <a:t>is</a:t>
            </a:r>
            <a:r>
              <a:rPr lang="fr-FR" dirty="0"/>
              <a:t> </a:t>
            </a:r>
            <a:r>
              <a:rPr lang="fr-FR" dirty="0" err="1"/>
              <a:t>already</a:t>
            </a:r>
            <a:r>
              <a:rPr lang="fr-FR" dirty="0"/>
              <a:t> a performance gap </a:t>
            </a:r>
            <a:r>
              <a:rPr lang="fr-FR" dirty="0" err="1"/>
              <a:t>looking</a:t>
            </a:r>
            <a:r>
              <a:rPr lang="fr-FR" dirty="0"/>
              <a:t> at </a:t>
            </a:r>
            <a:r>
              <a:rPr lang="fr-FR" dirty="0" err="1"/>
              <a:t>today’s</a:t>
            </a:r>
            <a:r>
              <a:rPr lang="fr-FR" dirty="0"/>
              <a:t> </a:t>
            </a:r>
            <a:r>
              <a:rPr lang="fr-FR" dirty="0" err="1"/>
              <a:t>numbers</a:t>
            </a:r>
            <a:endParaRPr lang="fr-FR" dirty="0"/>
          </a:p>
        </p:txBody>
      </p:sp>
      <p:sp>
        <p:nvSpPr>
          <p:cNvPr id="32" name="ZoneTexte 31"/>
          <p:cNvSpPr txBox="1"/>
          <p:nvPr/>
        </p:nvSpPr>
        <p:spPr>
          <a:xfrm>
            <a:off x="5486400" y="2244245"/>
            <a:ext cx="3136605" cy="646331"/>
          </a:xfrm>
          <a:prstGeom prst="rect">
            <a:avLst/>
          </a:prstGeom>
          <a:noFill/>
        </p:spPr>
        <p:txBody>
          <a:bodyPr wrap="square" rtlCol="0">
            <a:spAutoFit/>
          </a:bodyPr>
          <a:lstStyle/>
          <a:p>
            <a:r>
              <a:rPr lang="fr-FR" dirty="0"/>
              <a:t>And </a:t>
            </a:r>
            <a:r>
              <a:rPr lang="fr-FR" dirty="0" err="1"/>
              <a:t>it</a:t>
            </a:r>
            <a:r>
              <a:rPr lang="fr-FR" dirty="0"/>
              <a:t> </a:t>
            </a:r>
            <a:r>
              <a:rPr lang="fr-FR" dirty="0" err="1"/>
              <a:t>is</a:t>
            </a:r>
            <a:r>
              <a:rPr lang="fr-FR" dirty="0"/>
              <a:t> </a:t>
            </a:r>
            <a:r>
              <a:rPr lang="fr-FR" dirty="0" err="1"/>
              <a:t>projected</a:t>
            </a:r>
            <a:r>
              <a:rPr lang="fr-FR" dirty="0"/>
              <a:t> to </a:t>
            </a:r>
            <a:r>
              <a:rPr lang="fr-FR" dirty="0" err="1"/>
              <a:t>get</a:t>
            </a:r>
            <a:r>
              <a:rPr lang="fr-FR" dirty="0"/>
              <a:t> </a:t>
            </a:r>
            <a:r>
              <a:rPr lang="fr-FR" dirty="0" err="1"/>
              <a:t>even</a:t>
            </a:r>
            <a:r>
              <a:rPr lang="fr-FR" dirty="0"/>
              <a:t> </a:t>
            </a:r>
            <a:r>
              <a:rPr lang="fr-FR" dirty="0" err="1"/>
              <a:t>worse</a:t>
            </a:r>
            <a:r>
              <a:rPr lang="fr-FR" dirty="0"/>
              <a:t> !</a:t>
            </a:r>
          </a:p>
        </p:txBody>
      </p:sp>
      <p:sp>
        <p:nvSpPr>
          <p:cNvPr id="34" name="ZoneTexte 33"/>
          <p:cNvSpPr txBox="1"/>
          <p:nvPr/>
        </p:nvSpPr>
        <p:spPr>
          <a:xfrm>
            <a:off x="5486400" y="3198036"/>
            <a:ext cx="3221665" cy="923330"/>
          </a:xfrm>
          <a:prstGeom prst="rect">
            <a:avLst/>
          </a:prstGeom>
          <a:noFill/>
        </p:spPr>
        <p:txBody>
          <a:bodyPr wrap="square" rtlCol="0">
            <a:spAutoFit/>
          </a:bodyPr>
          <a:lstStyle/>
          <a:p>
            <a:r>
              <a:rPr lang="fr-FR" b="1" dirty="0" err="1">
                <a:solidFill>
                  <a:srgbClr val="002060"/>
                </a:solidFill>
              </a:rPr>
              <a:t>What</a:t>
            </a:r>
            <a:r>
              <a:rPr lang="fr-FR" b="1" dirty="0">
                <a:solidFill>
                  <a:srgbClr val="002060"/>
                </a:solidFill>
              </a:rPr>
              <a:t> are options </a:t>
            </a:r>
            <a:r>
              <a:rPr lang="fr-FR" b="1" dirty="0" err="1">
                <a:solidFill>
                  <a:srgbClr val="002060"/>
                </a:solidFill>
              </a:rPr>
              <a:t>we</a:t>
            </a:r>
            <a:r>
              <a:rPr lang="fr-FR" b="1" dirty="0">
                <a:solidFill>
                  <a:srgbClr val="002060"/>
                </a:solidFill>
              </a:rPr>
              <a:t> have to correct </a:t>
            </a:r>
            <a:r>
              <a:rPr lang="fr-FR" b="1" dirty="0" err="1">
                <a:solidFill>
                  <a:srgbClr val="002060"/>
                </a:solidFill>
              </a:rPr>
              <a:t>our</a:t>
            </a:r>
            <a:r>
              <a:rPr lang="fr-FR" b="1" dirty="0">
                <a:solidFill>
                  <a:srgbClr val="002060"/>
                </a:solidFill>
              </a:rPr>
              <a:t> « </a:t>
            </a:r>
            <a:r>
              <a:rPr lang="fr-FR" b="1" dirty="0" err="1">
                <a:solidFill>
                  <a:srgbClr val="002060"/>
                </a:solidFill>
              </a:rPr>
              <a:t>path</a:t>
            </a:r>
            <a:r>
              <a:rPr lang="fr-FR" b="1" dirty="0">
                <a:solidFill>
                  <a:srgbClr val="002060"/>
                </a:solidFill>
              </a:rPr>
              <a:t> » and </a:t>
            </a:r>
            <a:r>
              <a:rPr lang="fr-FR" b="1" dirty="0" err="1">
                <a:solidFill>
                  <a:srgbClr val="002060"/>
                </a:solidFill>
              </a:rPr>
              <a:t>minimize</a:t>
            </a:r>
            <a:r>
              <a:rPr lang="fr-FR" b="1" dirty="0">
                <a:solidFill>
                  <a:srgbClr val="002060"/>
                </a:solidFill>
              </a:rPr>
              <a:t> the « gap »?</a:t>
            </a:r>
          </a:p>
        </p:txBody>
      </p:sp>
    </p:spTree>
    <p:extLst>
      <p:ext uri="{BB962C8B-B14F-4D97-AF65-F5344CB8AC3E}">
        <p14:creationId xmlns:p14="http://schemas.microsoft.com/office/powerpoint/2010/main" val="219636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p:bldP spid="34"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a:xfrm>
            <a:off x="6065" y="2674023"/>
            <a:ext cx="9143999" cy="360503"/>
          </a:xfrm>
        </p:spPr>
        <p:txBody>
          <a:bodyPr/>
          <a:lstStyle/>
          <a:p>
            <a:r>
              <a:rPr lang="fr-FR" dirty="0" err="1"/>
              <a:t>Choosing</a:t>
            </a:r>
            <a:r>
              <a:rPr lang="fr-FR" dirty="0"/>
              <a:t> the best </a:t>
            </a:r>
            <a:r>
              <a:rPr lang="fr-FR" dirty="0" err="1"/>
              <a:t>way</a:t>
            </a:r>
            <a:r>
              <a:rPr lang="fr-FR" dirty="0"/>
              <a:t> </a:t>
            </a:r>
            <a:r>
              <a:rPr lang="fr-FR" dirty="0" err="1"/>
              <a:t>forward</a:t>
            </a:r>
            <a:endParaRPr lang="fr-FR" dirty="0"/>
          </a:p>
        </p:txBody>
      </p:sp>
      <p:sp>
        <p:nvSpPr>
          <p:cNvPr id="3" name="Titre 2"/>
          <p:cNvSpPr>
            <a:spLocks noGrp="1"/>
          </p:cNvSpPr>
          <p:nvPr>
            <p:ph type="ctrTitle"/>
          </p:nvPr>
        </p:nvSpPr>
        <p:spPr>
          <a:xfrm>
            <a:off x="12130" y="2204917"/>
            <a:ext cx="9131870" cy="469106"/>
          </a:xfrm>
        </p:spPr>
        <p:txBody>
          <a:bodyPr/>
          <a:lstStyle/>
          <a:p>
            <a:pPr>
              <a:buNone/>
            </a:pPr>
            <a:r>
              <a:rPr lang="fr-FR" dirty="0" err="1"/>
              <a:t>Evaluating</a:t>
            </a:r>
            <a:r>
              <a:rPr lang="fr-FR" dirty="0"/>
              <a:t> options</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197</a:t>
            </a:fld>
            <a:endParaRPr lang="fr-FR"/>
          </a:p>
        </p:txBody>
      </p:sp>
    </p:spTree>
    <p:extLst>
      <p:ext uri="{BB962C8B-B14F-4D97-AF65-F5344CB8AC3E}">
        <p14:creationId xmlns:p14="http://schemas.microsoft.com/office/powerpoint/2010/main" val="19363375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Evaluating</a:t>
            </a:r>
            <a:r>
              <a:rPr lang="fr-FR" dirty="0"/>
              <a:t> Options</a:t>
            </a:r>
          </a:p>
        </p:txBody>
      </p:sp>
      <p:sp>
        <p:nvSpPr>
          <p:cNvPr id="4" name="Sous-titre 3"/>
          <p:cNvSpPr>
            <a:spLocks noGrp="1"/>
          </p:cNvSpPr>
          <p:nvPr>
            <p:ph type="subTitle" idx="13"/>
          </p:nvPr>
        </p:nvSpPr>
        <p:spPr/>
        <p:txBody>
          <a:bodyPr/>
          <a:lstStyle/>
          <a:p>
            <a:r>
              <a:rPr lang="fr-FR" dirty="0" err="1"/>
              <a:t>SAFe</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198</a:t>
            </a:fld>
            <a:endParaRPr lang="fr-FR"/>
          </a:p>
        </p:txBody>
      </p:sp>
      <p:sp>
        <p:nvSpPr>
          <p:cNvPr id="31" name="ZoneTexte 30"/>
          <p:cNvSpPr txBox="1"/>
          <p:nvPr/>
        </p:nvSpPr>
        <p:spPr>
          <a:xfrm>
            <a:off x="1929465" y="1757740"/>
            <a:ext cx="5024228" cy="2308324"/>
          </a:xfrm>
          <a:prstGeom prst="rect">
            <a:avLst/>
          </a:prstGeom>
          <a:noFill/>
        </p:spPr>
        <p:txBody>
          <a:bodyPr wrap="square" rtlCol="0">
            <a:spAutoFit/>
          </a:bodyPr>
          <a:lstStyle/>
          <a:p>
            <a:pPr>
              <a:tabLst>
                <a:tab pos="808038" algn="l"/>
              </a:tabLst>
            </a:pPr>
            <a:r>
              <a:rPr lang="fr-FR" sz="3600" dirty="0"/>
              <a:t>S = 	</a:t>
            </a:r>
            <a:r>
              <a:rPr lang="fr-FR" sz="3600" dirty="0" err="1"/>
              <a:t>Suitability</a:t>
            </a:r>
            <a:endParaRPr lang="fr-FR" sz="3600" dirty="0"/>
          </a:p>
          <a:p>
            <a:pPr>
              <a:tabLst>
                <a:tab pos="808038" algn="l"/>
              </a:tabLst>
            </a:pPr>
            <a:r>
              <a:rPr lang="fr-FR" sz="3600" dirty="0"/>
              <a:t>A = 	</a:t>
            </a:r>
            <a:r>
              <a:rPr lang="fr-FR" sz="3600" dirty="0" err="1"/>
              <a:t>Acceptability</a:t>
            </a:r>
            <a:endParaRPr lang="fr-FR" sz="3600" dirty="0"/>
          </a:p>
          <a:p>
            <a:pPr>
              <a:tabLst>
                <a:tab pos="808038" algn="l"/>
              </a:tabLst>
            </a:pPr>
            <a:r>
              <a:rPr lang="fr-FR" sz="3600" dirty="0"/>
              <a:t>F = 	</a:t>
            </a:r>
            <a:r>
              <a:rPr lang="fr-FR" sz="3600" dirty="0" err="1"/>
              <a:t>Feasibility</a:t>
            </a:r>
            <a:endParaRPr lang="fr-FR" sz="2000" dirty="0"/>
          </a:p>
          <a:p>
            <a:endParaRPr lang="fr-FR" sz="3600" dirty="0"/>
          </a:p>
        </p:txBody>
      </p:sp>
    </p:spTree>
    <p:extLst>
      <p:ext uri="{BB962C8B-B14F-4D97-AF65-F5344CB8AC3E}">
        <p14:creationId xmlns:p14="http://schemas.microsoft.com/office/powerpoint/2010/main" val="203296718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Evaluating</a:t>
            </a:r>
            <a:r>
              <a:rPr lang="fr-FR" dirty="0"/>
              <a:t> Options</a:t>
            </a:r>
          </a:p>
        </p:txBody>
      </p:sp>
      <p:sp>
        <p:nvSpPr>
          <p:cNvPr id="4" name="Sous-titre 3"/>
          <p:cNvSpPr>
            <a:spLocks noGrp="1"/>
          </p:cNvSpPr>
          <p:nvPr>
            <p:ph type="subTitle" idx="13"/>
          </p:nvPr>
        </p:nvSpPr>
        <p:spPr/>
        <p:txBody>
          <a:bodyPr/>
          <a:lstStyle/>
          <a:p>
            <a:r>
              <a:rPr lang="fr-FR" dirty="0" err="1"/>
              <a:t>Suitability</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199</a:t>
            </a:fld>
            <a:endParaRPr lang="fr-FR"/>
          </a:p>
        </p:txBody>
      </p:sp>
      <p:sp>
        <p:nvSpPr>
          <p:cNvPr id="6" name="Espace réservé du contenu 1"/>
          <p:cNvSpPr>
            <a:spLocks noGrp="1"/>
          </p:cNvSpPr>
          <p:nvPr>
            <p:ph idx="1"/>
          </p:nvPr>
        </p:nvSpPr>
        <p:spPr>
          <a:xfrm>
            <a:off x="363218" y="1238283"/>
            <a:ext cx="8463869" cy="756993"/>
          </a:xfrm>
        </p:spPr>
        <p:txBody>
          <a:bodyPr/>
          <a:lstStyle/>
          <a:p>
            <a:pPr marL="0" indent="0">
              <a:buNone/>
            </a:pPr>
            <a:r>
              <a:rPr lang="en-US" sz="1800" b="1" dirty="0"/>
              <a:t>Suitability </a:t>
            </a:r>
            <a:r>
              <a:rPr lang="en-US" sz="1800" dirty="0"/>
              <a:t>is concerned with assessing which proposed strategies address the key </a:t>
            </a:r>
            <a:r>
              <a:rPr lang="en-US" sz="1800" i="1" dirty="0"/>
              <a:t>opportunities and threats </a:t>
            </a:r>
            <a:r>
              <a:rPr lang="en-US" sz="1800" dirty="0"/>
              <a:t>an </a:t>
            </a:r>
            <a:r>
              <a:rPr lang="en-US" sz="1800" dirty="0" err="1"/>
              <a:t>organisation</a:t>
            </a:r>
            <a:r>
              <a:rPr lang="en-US" sz="1800" dirty="0"/>
              <a:t> faces.</a:t>
            </a:r>
          </a:p>
        </p:txBody>
      </p:sp>
      <p:grpSp>
        <p:nvGrpSpPr>
          <p:cNvPr id="7" name="Groupe 6"/>
          <p:cNvGrpSpPr/>
          <p:nvPr/>
        </p:nvGrpSpPr>
        <p:grpSpPr>
          <a:xfrm>
            <a:off x="363218" y="998386"/>
            <a:ext cx="8714475" cy="892796"/>
            <a:chOff x="355846" y="713703"/>
            <a:chExt cx="8714475" cy="892796"/>
          </a:xfrm>
        </p:grpSpPr>
        <p:sp>
          <p:nvSpPr>
            <p:cNvPr id="8" name="Rectangle 7"/>
            <p:cNvSpPr/>
            <p:nvPr/>
          </p:nvSpPr>
          <p:spPr>
            <a:xfrm>
              <a:off x="355846" y="954903"/>
              <a:ext cx="8299781" cy="651596"/>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713703"/>
              <a:ext cx="479031" cy="513384"/>
            </a:xfrm>
            <a:prstGeom prst="rect">
              <a:avLst/>
            </a:prstGeom>
          </p:spPr>
        </p:pic>
      </p:grpSp>
      <p:grpSp>
        <p:nvGrpSpPr>
          <p:cNvPr id="23" name="Groupe 22"/>
          <p:cNvGrpSpPr/>
          <p:nvPr/>
        </p:nvGrpSpPr>
        <p:grpSpPr>
          <a:xfrm>
            <a:off x="2339162" y="2140444"/>
            <a:ext cx="2232838" cy="1186956"/>
            <a:chOff x="2339162" y="2140444"/>
            <a:chExt cx="2232838" cy="1186956"/>
          </a:xfrm>
        </p:grpSpPr>
        <p:sp>
          <p:nvSpPr>
            <p:cNvPr id="2" name="Rectangle 1"/>
            <p:cNvSpPr/>
            <p:nvPr/>
          </p:nvSpPr>
          <p:spPr>
            <a:xfrm>
              <a:off x="2339163" y="2147777"/>
              <a:ext cx="2232837" cy="1179623"/>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S</a:t>
              </a:r>
            </a:p>
          </p:txBody>
        </p:sp>
        <p:sp>
          <p:nvSpPr>
            <p:cNvPr id="15" name="ZoneTexte 14"/>
            <p:cNvSpPr txBox="1"/>
            <p:nvPr/>
          </p:nvSpPr>
          <p:spPr>
            <a:xfrm>
              <a:off x="2339162" y="2140444"/>
              <a:ext cx="2232837" cy="307777"/>
            </a:xfrm>
            <a:prstGeom prst="rect">
              <a:avLst/>
            </a:prstGeom>
            <a:noFill/>
          </p:spPr>
          <p:txBody>
            <a:bodyPr wrap="square" rtlCol="0">
              <a:spAutoFit/>
            </a:bodyPr>
            <a:lstStyle/>
            <a:p>
              <a:pPr algn="ctr"/>
              <a:r>
                <a:rPr lang="en-US" sz="1400" dirty="0">
                  <a:solidFill>
                    <a:schemeClr val="bg1"/>
                  </a:solidFill>
                </a:rPr>
                <a:t>Capitalize on Strengths</a:t>
              </a:r>
            </a:p>
          </p:txBody>
        </p:sp>
      </p:grpSp>
      <p:grpSp>
        <p:nvGrpSpPr>
          <p:cNvPr id="24" name="Groupe 23"/>
          <p:cNvGrpSpPr/>
          <p:nvPr/>
        </p:nvGrpSpPr>
        <p:grpSpPr>
          <a:xfrm>
            <a:off x="4594032" y="2140444"/>
            <a:ext cx="2232838" cy="1186956"/>
            <a:chOff x="4571998" y="2140444"/>
            <a:chExt cx="2232838" cy="1186956"/>
          </a:xfrm>
        </p:grpSpPr>
        <p:sp>
          <p:nvSpPr>
            <p:cNvPr id="17" name="Rectangle 16"/>
            <p:cNvSpPr/>
            <p:nvPr/>
          </p:nvSpPr>
          <p:spPr>
            <a:xfrm>
              <a:off x="4571999" y="2147777"/>
              <a:ext cx="2232837" cy="1179623"/>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W</a:t>
              </a:r>
            </a:p>
          </p:txBody>
        </p:sp>
        <p:sp>
          <p:nvSpPr>
            <p:cNvPr id="18" name="ZoneTexte 17"/>
            <p:cNvSpPr txBox="1"/>
            <p:nvPr/>
          </p:nvSpPr>
          <p:spPr>
            <a:xfrm>
              <a:off x="4571998" y="2140444"/>
              <a:ext cx="2232837" cy="307777"/>
            </a:xfrm>
            <a:prstGeom prst="rect">
              <a:avLst/>
            </a:prstGeom>
            <a:noFill/>
          </p:spPr>
          <p:txBody>
            <a:bodyPr wrap="square" rtlCol="0">
              <a:spAutoFit/>
            </a:bodyPr>
            <a:lstStyle/>
            <a:p>
              <a:pPr algn="ctr"/>
              <a:r>
                <a:rPr lang="en-US" sz="1400" dirty="0">
                  <a:solidFill>
                    <a:schemeClr val="bg1"/>
                  </a:solidFill>
                </a:rPr>
                <a:t>Avoid/remedy Weaknesses</a:t>
              </a:r>
            </a:p>
          </p:txBody>
        </p:sp>
      </p:grpSp>
      <p:grpSp>
        <p:nvGrpSpPr>
          <p:cNvPr id="25" name="Groupe 24"/>
          <p:cNvGrpSpPr/>
          <p:nvPr/>
        </p:nvGrpSpPr>
        <p:grpSpPr>
          <a:xfrm>
            <a:off x="2339162" y="3334733"/>
            <a:ext cx="2232838" cy="1186956"/>
            <a:chOff x="2339162" y="3334733"/>
            <a:chExt cx="2232838" cy="1186956"/>
          </a:xfrm>
        </p:grpSpPr>
        <p:sp>
          <p:nvSpPr>
            <p:cNvPr id="19" name="Rectangle 18"/>
            <p:cNvSpPr/>
            <p:nvPr/>
          </p:nvSpPr>
          <p:spPr>
            <a:xfrm>
              <a:off x="2339163" y="3342066"/>
              <a:ext cx="2232837" cy="1179623"/>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O</a:t>
              </a:r>
            </a:p>
          </p:txBody>
        </p:sp>
        <p:sp>
          <p:nvSpPr>
            <p:cNvPr id="20" name="ZoneTexte 19"/>
            <p:cNvSpPr txBox="1"/>
            <p:nvPr/>
          </p:nvSpPr>
          <p:spPr>
            <a:xfrm>
              <a:off x="2339162" y="3334733"/>
              <a:ext cx="2232837" cy="307777"/>
            </a:xfrm>
            <a:prstGeom prst="rect">
              <a:avLst/>
            </a:prstGeom>
            <a:noFill/>
          </p:spPr>
          <p:txBody>
            <a:bodyPr wrap="square" rtlCol="0">
              <a:spAutoFit/>
            </a:bodyPr>
            <a:lstStyle/>
            <a:p>
              <a:pPr algn="ctr"/>
              <a:r>
                <a:rPr lang="en-US" sz="1400" dirty="0">
                  <a:solidFill>
                    <a:schemeClr val="bg1"/>
                  </a:solidFill>
                </a:rPr>
                <a:t>Exploit Opportunities</a:t>
              </a:r>
            </a:p>
          </p:txBody>
        </p:sp>
      </p:grpSp>
      <p:grpSp>
        <p:nvGrpSpPr>
          <p:cNvPr id="26" name="Groupe 25"/>
          <p:cNvGrpSpPr/>
          <p:nvPr/>
        </p:nvGrpSpPr>
        <p:grpSpPr>
          <a:xfrm>
            <a:off x="4594032" y="3334733"/>
            <a:ext cx="2232838" cy="1186956"/>
            <a:chOff x="4571998" y="3334733"/>
            <a:chExt cx="2232838" cy="1186956"/>
          </a:xfrm>
        </p:grpSpPr>
        <p:sp>
          <p:nvSpPr>
            <p:cNvPr id="21" name="Rectangle 20"/>
            <p:cNvSpPr/>
            <p:nvPr/>
          </p:nvSpPr>
          <p:spPr>
            <a:xfrm>
              <a:off x="4571999" y="3342066"/>
              <a:ext cx="2232837" cy="1179623"/>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T</a:t>
              </a:r>
            </a:p>
          </p:txBody>
        </p:sp>
        <p:sp>
          <p:nvSpPr>
            <p:cNvPr id="22" name="ZoneTexte 21"/>
            <p:cNvSpPr txBox="1"/>
            <p:nvPr/>
          </p:nvSpPr>
          <p:spPr>
            <a:xfrm>
              <a:off x="4571998" y="3334733"/>
              <a:ext cx="2232837" cy="307777"/>
            </a:xfrm>
            <a:prstGeom prst="rect">
              <a:avLst/>
            </a:prstGeom>
            <a:noFill/>
          </p:spPr>
          <p:txBody>
            <a:bodyPr wrap="square" rtlCol="0">
              <a:spAutoFit/>
            </a:bodyPr>
            <a:lstStyle/>
            <a:p>
              <a:pPr algn="ctr"/>
              <a:r>
                <a:rPr lang="en-US" sz="1400" dirty="0">
                  <a:solidFill>
                    <a:schemeClr val="bg1"/>
                  </a:solidFill>
                </a:rPr>
                <a:t>Avoid/neutralize Threats</a:t>
              </a:r>
            </a:p>
          </p:txBody>
        </p:sp>
      </p:grpSp>
    </p:spTree>
    <p:extLst>
      <p:ext uri="{BB962C8B-B14F-4D97-AF65-F5344CB8AC3E}">
        <p14:creationId xmlns:p14="http://schemas.microsoft.com/office/powerpoint/2010/main" val="53845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Overall</a:t>
            </a:r>
            <a:r>
              <a:rPr lang="fr-FR" dirty="0"/>
              <a:t> </a:t>
            </a:r>
            <a:r>
              <a:rPr lang="fr-FR" dirty="0" err="1"/>
              <a:t>view</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a:t>
            </a:fld>
            <a:endParaRPr lang="fr-FR"/>
          </a:p>
        </p:txBody>
      </p:sp>
      <p:pic>
        <p:nvPicPr>
          <p:cNvPr id="6" name="Image 5"/>
          <p:cNvPicPr>
            <a:picLocks noChangeAspect="1"/>
          </p:cNvPicPr>
          <p:nvPr/>
        </p:nvPicPr>
        <p:blipFill>
          <a:blip r:embed="rId2"/>
          <a:stretch>
            <a:fillRect/>
          </a:stretch>
        </p:blipFill>
        <p:spPr>
          <a:xfrm>
            <a:off x="3665700" y="309019"/>
            <a:ext cx="2232751" cy="2219441"/>
          </a:xfrm>
          <a:prstGeom prst="rect">
            <a:avLst/>
          </a:prstGeom>
        </p:spPr>
      </p:pic>
      <p:pic>
        <p:nvPicPr>
          <p:cNvPr id="7" name="Image 6"/>
          <p:cNvPicPr>
            <a:picLocks noChangeAspect="1"/>
          </p:cNvPicPr>
          <p:nvPr/>
        </p:nvPicPr>
        <p:blipFill>
          <a:blip r:embed="rId3">
            <a:clrChange>
              <a:clrFrom>
                <a:srgbClr val="FFFFFF"/>
              </a:clrFrom>
              <a:clrTo>
                <a:srgbClr val="FFFFFF">
                  <a:alpha val="0"/>
                </a:srgbClr>
              </a:clrTo>
            </a:clrChange>
          </a:blip>
          <a:stretch>
            <a:fillRect/>
          </a:stretch>
        </p:blipFill>
        <p:spPr>
          <a:xfrm>
            <a:off x="4745970" y="2183573"/>
            <a:ext cx="2222753" cy="2219441"/>
          </a:xfrm>
          <a:prstGeom prst="rect">
            <a:avLst/>
          </a:prstGeom>
        </p:spPr>
      </p:pic>
      <p:pic>
        <p:nvPicPr>
          <p:cNvPr id="8" name="Image 7"/>
          <p:cNvPicPr>
            <a:picLocks noChangeAspect="1"/>
          </p:cNvPicPr>
          <p:nvPr/>
        </p:nvPicPr>
        <p:blipFill>
          <a:blip r:embed="rId4">
            <a:clrChange>
              <a:clrFrom>
                <a:srgbClr val="FFFFFF"/>
              </a:clrFrom>
              <a:clrTo>
                <a:srgbClr val="FFFFFF">
                  <a:alpha val="0"/>
                </a:srgbClr>
              </a:clrTo>
            </a:clrChange>
          </a:blip>
          <a:stretch>
            <a:fillRect/>
          </a:stretch>
        </p:blipFill>
        <p:spPr>
          <a:xfrm>
            <a:off x="2600146" y="2184979"/>
            <a:ext cx="2218035" cy="2218035"/>
          </a:xfrm>
          <a:prstGeom prst="rect">
            <a:avLst/>
          </a:prstGeom>
        </p:spPr>
      </p:pic>
    </p:spTree>
    <p:extLst>
      <p:ext uri="{BB962C8B-B14F-4D97-AF65-F5344CB8AC3E}">
        <p14:creationId xmlns:p14="http://schemas.microsoft.com/office/powerpoint/2010/main" val="879029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5846" y="1024566"/>
            <a:ext cx="8886550" cy="3119488"/>
          </a:xfrm>
        </p:spPr>
        <p:txBody>
          <a:bodyPr/>
          <a:lstStyle/>
          <a:p>
            <a:pPr marL="0" indent="0">
              <a:buNone/>
            </a:pPr>
            <a:r>
              <a:rPr lang="en-US" dirty="0"/>
              <a:t>Differentiation strategy involves uniqueness (perceived) along some dimension that is sufficiently valued by customers to allow a </a:t>
            </a:r>
            <a:r>
              <a:rPr lang="en-US" b="1" dirty="0"/>
              <a:t>price premium</a:t>
            </a:r>
            <a:br>
              <a:rPr lang="en-US" b="1" dirty="0"/>
            </a:br>
            <a:endParaRPr lang="en-US" b="1" dirty="0"/>
          </a:p>
          <a:p>
            <a:pPr lvl="1"/>
            <a:r>
              <a:rPr lang="en-US" dirty="0"/>
              <a:t>Product features or attributes or performance (note : perceived!)</a:t>
            </a:r>
          </a:p>
          <a:p>
            <a:pPr lvl="1"/>
            <a:r>
              <a:rPr lang="en-US" dirty="0"/>
              <a:t>Linking value chain components (product + service)</a:t>
            </a:r>
          </a:p>
          <a:p>
            <a:pPr lvl="1"/>
            <a:r>
              <a:rPr lang="en-US" dirty="0"/>
              <a:t>Perceived or real 1st mover advantage – set the standard, « oldest »,..</a:t>
            </a:r>
          </a:p>
          <a:p>
            <a:pPr lvl="1"/>
            <a:r>
              <a:rPr lang="en-US" dirty="0"/>
              <a:t>Location</a:t>
            </a:r>
          </a:p>
          <a:p>
            <a:pPr lvl="1"/>
            <a:r>
              <a:rPr lang="en-US" dirty="0"/>
              <a:t>Links with other firms (complex offer that involves other value chains)</a:t>
            </a:r>
          </a:p>
          <a:p>
            <a:pPr lvl="1"/>
            <a:r>
              <a:rPr lang="en-US" dirty="0"/>
              <a:t>Product mix &amp; variety (one stop shopping)</a:t>
            </a:r>
          </a:p>
          <a:p>
            <a:pPr lvl="1"/>
            <a:r>
              <a:rPr lang="en-US" dirty="0"/>
              <a:t>Brand reputation</a:t>
            </a:r>
          </a:p>
          <a:p>
            <a:pPr lvl="1"/>
            <a:r>
              <a:rPr lang="en-US" dirty="0"/>
              <a:t>Customer relationships</a:t>
            </a:r>
          </a:p>
          <a:p>
            <a:pPr lvl="1"/>
            <a:r>
              <a:rPr lang="en-US" dirty="0"/>
              <a:t>Product complexity or customization (go beyond the « core » or « expected » product)</a:t>
            </a:r>
          </a:p>
        </p:txBody>
      </p:sp>
      <p:sp>
        <p:nvSpPr>
          <p:cNvPr id="3" name="Titre 2"/>
          <p:cNvSpPr>
            <a:spLocks noGrp="1"/>
          </p:cNvSpPr>
          <p:nvPr>
            <p:ph type="title"/>
          </p:nvPr>
        </p:nvSpPr>
        <p:spPr/>
        <p:txBody>
          <a:bodyPr/>
          <a:lstStyle/>
          <a:p>
            <a:r>
              <a:rPr lang="fr-FR" dirty="0" err="1"/>
              <a:t>Differentiation</a:t>
            </a:r>
            <a:endParaRPr lang="fr-FR" dirty="0"/>
          </a:p>
        </p:txBody>
      </p:sp>
      <p:sp>
        <p:nvSpPr>
          <p:cNvPr id="4" name="Sous-titre 3"/>
          <p:cNvSpPr>
            <a:spLocks noGrp="1"/>
          </p:cNvSpPr>
          <p:nvPr>
            <p:ph type="subTitle" idx="13"/>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20</a:t>
            </a:fld>
            <a:endParaRPr lang="fr-FR"/>
          </a:p>
        </p:txBody>
      </p:sp>
      <p:grpSp>
        <p:nvGrpSpPr>
          <p:cNvPr id="6" name="Groupe 5"/>
          <p:cNvGrpSpPr/>
          <p:nvPr/>
        </p:nvGrpSpPr>
        <p:grpSpPr>
          <a:xfrm>
            <a:off x="355846" y="863925"/>
            <a:ext cx="8739189" cy="880439"/>
            <a:chOff x="355846" y="726060"/>
            <a:chExt cx="8739189" cy="880439"/>
          </a:xfrm>
        </p:grpSpPr>
        <p:sp>
          <p:nvSpPr>
            <p:cNvPr id="7" name="Rectangle 6"/>
            <p:cNvSpPr/>
            <p:nvPr/>
          </p:nvSpPr>
          <p:spPr>
            <a:xfrm>
              <a:off x="355846" y="954903"/>
              <a:ext cx="8590446" cy="651596"/>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616004" y="726060"/>
              <a:ext cx="479031" cy="513384"/>
            </a:xfrm>
            <a:prstGeom prst="rect">
              <a:avLst/>
            </a:prstGeom>
          </p:spPr>
        </p:pic>
      </p:grpSp>
    </p:spTree>
    <p:extLst>
      <p:ext uri="{BB962C8B-B14F-4D97-AF65-F5344CB8AC3E}">
        <p14:creationId xmlns:p14="http://schemas.microsoft.com/office/powerpoint/2010/main" val="278904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Evaluating</a:t>
            </a:r>
            <a:r>
              <a:rPr lang="fr-FR" dirty="0"/>
              <a:t> Options</a:t>
            </a:r>
          </a:p>
        </p:txBody>
      </p:sp>
      <p:sp>
        <p:nvSpPr>
          <p:cNvPr id="4" name="Sous-titre 3"/>
          <p:cNvSpPr>
            <a:spLocks noGrp="1"/>
          </p:cNvSpPr>
          <p:nvPr>
            <p:ph type="subTitle" idx="13"/>
          </p:nvPr>
        </p:nvSpPr>
        <p:spPr/>
        <p:txBody>
          <a:bodyPr/>
          <a:lstStyle/>
          <a:p>
            <a:r>
              <a:rPr lang="fr-FR" dirty="0" err="1"/>
              <a:t>Suitability</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200</a:t>
            </a:fld>
            <a:endParaRPr lang="fr-FR"/>
          </a:p>
        </p:txBody>
      </p:sp>
      <p:grpSp>
        <p:nvGrpSpPr>
          <p:cNvPr id="11" name="Groupe 10"/>
          <p:cNvGrpSpPr/>
          <p:nvPr/>
        </p:nvGrpSpPr>
        <p:grpSpPr>
          <a:xfrm>
            <a:off x="1757744" y="758447"/>
            <a:ext cx="5628511" cy="3761535"/>
            <a:chOff x="1949242" y="784284"/>
            <a:chExt cx="5628511" cy="3761535"/>
          </a:xfrm>
        </p:grpSpPr>
        <p:pic>
          <p:nvPicPr>
            <p:cNvPr id="16" name="Image 15"/>
            <p:cNvPicPr>
              <a:picLocks noChangeAspect="1"/>
            </p:cNvPicPr>
            <p:nvPr/>
          </p:nvPicPr>
          <p:blipFill rotWithShape="1">
            <a:blip r:embed="rId2"/>
            <a:srcRect r="79297"/>
            <a:stretch/>
          </p:blipFill>
          <p:spPr>
            <a:xfrm>
              <a:off x="1949242" y="784284"/>
              <a:ext cx="1357484" cy="3761535"/>
            </a:xfrm>
            <a:prstGeom prst="rect">
              <a:avLst/>
            </a:prstGeom>
          </p:spPr>
        </p:pic>
        <p:pic>
          <p:nvPicPr>
            <p:cNvPr id="23" name="Image 22"/>
            <p:cNvPicPr>
              <a:picLocks noChangeAspect="1"/>
            </p:cNvPicPr>
            <p:nvPr/>
          </p:nvPicPr>
          <p:blipFill rotWithShape="1">
            <a:blip r:embed="rId2"/>
            <a:srcRect l="34751" r="61"/>
            <a:stretch/>
          </p:blipFill>
          <p:spPr>
            <a:xfrm>
              <a:off x="3303465" y="784284"/>
              <a:ext cx="4274288" cy="3761535"/>
            </a:xfrm>
            <a:prstGeom prst="rect">
              <a:avLst/>
            </a:prstGeom>
          </p:spPr>
        </p:pic>
      </p:grpSp>
      <p:sp>
        <p:nvSpPr>
          <p:cNvPr id="13" name="Accolade fermante 12"/>
          <p:cNvSpPr/>
          <p:nvPr/>
        </p:nvSpPr>
        <p:spPr>
          <a:xfrm>
            <a:off x="7290673" y="732612"/>
            <a:ext cx="460462" cy="3813207"/>
          </a:xfrm>
          <a:prstGeom prst="rightBrace">
            <a:avLst/>
          </a:prstGeom>
          <a:ln w="28575">
            <a:solidFill>
              <a:srgbClr val="1D2D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ZoneTexte 13"/>
          <p:cNvSpPr txBox="1"/>
          <p:nvPr/>
        </p:nvSpPr>
        <p:spPr>
          <a:xfrm>
            <a:off x="7825313" y="1477926"/>
            <a:ext cx="1318687" cy="2031325"/>
          </a:xfrm>
          <a:prstGeom prst="rect">
            <a:avLst/>
          </a:prstGeom>
          <a:noFill/>
        </p:spPr>
        <p:txBody>
          <a:bodyPr wrap="square" rtlCol="0">
            <a:spAutoFit/>
          </a:bodyPr>
          <a:lstStyle/>
          <a:p>
            <a:r>
              <a:rPr lang="fr-FR" dirty="0"/>
              <a:t>Use </a:t>
            </a:r>
            <a:r>
              <a:rPr lang="fr-FR" dirty="0" err="1"/>
              <a:t>tools</a:t>
            </a:r>
            <a:r>
              <a:rPr lang="fr-FR" dirty="0"/>
              <a:t> of </a:t>
            </a:r>
            <a:r>
              <a:rPr lang="fr-FR" dirty="0" err="1"/>
              <a:t>external</a:t>
            </a:r>
            <a:r>
              <a:rPr lang="fr-FR" dirty="0"/>
              <a:t> and </a:t>
            </a:r>
            <a:r>
              <a:rPr lang="fr-FR" dirty="0" err="1"/>
              <a:t>internal</a:t>
            </a:r>
            <a:r>
              <a:rPr lang="fr-FR" dirty="0"/>
              <a:t> </a:t>
            </a:r>
            <a:r>
              <a:rPr lang="fr-FR" dirty="0" err="1"/>
              <a:t>analysis</a:t>
            </a:r>
            <a:r>
              <a:rPr lang="fr-FR" dirty="0"/>
              <a:t> to </a:t>
            </a:r>
            <a:r>
              <a:rPr lang="fr-FR" dirty="0" err="1"/>
              <a:t>assess</a:t>
            </a:r>
            <a:r>
              <a:rPr lang="fr-FR" dirty="0"/>
              <a:t> </a:t>
            </a:r>
            <a:r>
              <a:rPr lang="fr-FR" dirty="0" err="1"/>
              <a:t>strategic</a:t>
            </a:r>
            <a:r>
              <a:rPr lang="fr-FR" dirty="0"/>
              <a:t> options</a:t>
            </a:r>
          </a:p>
        </p:txBody>
      </p:sp>
    </p:spTree>
    <p:extLst>
      <p:ext uri="{BB962C8B-B14F-4D97-AF65-F5344CB8AC3E}">
        <p14:creationId xmlns:p14="http://schemas.microsoft.com/office/powerpoint/2010/main" val="235666159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Evaluating</a:t>
            </a:r>
            <a:r>
              <a:rPr lang="fr-FR" dirty="0"/>
              <a:t> Options</a:t>
            </a:r>
          </a:p>
        </p:txBody>
      </p:sp>
      <p:sp>
        <p:nvSpPr>
          <p:cNvPr id="4" name="Sous-titre 3"/>
          <p:cNvSpPr>
            <a:spLocks noGrp="1"/>
          </p:cNvSpPr>
          <p:nvPr>
            <p:ph type="subTitle" idx="13"/>
          </p:nvPr>
        </p:nvSpPr>
        <p:spPr/>
        <p:txBody>
          <a:bodyPr/>
          <a:lstStyle/>
          <a:p>
            <a:r>
              <a:rPr lang="fr-FR" dirty="0" err="1"/>
              <a:t>Suitability</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201</a:t>
            </a:fld>
            <a:endParaRPr lang="fr-FR"/>
          </a:p>
        </p:txBody>
      </p:sp>
      <p:sp>
        <p:nvSpPr>
          <p:cNvPr id="13" name="Accolade fermante 12"/>
          <p:cNvSpPr/>
          <p:nvPr/>
        </p:nvSpPr>
        <p:spPr>
          <a:xfrm>
            <a:off x="7290673" y="732612"/>
            <a:ext cx="460462" cy="3813207"/>
          </a:xfrm>
          <a:prstGeom prst="rightBrace">
            <a:avLst/>
          </a:prstGeom>
          <a:ln w="28575">
            <a:solidFill>
              <a:srgbClr val="1D2D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ZoneTexte 13"/>
          <p:cNvSpPr txBox="1"/>
          <p:nvPr/>
        </p:nvSpPr>
        <p:spPr>
          <a:xfrm>
            <a:off x="7825313" y="1105460"/>
            <a:ext cx="1318687" cy="3139321"/>
          </a:xfrm>
          <a:prstGeom prst="rect">
            <a:avLst/>
          </a:prstGeom>
          <a:noFill/>
        </p:spPr>
        <p:txBody>
          <a:bodyPr wrap="square" rtlCol="0">
            <a:spAutoFit/>
          </a:bodyPr>
          <a:lstStyle/>
          <a:p>
            <a:r>
              <a:rPr lang="fr-FR" dirty="0" err="1"/>
              <a:t>Here</a:t>
            </a:r>
            <a:r>
              <a:rPr lang="fr-FR" dirty="0"/>
              <a:t> are </a:t>
            </a:r>
            <a:r>
              <a:rPr lang="fr-FR" dirty="0" err="1"/>
              <a:t>some</a:t>
            </a:r>
            <a:r>
              <a:rPr lang="fr-FR" dirty="0"/>
              <a:t> </a:t>
            </a:r>
            <a:r>
              <a:rPr lang="fr-FR" dirty="0" err="1"/>
              <a:t>reasons</a:t>
            </a:r>
            <a:r>
              <a:rPr lang="fr-FR" dirty="0"/>
              <a:t> </a:t>
            </a:r>
            <a:r>
              <a:rPr lang="fr-FR" dirty="0" err="1"/>
              <a:t>why</a:t>
            </a:r>
            <a:r>
              <a:rPr lang="fr-FR" dirty="0"/>
              <a:t> a </a:t>
            </a:r>
            <a:r>
              <a:rPr lang="fr-FR" dirty="0" err="1"/>
              <a:t>given</a:t>
            </a:r>
            <a:r>
              <a:rPr lang="fr-FR" dirty="0"/>
              <a:t> </a:t>
            </a:r>
            <a:r>
              <a:rPr lang="fr-FR" dirty="0" err="1"/>
              <a:t>strategy</a:t>
            </a:r>
            <a:r>
              <a:rPr lang="fr-FR" dirty="0"/>
              <a:t> </a:t>
            </a:r>
            <a:r>
              <a:rPr lang="fr-FR" dirty="0" err="1"/>
              <a:t>might</a:t>
            </a:r>
            <a:r>
              <a:rPr lang="fr-FR" dirty="0"/>
              <a:t> </a:t>
            </a:r>
            <a:r>
              <a:rPr lang="fr-FR" dirty="0" err="1"/>
              <a:t>be</a:t>
            </a:r>
            <a:r>
              <a:rPr lang="fr-FR" dirty="0"/>
              <a:t> « </a:t>
            </a:r>
            <a:r>
              <a:rPr lang="fr-FR" dirty="0" err="1"/>
              <a:t>suitable</a:t>
            </a:r>
            <a:r>
              <a:rPr lang="fr-FR" dirty="0"/>
              <a:t> »</a:t>
            </a:r>
            <a:br>
              <a:rPr lang="fr-FR" dirty="0"/>
            </a:br>
            <a:r>
              <a:rPr lang="fr-FR" dirty="0" err="1"/>
              <a:t>based</a:t>
            </a:r>
            <a:r>
              <a:rPr lang="fr-FR" dirty="0"/>
              <a:t> on </a:t>
            </a:r>
            <a:r>
              <a:rPr lang="fr-FR" dirty="0" err="1"/>
              <a:t>internal</a:t>
            </a:r>
            <a:r>
              <a:rPr lang="fr-FR" dirty="0"/>
              <a:t> and </a:t>
            </a:r>
            <a:r>
              <a:rPr lang="fr-FR" dirty="0" err="1"/>
              <a:t>external</a:t>
            </a:r>
            <a:r>
              <a:rPr lang="fr-FR" dirty="0"/>
              <a:t> </a:t>
            </a:r>
            <a:r>
              <a:rPr lang="fr-FR" dirty="0" err="1"/>
              <a:t>factors</a:t>
            </a:r>
            <a:endParaRPr lang="fr-FR" dirty="0"/>
          </a:p>
        </p:txBody>
      </p:sp>
      <p:pic>
        <p:nvPicPr>
          <p:cNvPr id="24" name="Image 23"/>
          <p:cNvPicPr>
            <a:picLocks noChangeAspect="1"/>
          </p:cNvPicPr>
          <p:nvPr/>
        </p:nvPicPr>
        <p:blipFill>
          <a:blip r:embed="rId2"/>
          <a:stretch>
            <a:fillRect/>
          </a:stretch>
        </p:blipFill>
        <p:spPr>
          <a:xfrm>
            <a:off x="2014170" y="784284"/>
            <a:ext cx="5239414" cy="3781674"/>
          </a:xfrm>
          <a:prstGeom prst="rect">
            <a:avLst/>
          </a:prstGeom>
        </p:spPr>
      </p:pic>
    </p:spTree>
    <p:extLst>
      <p:ext uri="{BB962C8B-B14F-4D97-AF65-F5344CB8AC3E}">
        <p14:creationId xmlns:p14="http://schemas.microsoft.com/office/powerpoint/2010/main" val="34946567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Evaluating</a:t>
            </a:r>
            <a:r>
              <a:rPr lang="fr-FR" dirty="0"/>
              <a:t> Options</a:t>
            </a:r>
          </a:p>
        </p:txBody>
      </p:sp>
      <p:sp>
        <p:nvSpPr>
          <p:cNvPr id="4" name="Sous-titre 3"/>
          <p:cNvSpPr>
            <a:spLocks noGrp="1"/>
          </p:cNvSpPr>
          <p:nvPr>
            <p:ph type="subTitle" idx="13"/>
          </p:nvPr>
        </p:nvSpPr>
        <p:spPr/>
        <p:txBody>
          <a:bodyPr/>
          <a:lstStyle/>
          <a:p>
            <a:r>
              <a:rPr lang="fr-FR" dirty="0" err="1"/>
              <a:t>Suitability</a:t>
            </a:r>
            <a:r>
              <a:rPr lang="fr-FR" dirty="0"/>
              <a:t> : </a:t>
            </a:r>
            <a:r>
              <a:rPr lang="fr-FR" dirty="0" err="1"/>
              <a:t>other</a:t>
            </a:r>
            <a:r>
              <a:rPr lang="fr-FR" dirty="0"/>
              <a:t> techniques to use</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202</a:t>
            </a:fld>
            <a:endParaRPr lang="fr-FR"/>
          </a:p>
        </p:txBody>
      </p:sp>
      <p:sp>
        <p:nvSpPr>
          <p:cNvPr id="10" name="ZoneTexte 9"/>
          <p:cNvSpPr txBox="1"/>
          <p:nvPr/>
        </p:nvSpPr>
        <p:spPr>
          <a:xfrm>
            <a:off x="462172" y="1207877"/>
            <a:ext cx="5978808" cy="2431435"/>
          </a:xfrm>
          <a:prstGeom prst="rect">
            <a:avLst/>
          </a:prstGeom>
          <a:noFill/>
        </p:spPr>
        <p:txBody>
          <a:bodyPr wrap="square" rtlCol="0">
            <a:spAutoFit/>
          </a:bodyPr>
          <a:lstStyle/>
          <a:p>
            <a:pPr>
              <a:tabLst>
                <a:tab pos="808038" algn="l"/>
              </a:tabLst>
            </a:pPr>
            <a:r>
              <a:rPr lang="en-US" sz="2000" b="1" dirty="0">
                <a:solidFill>
                  <a:srgbClr val="1D2D3F"/>
                </a:solidFill>
              </a:rPr>
              <a:t>Ranking</a:t>
            </a:r>
          </a:p>
          <a:p>
            <a:pPr marL="342900" indent="-342900">
              <a:buFontTx/>
              <a:buChar char="-"/>
              <a:tabLst>
                <a:tab pos="808038" algn="l"/>
              </a:tabLst>
            </a:pPr>
            <a:r>
              <a:rPr lang="en-US" sz="1600" dirty="0"/>
              <a:t>Assess each option using the key factors relating to the strategic position of the </a:t>
            </a:r>
            <a:r>
              <a:rPr lang="en-US" sz="1600" dirty="0" err="1"/>
              <a:t>organisation</a:t>
            </a:r>
            <a:r>
              <a:rPr lang="en-US" sz="1600" dirty="0"/>
              <a:t> (ex. key trends that are shaping the competitive or key drivers to succeed in a low cost or differentiation strategy)</a:t>
            </a:r>
          </a:p>
          <a:p>
            <a:pPr marL="342900" indent="-342900">
              <a:buFontTx/>
              <a:buChar char="-"/>
              <a:tabLst>
                <a:tab pos="808038" algn="l"/>
              </a:tabLst>
            </a:pPr>
            <a:r>
              <a:rPr lang="en-US" sz="1600" dirty="0"/>
              <a:t>The act of ranking helps encourage debate and analysis of the options the </a:t>
            </a:r>
            <a:r>
              <a:rPr lang="en-US" sz="1600" dirty="0" err="1"/>
              <a:t>organisation</a:t>
            </a:r>
            <a:r>
              <a:rPr lang="en-US" sz="1600" dirty="0"/>
              <a:t> is facing.</a:t>
            </a:r>
          </a:p>
          <a:p>
            <a:pPr marL="571500" indent="-571500">
              <a:buFontTx/>
              <a:buChar char="-"/>
              <a:tabLst>
                <a:tab pos="808038" algn="l"/>
              </a:tabLst>
            </a:pPr>
            <a:endParaRPr lang="en-US" sz="3600" dirty="0"/>
          </a:p>
        </p:txBody>
      </p:sp>
      <p:pic>
        <p:nvPicPr>
          <p:cNvPr id="2" name="Image 1"/>
          <p:cNvPicPr>
            <a:picLocks noChangeAspect="1"/>
          </p:cNvPicPr>
          <p:nvPr/>
        </p:nvPicPr>
        <p:blipFill>
          <a:blip r:embed="rId2"/>
          <a:stretch>
            <a:fillRect/>
          </a:stretch>
        </p:blipFill>
        <p:spPr>
          <a:xfrm>
            <a:off x="6440980" y="1374046"/>
            <a:ext cx="2543530" cy="1438476"/>
          </a:xfrm>
          <a:prstGeom prst="rect">
            <a:avLst/>
          </a:prstGeom>
        </p:spPr>
      </p:pic>
      <p:graphicFrame>
        <p:nvGraphicFramePr>
          <p:cNvPr id="6" name="Tableau 5"/>
          <p:cNvGraphicFramePr>
            <a:graphicFrameLocks noGrp="1"/>
          </p:cNvGraphicFramePr>
          <p:nvPr/>
        </p:nvGraphicFramePr>
        <p:xfrm>
          <a:off x="1254641" y="3093454"/>
          <a:ext cx="7729869" cy="1489268"/>
        </p:xfrm>
        <a:graphic>
          <a:graphicData uri="http://schemas.openxmlformats.org/drawingml/2006/table">
            <a:tbl>
              <a:tblPr firstRow="1" bandRow="1">
                <a:tableStyleId>{5C22544A-7EE6-4342-B048-85BDC9FD1C3A}</a:tableStyleId>
              </a:tblPr>
              <a:tblGrid>
                <a:gridCol w="1104267">
                  <a:extLst>
                    <a:ext uri="{9D8B030D-6E8A-4147-A177-3AD203B41FA5}">
                      <a16:colId xmlns:a16="http://schemas.microsoft.com/office/drawing/2014/main" val="3004737950"/>
                    </a:ext>
                  </a:extLst>
                </a:gridCol>
                <a:gridCol w="1104267">
                  <a:extLst>
                    <a:ext uri="{9D8B030D-6E8A-4147-A177-3AD203B41FA5}">
                      <a16:colId xmlns:a16="http://schemas.microsoft.com/office/drawing/2014/main" val="1217004008"/>
                    </a:ext>
                  </a:extLst>
                </a:gridCol>
                <a:gridCol w="1104267">
                  <a:extLst>
                    <a:ext uri="{9D8B030D-6E8A-4147-A177-3AD203B41FA5}">
                      <a16:colId xmlns:a16="http://schemas.microsoft.com/office/drawing/2014/main" val="913376216"/>
                    </a:ext>
                  </a:extLst>
                </a:gridCol>
                <a:gridCol w="1005659">
                  <a:extLst>
                    <a:ext uri="{9D8B030D-6E8A-4147-A177-3AD203B41FA5}">
                      <a16:colId xmlns:a16="http://schemas.microsoft.com/office/drawing/2014/main" val="726264224"/>
                    </a:ext>
                  </a:extLst>
                </a:gridCol>
                <a:gridCol w="1202875">
                  <a:extLst>
                    <a:ext uri="{9D8B030D-6E8A-4147-A177-3AD203B41FA5}">
                      <a16:colId xmlns:a16="http://schemas.microsoft.com/office/drawing/2014/main" val="2401476877"/>
                    </a:ext>
                  </a:extLst>
                </a:gridCol>
                <a:gridCol w="1104267">
                  <a:extLst>
                    <a:ext uri="{9D8B030D-6E8A-4147-A177-3AD203B41FA5}">
                      <a16:colId xmlns:a16="http://schemas.microsoft.com/office/drawing/2014/main" val="3714067085"/>
                    </a:ext>
                  </a:extLst>
                </a:gridCol>
                <a:gridCol w="1104267">
                  <a:extLst>
                    <a:ext uri="{9D8B030D-6E8A-4147-A177-3AD203B41FA5}">
                      <a16:colId xmlns:a16="http://schemas.microsoft.com/office/drawing/2014/main" val="3175900225"/>
                    </a:ext>
                  </a:extLst>
                </a:gridCol>
              </a:tblGrid>
              <a:tr h="610355">
                <a:tc>
                  <a:txBody>
                    <a:bodyPr/>
                    <a:lstStyle/>
                    <a:p>
                      <a:endParaRPr lang="fr-FR" sz="1200" dirty="0"/>
                    </a:p>
                  </a:txBody>
                  <a:tcPr/>
                </a:tc>
                <a:tc>
                  <a:txBody>
                    <a:bodyPr/>
                    <a:lstStyle/>
                    <a:p>
                      <a:r>
                        <a:rPr lang="fr-FR" sz="1050" dirty="0" err="1">
                          <a:solidFill>
                            <a:schemeClr val="tx1"/>
                          </a:solidFill>
                        </a:rPr>
                        <a:t>Slowing</a:t>
                      </a:r>
                      <a:r>
                        <a:rPr lang="fr-FR" sz="1050" baseline="0" dirty="0">
                          <a:solidFill>
                            <a:schemeClr val="tx1"/>
                          </a:solidFill>
                        </a:rPr>
                        <a:t> </a:t>
                      </a:r>
                      <a:r>
                        <a:rPr lang="fr-FR" sz="1050" baseline="0" dirty="0" err="1">
                          <a:solidFill>
                            <a:schemeClr val="tx1"/>
                          </a:solidFill>
                        </a:rPr>
                        <a:t>growth</a:t>
                      </a:r>
                      <a:br>
                        <a:rPr lang="fr-FR" sz="1050" baseline="0" dirty="0">
                          <a:solidFill>
                            <a:schemeClr val="tx1"/>
                          </a:solidFill>
                        </a:rPr>
                      </a:br>
                      <a:br>
                        <a:rPr lang="fr-FR" sz="1050" baseline="0" dirty="0">
                          <a:solidFill>
                            <a:schemeClr val="tx1"/>
                          </a:solidFill>
                        </a:rPr>
                      </a:br>
                      <a:r>
                        <a:rPr lang="fr-FR" sz="1050" baseline="0" dirty="0">
                          <a:solidFill>
                            <a:schemeClr val="tx1"/>
                          </a:solidFill>
                        </a:rPr>
                        <a:t>w=2</a:t>
                      </a:r>
                      <a:endParaRPr lang="fr-FR" sz="1050" dirty="0">
                        <a:solidFill>
                          <a:schemeClr val="tx1"/>
                        </a:solidFill>
                      </a:endParaRPr>
                    </a:p>
                  </a:txBody>
                  <a:tcPr/>
                </a:tc>
                <a:tc>
                  <a:txBody>
                    <a:bodyPr/>
                    <a:lstStyle/>
                    <a:p>
                      <a:r>
                        <a:rPr lang="fr-FR" sz="1050" dirty="0">
                          <a:solidFill>
                            <a:schemeClr val="tx1"/>
                          </a:solidFill>
                        </a:rPr>
                        <a:t>Change in tastes</a:t>
                      </a:r>
                      <a:br>
                        <a:rPr lang="fr-FR" sz="1050" dirty="0">
                          <a:solidFill>
                            <a:schemeClr val="tx1"/>
                          </a:solidFill>
                        </a:rPr>
                      </a:br>
                      <a:br>
                        <a:rPr lang="fr-FR" sz="1050" dirty="0">
                          <a:solidFill>
                            <a:schemeClr val="tx1"/>
                          </a:solidFill>
                        </a:rPr>
                      </a:br>
                      <a:r>
                        <a:rPr lang="fr-FR" sz="1050" dirty="0">
                          <a:solidFill>
                            <a:schemeClr val="tx1"/>
                          </a:solidFill>
                        </a:rPr>
                        <a:t>w=1</a:t>
                      </a:r>
                    </a:p>
                  </a:txBody>
                  <a:tcPr/>
                </a:tc>
                <a:tc>
                  <a:txBody>
                    <a:bodyPr/>
                    <a:lstStyle/>
                    <a:p>
                      <a:r>
                        <a:rPr lang="fr-FR" sz="1050" dirty="0" err="1">
                          <a:solidFill>
                            <a:schemeClr val="tx1"/>
                          </a:solidFill>
                        </a:rPr>
                        <a:t>Lowered</a:t>
                      </a:r>
                      <a:r>
                        <a:rPr lang="fr-FR" sz="1050" baseline="0" dirty="0">
                          <a:solidFill>
                            <a:schemeClr val="tx1"/>
                          </a:solidFill>
                        </a:rPr>
                        <a:t> entry </a:t>
                      </a:r>
                      <a:r>
                        <a:rPr lang="fr-FR" sz="1050" baseline="0" dirty="0" err="1">
                          <a:solidFill>
                            <a:schemeClr val="tx1"/>
                          </a:solidFill>
                        </a:rPr>
                        <a:t>barriers</a:t>
                      </a:r>
                      <a:br>
                        <a:rPr lang="fr-FR" sz="1050" baseline="0" dirty="0">
                          <a:solidFill>
                            <a:schemeClr val="tx1"/>
                          </a:solidFill>
                        </a:rPr>
                      </a:br>
                      <a:r>
                        <a:rPr lang="fr-FR" sz="1050" baseline="0" dirty="0">
                          <a:solidFill>
                            <a:schemeClr val="tx1"/>
                          </a:solidFill>
                        </a:rPr>
                        <a:t>w=3</a:t>
                      </a:r>
                      <a:endParaRPr lang="fr-FR" sz="1050" dirty="0">
                        <a:solidFill>
                          <a:schemeClr val="tx1"/>
                        </a:solidFill>
                      </a:endParaRPr>
                    </a:p>
                  </a:txBody>
                  <a:tcPr/>
                </a:tc>
                <a:tc>
                  <a:txBody>
                    <a:bodyPr/>
                    <a:lstStyle/>
                    <a:p>
                      <a:r>
                        <a:rPr lang="fr-FR" sz="1050" dirty="0">
                          <a:solidFill>
                            <a:schemeClr val="tx1"/>
                          </a:solidFill>
                        </a:rPr>
                        <a:t>Patent</a:t>
                      </a:r>
                      <a:r>
                        <a:rPr lang="fr-FR" sz="1050" baseline="0" dirty="0">
                          <a:solidFill>
                            <a:schemeClr val="tx1"/>
                          </a:solidFill>
                        </a:rPr>
                        <a:t> protection </a:t>
                      </a:r>
                      <a:r>
                        <a:rPr lang="fr-FR" sz="1050" baseline="0" dirty="0" err="1">
                          <a:solidFill>
                            <a:schemeClr val="tx1"/>
                          </a:solidFill>
                        </a:rPr>
                        <a:t>ending</a:t>
                      </a:r>
                      <a:br>
                        <a:rPr lang="fr-FR" sz="1050" baseline="0" dirty="0">
                          <a:solidFill>
                            <a:schemeClr val="tx1"/>
                          </a:solidFill>
                        </a:rPr>
                      </a:br>
                      <a:r>
                        <a:rPr lang="fr-FR" sz="1050" baseline="0" dirty="0">
                          <a:solidFill>
                            <a:schemeClr val="tx1"/>
                          </a:solidFill>
                        </a:rPr>
                        <a:t>w=1</a:t>
                      </a:r>
                      <a:endParaRPr lang="fr-FR" sz="1050" dirty="0">
                        <a:solidFill>
                          <a:schemeClr val="tx1"/>
                        </a:solidFill>
                      </a:endParaRPr>
                    </a:p>
                  </a:txBody>
                  <a:tcPr/>
                </a:tc>
                <a:tc>
                  <a:txBody>
                    <a:bodyPr/>
                    <a:lstStyle/>
                    <a:p>
                      <a:r>
                        <a:rPr lang="fr-FR" sz="1050" dirty="0" err="1">
                          <a:solidFill>
                            <a:schemeClr val="tx1"/>
                          </a:solidFill>
                        </a:rPr>
                        <a:t>Stronger</a:t>
                      </a:r>
                      <a:r>
                        <a:rPr lang="fr-FR" sz="1050" baseline="0" dirty="0">
                          <a:solidFill>
                            <a:schemeClr val="tx1"/>
                          </a:solidFill>
                        </a:rPr>
                        <a:t> CSR </a:t>
                      </a:r>
                      <a:r>
                        <a:rPr lang="fr-FR" sz="1050" baseline="0" dirty="0" err="1">
                          <a:solidFill>
                            <a:schemeClr val="tx1"/>
                          </a:solidFill>
                        </a:rPr>
                        <a:t>stakeholders</a:t>
                      </a:r>
                      <a:br>
                        <a:rPr lang="fr-FR" sz="1050" baseline="0" dirty="0">
                          <a:solidFill>
                            <a:schemeClr val="tx1"/>
                          </a:solidFill>
                        </a:rPr>
                      </a:br>
                      <a:r>
                        <a:rPr lang="fr-FR" sz="1050" baseline="0" dirty="0">
                          <a:solidFill>
                            <a:schemeClr val="tx1"/>
                          </a:solidFill>
                        </a:rPr>
                        <a:t>w=3</a:t>
                      </a:r>
                      <a:endParaRPr lang="fr-FR" sz="1050" dirty="0">
                        <a:solidFill>
                          <a:schemeClr val="tx1"/>
                        </a:solidFill>
                      </a:endParaRPr>
                    </a:p>
                  </a:txBody>
                  <a:tcPr/>
                </a:tc>
                <a:tc>
                  <a:txBody>
                    <a:bodyPr/>
                    <a:lstStyle/>
                    <a:p>
                      <a:r>
                        <a:rPr lang="fr-FR" sz="1050" dirty="0">
                          <a:solidFill>
                            <a:schemeClr val="tx1"/>
                          </a:solidFill>
                        </a:rPr>
                        <a:t>Score</a:t>
                      </a:r>
                    </a:p>
                  </a:txBody>
                  <a:tcPr/>
                </a:tc>
                <a:extLst>
                  <a:ext uri="{0D108BD9-81ED-4DB2-BD59-A6C34878D82A}">
                    <a16:rowId xmlns:a16="http://schemas.microsoft.com/office/drawing/2014/main" val="3419128664"/>
                  </a:ext>
                </a:extLst>
              </a:tr>
              <a:tr h="292971">
                <a:tc>
                  <a:txBody>
                    <a:bodyPr/>
                    <a:lstStyle/>
                    <a:p>
                      <a:r>
                        <a:rPr lang="fr-FR" sz="1200" dirty="0"/>
                        <a:t>Option 1</a:t>
                      </a:r>
                    </a:p>
                  </a:txBody>
                  <a:tcPr/>
                </a:tc>
                <a:tc>
                  <a:txBody>
                    <a:bodyPr/>
                    <a:lstStyle/>
                    <a:p>
                      <a:r>
                        <a:rPr lang="fr-FR" sz="1200" dirty="0"/>
                        <a:t>6</a:t>
                      </a:r>
                    </a:p>
                  </a:txBody>
                  <a:tcPr/>
                </a:tc>
                <a:tc>
                  <a:txBody>
                    <a:bodyPr/>
                    <a:lstStyle/>
                    <a:p>
                      <a:r>
                        <a:rPr lang="fr-FR" sz="1200" dirty="0"/>
                        <a:t>4</a:t>
                      </a:r>
                    </a:p>
                  </a:txBody>
                  <a:tcPr/>
                </a:tc>
                <a:tc>
                  <a:txBody>
                    <a:bodyPr/>
                    <a:lstStyle/>
                    <a:p>
                      <a:r>
                        <a:rPr lang="fr-FR" sz="1200" dirty="0"/>
                        <a:t>2</a:t>
                      </a:r>
                    </a:p>
                  </a:txBody>
                  <a:tcPr/>
                </a:tc>
                <a:tc>
                  <a:txBody>
                    <a:bodyPr/>
                    <a:lstStyle/>
                    <a:p>
                      <a:r>
                        <a:rPr lang="fr-FR" sz="1200" dirty="0"/>
                        <a:t>4</a:t>
                      </a:r>
                    </a:p>
                  </a:txBody>
                  <a:tcPr/>
                </a:tc>
                <a:tc>
                  <a:txBody>
                    <a:bodyPr/>
                    <a:lstStyle/>
                    <a:p>
                      <a:r>
                        <a:rPr lang="fr-FR" sz="1200" dirty="0"/>
                        <a:t>4</a:t>
                      </a:r>
                    </a:p>
                  </a:txBody>
                  <a:tcPr/>
                </a:tc>
                <a:tc>
                  <a:txBody>
                    <a:bodyPr/>
                    <a:lstStyle/>
                    <a:p>
                      <a:r>
                        <a:rPr lang="fr-FR" sz="1200" dirty="0"/>
                        <a:t>38 (2)</a:t>
                      </a:r>
                    </a:p>
                  </a:txBody>
                  <a:tcPr/>
                </a:tc>
                <a:extLst>
                  <a:ext uri="{0D108BD9-81ED-4DB2-BD59-A6C34878D82A}">
                    <a16:rowId xmlns:a16="http://schemas.microsoft.com/office/drawing/2014/main" val="2046652176"/>
                  </a:ext>
                </a:extLst>
              </a:tr>
              <a:tr h="292971">
                <a:tc>
                  <a:txBody>
                    <a:bodyPr/>
                    <a:lstStyle/>
                    <a:p>
                      <a:r>
                        <a:rPr lang="fr-FR" sz="1200" dirty="0"/>
                        <a:t>Option</a:t>
                      </a:r>
                      <a:r>
                        <a:rPr lang="fr-FR" sz="1200" baseline="0" dirty="0"/>
                        <a:t> 2</a:t>
                      </a:r>
                      <a:endParaRPr lang="fr-FR" sz="1200" dirty="0"/>
                    </a:p>
                  </a:txBody>
                  <a:tcPr/>
                </a:tc>
                <a:tc>
                  <a:txBody>
                    <a:bodyPr/>
                    <a:lstStyle/>
                    <a:p>
                      <a:r>
                        <a:rPr lang="fr-FR" sz="1200" dirty="0"/>
                        <a:t>2</a:t>
                      </a:r>
                    </a:p>
                  </a:txBody>
                  <a:tcPr/>
                </a:tc>
                <a:tc>
                  <a:txBody>
                    <a:bodyPr/>
                    <a:lstStyle/>
                    <a:p>
                      <a:r>
                        <a:rPr lang="fr-FR" sz="1200" dirty="0"/>
                        <a:t>3</a:t>
                      </a:r>
                    </a:p>
                  </a:txBody>
                  <a:tcPr/>
                </a:tc>
                <a:tc>
                  <a:txBody>
                    <a:bodyPr/>
                    <a:lstStyle/>
                    <a:p>
                      <a:r>
                        <a:rPr lang="fr-FR" sz="1200" dirty="0"/>
                        <a:t>1</a:t>
                      </a:r>
                    </a:p>
                  </a:txBody>
                  <a:tcPr/>
                </a:tc>
                <a:tc>
                  <a:txBody>
                    <a:bodyPr/>
                    <a:lstStyle/>
                    <a:p>
                      <a:r>
                        <a:rPr lang="fr-FR" sz="1200" dirty="0"/>
                        <a:t>3</a:t>
                      </a:r>
                    </a:p>
                  </a:txBody>
                  <a:tcPr/>
                </a:tc>
                <a:tc>
                  <a:txBody>
                    <a:bodyPr/>
                    <a:lstStyle/>
                    <a:p>
                      <a:r>
                        <a:rPr lang="fr-FR" sz="1200" dirty="0"/>
                        <a:t>3</a:t>
                      </a:r>
                    </a:p>
                  </a:txBody>
                  <a:tcPr/>
                </a:tc>
                <a:tc>
                  <a:txBody>
                    <a:bodyPr/>
                    <a:lstStyle/>
                    <a:p>
                      <a:r>
                        <a:rPr lang="fr-FR" sz="1200" dirty="0"/>
                        <a:t>22 (3)</a:t>
                      </a:r>
                    </a:p>
                  </a:txBody>
                  <a:tcPr/>
                </a:tc>
                <a:extLst>
                  <a:ext uri="{0D108BD9-81ED-4DB2-BD59-A6C34878D82A}">
                    <a16:rowId xmlns:a16="http://schemas.microsoft.com/office/drawing/2014/main" val="3830055114"/>
                  </a:ext>
                </a:extLst>
              </a:tr>
              <a:tr h="292971">
                <a:tc>
                  <a:txBody>
                    <a:bodyPr/>
                    <a:lstStyle/>
                    <a:p>
                      <a:r>
                        <a:rPr lang="fr-FR" sz="1200" dirty="0"/>
                        <a:t>Option 3</a:t>
                      </a:r>
                    </a:p>
                  </a:txBody>
                  <a:tcPr/>
                </a:tc>
                <a:tc>
                  <a:txBody>
                    <a:bodyPr/>
                    <a:lstStyle/>
                    <a:p>
                      <a:r>
                        <a:rPr lang="fr-FR" sz="1200" dirty="0"/>
                        <a:t>4</a:t>
                      </a:r>
                    </a:p>
                  </a:txBody>
                  <a:tcPr/>
                </a:tc>
                <a:tc>
                  <a:txBody>
                    <a:bodyPr/>
                    <a:lstStyle/>
                    <a:p>
                      <a:r>
                        <a:rPr lang="fr-FR" sz="1200" dirty="0"/>
                        <a:t>4</a:t>
                      </a:r>
                    </a:p>
                  </a:txBody>
                  <a:tcPr/>
                </a:tc>
                <a:tc>
                  <a:txBody>
                    <a:bodyPr/>
                    <a:lstStyle/>
                    <a:p>
                      <a:r>
                        <a:rPr lang="fr-FR" sz="1200" dirty="0"/>
                        <a:t>6</a:t>
                      </a:r>
                    </a:p>
                  </a:txBody>
                  <a:tcPr/>
                </a:tc>
                <a:tc>
                  <a:txBody>
                    <a:bodyPr/>
                    <a:lstStyle/>
                    <a:p>
                      <a:r>
                        <a:rPr lang="fr-FR" sz="1200" dirty="0"/>
                        <a:t>3</a:t>
                      </a:r>
                    </a:p>
                  </a:txBody>
                  <a:tcPr/>
                </a:tc>
                <a:tc>
                  <a:txBody>
                    <a:bodyPr/>
                    <a:lstStyle/>
                    <a:p>
                      <a:r>
                        <a:rPr lang="fr-FR" sz="1200" dirty="0"/>
                        <a:t>4</a:t>
                      </a:r>
                    </a:p>
                  </a:txBody>
                  <a:tcPr/>
                </a:tc>
                <a:tc>
                  <a:txBody>
                    <a:bodyPr/>
                    <a:lstStyle/>
                    <a:p>
                      <a:r>
                        <a:rPr lang="fr-FR" sz="1200" dirty="0"/>
                        <a:t>45</a:t>
                      </a:r>
                      <a:r>
                        <a:rPr lang="fr-FR" sz="1200" baseline="0" dirty="0"/>
                        <a:t> (1)</a:t>
                      </a:r>
                      <a:endParaRPr lang="fr-FR" sz="1200" dirty="0"/>
                    </a:p>
                  </a:txBody>
                  <a:tcPr/>
                </a:tc>
                <a:extLst>
                  <a:ext uri="{0D108BD9-81ED-4DB2-BD59-A6C34878D82A}">
                    <a16:rowId xmlns:a16="http://schemas.microsoft.com/office/drawing/2014/main" val="1371008136"/>
                  </a:ext>
                </a:extLst>
              </a:tr>
            </a:tbl>
          </a:graphicData>
        </a:graphic>
      </p:graphicFrame>
    </p:spTree>
    <p:extLst>
      <p:ext uri="{BB962C8B-B14F-4D97-AF65-F5344CB8AC3E}">
        <p14:creationId xmlns:p14="http://schemas.microsoft.com/office/powerpoint/2010/main" val="41963810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Evaluating</a:t>
            </a:r>
            <a:r>
              <a:rPr lang="fr-FR" dirty="0"/>
              <a:t> Options</a:t>
            </a:r>
          </a:p>
        </p:txBody>
      </p:sp>
      <p:sp>
        <p:nvSpPr>
          <p:cNvPr id="4" name="Sous-titre 3"/>
          <p:cNvSpPr>
            <a:spLocks noGrp="1"/>
          </p:cNvSpPr>
          <p:nvPr>
            <p:ph type="subTitle" idx="13"/>
          </p:nvPr>
        </p:nvSpPr>
        <p:spPr/>
        <p:txBody>
          <a:bodyPr/>
          <a:lstStyle/>
          <a:p>
            <a:r>
              <a:rPr lang="fr-FR" dirty="0" err="1"/>
              <a:t>Suitability</a:t>
            </a:r>
            <a:r>
              <a:rPr lang="fr-FR" dirty="0"/>
              <a:t> : </a:t>
            </a:r>
            <a:r>
              <a:rPr lang="fr-FR" dirty="0" err="1"/>
              <a:t>other</a:t>
            </a:r>
            <a:r>
              <a:rPr lang="fr-FR" dirty="0"/>
              <a:t> techniques to use</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203</a:t>
            </a:fld>
            <a:endParaRPr lang="fr-FR"/>
          </a:p>
        </p:txBody>
      </p:sp>
      <p:sp>
        <p:nvSpPr>
          <p:cNvPr id="10" name="ZoneTexte 9"/>
          <p:cNvSpPr txBox="1"/>
          <p:nvPr/>
        </p:nvSpPr>
        <p:spPr>
          <a:xfrm>
            <a:off x="462172" y="1207877"/>
            <a:ext cx="5978808" cy="954107"/>
          </a:xfrm>
          <a:prstGeom prst="rect">
            <a:avLst/>
          </a:prstGeom>
          <a:noFill/>
        </p:spPr>
        <p:txBody>
          <a:bodyPr wrap="square" rtlCol="0">
            <a:spAutoFit/>
          </a:bodyPr>
          <a:lstStyle/>
          <a:p>
            <a:pPr>
              <a:tabLst>
                <a:tab pos="808038" algn="l"/>
              </a:tabLst>
            </a:pPr>
            <a:r>
              <a:rPr lang="fr-FR" sz="2000" b="1" dirty="0">
                <a:solidFill>
                  <a:srgbClr val="1D2D3F"/>
                </a:solidFill>
              </a:rPr>
              <a:t>Screening </a:t>
            </a:r>
            <a:r>
              <a:rPr lang="fr-FR" sz="2000" b="1" dirty="0" err="1">
                <a:solidFill>
                  <a:srgbClr val="1D2D3F"/>
                </a:solidFill>
              </a:rPr>
              <a:t>through</a:t>
            </a:r>
            <a:r>
              <a:rPr lang="fr-FR" sz="2000" b="1" dirty="0">
                <a:solidFill>
                  <a:srgbClr val="1D2D3F"/>
                </a:solidFill>
              </a:rPr>
              <a:t> scenarios</a:t>
            </a:r>
          </a:p>
          <a:p>
            <a:pPr>
              <a:tabLst>
                <a:tab pos="808038" algn="l"/>
              </a:tabLst>
            </a:pPr>
            <a:endParaRPr lang="fr-FR" sz="3600" dirty="0"/>
          </a:p>
        </p:txBody>
      </p:sp>
      <p:pic>
        <p:nvPicPr>
          <p:cNvPr id="7" name="Image 6"/>
          <p:cNvPicPr>
            <a:picLocks noChangeAspect="1"/>
          </p:cNvPicPr>
          <p:nvPr/>
        </p:nvPicPr>
        <p:blipFill>
          <a:blip r:embed="rId2"/>
          <a:stretch>
            <a:fillRect/>
          </a:stretch>
        </p:blipFill>
        <p:spPr>
          <a:xfrm>
            <a:off x="6961120" y="732612"/>
            <a:ext cx="1866667" cy="2447619"/>
          </a:xfrm>
          <a:prstGeom prst="rect">
            <a:avLst/>
          </a:prstGeom>
        </p:spPr>
      </p:pic>
      <p:pic>
        <p:nvPicPr>
          <p:cNvPr id="8" name="Image 7"/>
          <p:cNvPicPr>
            <a:picLocks noChangeAspect="1"/>
          </p:cNvPicPr>
          <p:nvPr/>
        </p:nvPicPr>
        <p:blipFill rotWithShape="1">
          <a:blip r:embed="rId3"/>
          <a:srcRect r="67338"/>
          <a:stretch/>
        </p:blipFill>
        <p:spPr>
          <a:xfrm>
            <a:off x="2401638" y="1799692"/>
            <a:ext cx="1049938" cy="954107"/>
          </a:xfrm>
          <a:prstGeom prst="rect">
            <a:avLst/>
          </a:prstGeom>
        </p:spPr>
      </p:pic>
      <p:pic>
        <p:nvPicPr>
          <p:cNvPr id="13" name="Image 12"/>
          <p:cNvPicPr>
            <a:picLocks noChangeAspect="1"/>
          </p:cNvPicPr>
          <p:nvPr/>
        </p:nvPicPr>
        <p:blipFill rotWithShape="1">
          <a:blip r:embed="rId3"/>
          <a:srcRect l="33074" r="33519"/>
          <a:stretch/>
        </p:blipFill>
        <p:spPr>
          <a:xfrm>
            <a:off x="3504764" y="1799692"/>
            <a:ext cx="1073888" cy="954107"/>
          </a:xfrm>
          <a:prstGeom prst="rect">
            <a:avLst/>
          </a:prstGeom>
        </p:spPr>
      </p:pic>
      <p:pic>
        <p:nvPicPr>
          <p:cNvPr id="14" name="Image 13"/>
          <p:cNvPicPr>
            <a:picLocks noChangeAspect="1"/>
          </p:cNvPicPr>
          <p:nvPr/>
        </p:nvPicPr>
        <p:blipFill rotWithShape="1">
          <a:blip r:embed="rId3"/>
          <a:srcRect l="66521" r="72"/>
          <a:stretch/>
        </p:blipFill>
        <p:spPr>
          <a:xfrm>
            <a:off x="4658072" y="1799692"/>
            <a:ext cx="1073889" cy="954107"/>
          </a:xfrm>
          <a:prstGeom prst="rect">
            <a:avLst/>
          </a:prstGeom>
        </p:spPr>
      </p:pic>
      <p:sp>
        <p:nvSpPr>
          <p:cNvPr id="9" name="ZoneTexte 8"/>
          <p:cNvSpPr txBox="1"/>
          <p:nvPr/>
        </p:nvSpPr>
        <p:spPr>
          <a:xfrm>
            <a:off x="462172" y="2810899"/>
            <a:ext cx="5863336" cy="369332"/>
          </a:xfrm>
          <a:prstGeom prst="rect">
            <a:avLst/>
          </a:prstGeom>
          <a:noFill/>
        </p:spPr>
        <p:txBody>
          <a:bodyPr wrap="none" rtlCol="0">
            <a:spAutoFit/>
          </a:bodyPr>
          <a:lstStyle/>
          <a:p>
            <a:r>
              <a:rPr lang="fr-FR" dirty="0"/>
              <a:t>Strategic option 1            2                   9                    6              17</a:t>
            </a:r>
          </a:p>
        </p:txBody>
      </p:sp>
      <p:sp>
        <p:nvSpPr>
          <p:cNvPr id="15" name="ZoneTexte 14"/>
          <p:cNvSpPr txBox="1"/>
          <p:nvPr/>
        </p:nvSpPr>
        <p:spPr>
          <a:xfrm>
            <a:off x="462172" y="3181635"/>
            <a:ext cx="5863336" cy="369332"/>
          </a:xfrm>
          <a:prstGeom prst="rect">
            <a:avLst/>
          </a:prstGeom>
          <a:noFill/>
        </p:spPr>
        <p:txBody>
          <a:bodyPr wrap="none" rtlCol="0">
            <a:spAutoFit/>
          </a:bodyPr>
          <a:lstStyle/>
          <a:p>
            <a:r>
              <a:rPr lang="fr-FR" dirty="0"/>
              <a:t>Strategic option 2            6                   7                    6              19</a:t>
            </a:r>
          </a:p>
        </p:txBody>
      </p:sp>
      <p:sp>
        <p:nvSpPr>
          <p:cNvPr id="16" name="ZoneTexte 15"/>
          <p:cNvSpPr txBox="1"/>
          <p:nvPr/>
        </p:nvSpPr>
        <p:spPr>
          <a:xfrm>
            <a:off x="462172" y="3552063"/>
            <a:ext cx="5863336" cy="369332"/>
          </a:xfrm>
          <a:prstGeom prst="rect">
            <a:avLst/>
          </a:prstGeom>
          <a:noFill/>
        </p:spPr>
        <p:txBody>
          <a:bodyPr wrap="none" rtlCol="0">
            <a:spAutoFit/>
          </a:bodyPr>
          <a:lstStyle/>
          <a:p>
            <a:r>
              <a:rPr lang="fr-FR" dirty="0"/>
              <a:t>Strategic option 3            2                   5                    3              10</a:t>
            </a:r>
          </a:p>
        </p:txBody>
      </p:sp>
      <p:sp>
        <p:nvSpPr>
          <p:cNvPr id="17" name="ZoneTexte 16"/>
          <p:cNvSpPr txBox="1"/>
          <p:nvPr/>
        </p:nvSpPr>
        <p:spPr>
          <a:xfrm>
            <a:off x="1491179" y="4044226"/>
            <a:ext cx="6440966" cy="584775"/>
          </a:xfrm>
          <a:prstGeom prst="rect">
            <a:avLst/>
          </a:prstGeom>
          <a:noFill/>
        </p:spPr>
        <p:txBody>
          <a:bodyPr wrap="square" rtlCol="0">
            <a:spAutoFit/>
          </a:bodyPr>
          <a:lstStyle/>
          <a:p>
            <a:r>
              <a:rPr lang="fr-FR" sz="1600" dirty="0">
                <a:solidFill>
                  <a:srgbClr val="1D2D3F"/>
                </a:solidFill>
              </a:rPr>
              <a:t>Option 2 looks to </a:t>
            </a:r>
            <a:r>
              <a:rPr lang="fr-FR" sz="1600" dirty="0" err="1">
                <a:solidFill>
                  <a:srgbClr val="1D2D3F"/>
                </a:solidFill>
              </a:rPr>
              <a:t>be</a:t>
            </a:r>
            <a:r>
              <a:rPr lang="fr-FR" sz="1600" dirty="0">
                <a:solidFill>
                  <a:srgbClr val="1D2D3F"/>
                </a:solidFill>
              </a:rPr>
              <a:t> </a:t>
            </a:r>
            <a:r>
              <a:rPr lang="fr-FR" sz="1600" dirty="0" err="1">
                <a:solidFill>
                  <a:srgbClr val="1D2D3F"/>
                </a:solidFill>
              </a:rPr>
              <a:t>quite</a:t>
            </a:r>
            <a:r>
              <a:rPr lang="fr-FR" sz="1600" dirty="0">
                <a:solidFill>
                  <a:srgbClr val="1D2D3F"/>
                </a:solidFill>
              </a:rPr>
              <a:t> « </a:t>
            </a:r>
            <a:r>
              <a:rPr lang="fr-FR" sz="1600" dirty="0" err="1">
                <a:solidFill>
                  <a:srgbClr val="1D2D3F"/>
                </a:solidFill>
              </a:rPr>
              <a:t>resilient</a:t>
            </a:r>
            <a:r>
              <a:rPr lang="fr-FR" sz="1600" dirty="0">
                <a:solidFill>
                  <a:srgbClr val="1D2D3F"/>
                </a:solidFill>
              </a:rPr>
              <a:t> » </a:t>
            </a:r>
            <a:br>
              <a:rPr lang="fr-FR" sz="1600" dirty="0">
                <a:solidFill>
                  <a:srgbClr val="1D2D3F"/>
                </a:solidFill>
              </a:rPr>
            </a:br>
            <a:r>
              <a:rPr lang="fr-FR" sz="1600" dirty="0">
                <a:solidFill>
                  <a:srgbClr val="1D2D3F"/>
                </a:solidFill>
              </a:rPr>
              <a:t>BUT </a:t>
            </a:r>
            <a:r>
              <a:rPr lang="fr-FR" sz="1600" dirty="0" err="1">
                <a:solidFill>
                  <a:srgbClr val="1D2D3F"/>
                </a:solidFill>
              </a:rPr>
              <a:t>maybe</a:t>
            </a:r>
            <a:r>
              <a:rPr lang="fr-FR" sz="1600" dirty="0">
                <a:solidFill>
                  <a:srgbClr val="1D2D3F"/>
                </a:solidFill>
              </a:rPr>
              <a:t> </a:t>
            </a:r>
            <a:r>
              <a:rPr lang="fr-FR" sz="1600" dirty="0" err="1">
                <a:solidFill>
                  <a:srgbClr val="1D2D3F"/>
                </a:solidFill>
              </a:rPr>
              <a:t>keep</a:t>
            </a:r>
            <a:r>
              <a:rPr lang="fr-FR" sz="1600" dirty="0">
                <a:solidFill>
                  <a:srgbClr val="1D2D3F"/>
                </a:solidFill>
              </a:rPr>
              <a:t> Option 1 open in case Scenario 2 </a:t>
            </a:r>
            <a:r>
              <a:rPr lang="fr-FR" sz="1600" dirty="0" err="1">
                <a:solidFill>
                  <a:srgbClr val="1D2D3F"/>
                </a:solidFill>
              </a:rPr>
              <a:t>becomes</a:t>
            </a:r>
            <a:r>
              <a:rPr lang="fr-FR" sz="1600" dirty="0">
                <a:solidFill>
                  <a:srgbClr val="1D2D3F"/>
                </a:solidFill>
              </a:rPr>
              <a:t> more certain</a:t>
            </a:r>
          </a:p>
        </p:txBody>
      </p:sp>
      <p:sp>
        <p:nvSpPr>
          <p:cNvPr id="19" name="ZoneTexte 18"/>
          <p:cNvSpPr txBox="1"/>
          <p:nvPr/>
        </p:nvSpPr>
        <p:spPr>
          <a:xfrm>
            <a:off x="3458679" y="1621800"/>
            <a:ext cx="263214" cy="276999"/>
          </a:xfrm>
          <a:prstGeom prst="rect">
            <a:avLst/>
          </a:prstGeom>
          <a:solidFill>
            <a:srgbClr val="1D2D3F"/>
          </a:solidFill>
        </p:spPr>
        <p:txBody>
          <a:bodyPr wrap="none" rtlCol="0">
            <a:spAutoFit/>
          </a:bodyPr>
          <a:lstStyle/>
          <a:p>
            <a:r>
              <a:rPr lang="fr-FR" sz="1200" dirty="0">
                <a:solidFill>
                  <a:schemeClr val="bg1"/>
                </a:solidFill>
              </a:rPr>
              <a:t>2</a:t>
            </a:r>
          </a:p>
        </p:txBody>
      </p:sp>
      <p:sp>
        <p:nvSpPr>
          <p:cNvPr id="20" name="ZoneTexte 19"/>
          <p:cNvSpPr txBox="1"/>
          <p:nvPr/>
        </p:nvSpPr>
        <p:spPr>
          <a:xfrm>
            <a:off x="2348450" y="1621800"/>
            <a:ext cx="263214" cy="276999"/>
          </a:xfrm>
          <a:prstGeom prst="rect">
            <a:avLst/>
          </a:prstGeom>
          <a:solidFill>
            <a:srgbClr val="1D2D3F"/>
          </a:solidFill>
        </p:spPr>
        <p:txBody>
          <a:bodyPr wrap="none" rtlCol="0">
            <a:spAutoFit/>
          </a:bodyPr>
          <a:lstStyle/>
          <a:p>
            <a:r>
              <a:rPr lang="fr-FR" sz="1200" dirty="0">
                <a:solidFill>
                  <a:schemeClr val="bg1"/>
                </a:solidFill>
              </a:rPr>
              <a:t>1</a:t>
            </a:r>
          </a:p>
        </p:txBody>
      </p:sp>
      <p:sp>
        <p:nvSpPr>
          <p:cNvPr id="21" name="ZoneTexte 20"/>
          <p:cNvSpPr txBox="1"/>
          <p:nvPr/>
        </p:nvSpPr>
        <p:spPr>
          <a:xfrm>
            <a:off x="4614982" y="1621800"/>
            <a:ext cx="263214" cy="276999"/>
          </a:xfrm>
          <a:prstGeom prst="rect">
            <a:avLst/>
          </a:prstGeom>
          <a:solidFill>
            <a:srgbClr val="1D2D3F"/>
          </a:solidFill>
        </p:spPr>
        <p:txBody>
          <a:bodyPr wrap="none" rtlCol="0">
            <a:spAutoFit/>
          </a:bodyPr>
          <a:lstStyle/>
          <a:p>
            <a:r>
              <a:rPr lang="fr-FR" sz="1200" dirty="0">
                <a:solidFill>
                  <a:schemeClr val="bg1"/>
                </a:solidFill>
              </a:rPr>
              <a:t>3</a:t>
            </a:r>
          </a:p>
        </p:txBody>
      </p:sp>
    </p:spTree>
    <p:extLst>
      <p:ext uri="{BB962C8B-B14F-4D97-AF65-F5344CB8AC3E}">
        <p14:creationId xmlns:p14="http://schemas.microsoft.com/office/powerpoint/2010/main" val="42864777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Evaluating</a:t>
            </a:r>
            <a:r>
              <a:rPr lang="fr-FR" dirty="0"/>
              <a:t> Options</a:t>
            </a:r>
          </a:p>
        </p:txBody>
      </p:sp>
      <p:sp>
        <p:nvSpPr>
          <p:cNvPr id="4" name="Sous-titre 3"/>
          <p:cNvSpPr>
            <a:spLocks noGrp="1"/>
          </p:cNvSpPr>
          <p:nvPr>
            <p:ph type="subTitle" idx="13"/>
          </p:nvPr>
        </p:nvSpPr>
        <p:spPr/>
        <p:txBody>
          <a:bodyPr/>
          <a:lstStyle/>
          <a:p>
            <a:r>
              <a:rPr lang="fr-FR" dirty="0" err="1"/>
              <a:t>Suitability</a:t>
            </a:r>
            <a:r>
              <a:rPr lang="fr-FR" dirty="0"/>
              <a:t> : </a:t>
            </a:r>
            <a:r>
              <a:rPr lang="fr-FR" dirty="0" err="1"/>
              <a:t>other</a:t>
            </a:r>
            <a:r>
              <a:rPr lang="fr-FR" dirty="0"/>
              <a:t> techniques to use</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204</a:t>
            </a:fld>
            <a:endParaRPr lang="fr-FR"/>
          </a:p>
        </p:txBody>
      </p:sp>
      <p:sp>
        <p:nvSpPr>
          <p:cNvPr id="10" name="ZoneTexte 9"/>
          <p:cNvSpPr txBox="1"/>
          <p:nvPr/>
        </p:nvSpPr>
        <p:spPr>
          <a:xfrm>
            <a:off x="462172" y="1207877"/>
            <a:ext cx="5978808" cy="954107"/>
          </a:xfrm>
          <a:prstGeom prst="rect">
            <a:avLst/>
          </a:prstGeom>
          <a:noFill/>
        </p:spPr>
        <p:txBody>
          <a:bodyPr wrap="square" rtlCol="0">
            <a:spAutoFit/>
          </a:bodyPr>
          <a:lstStyle/>
          <a:p>
            <a:pPr>
              <a:tabLst>
                <a:tab pos="808038" algn="l"/>
              </a:tabLst>
            </a:pPr>
            <a:r>
              <a:rPr lang="fr-FR" sz="2000" b="1" dirty="0">
                <a:solidFill>
                  <a:srgbClr val="1D2D3F"/>
                </a:solidFill>
              </a:rPr>
              <a:t>Screening for bases of </a:t>
            </a:r>
            <a:r>
              <a:rPr lang="fr-FR" sz="2000" b="1" dirty="0" err="1">
                <a:solidFill>
                  <a:srgbClr val="1D2D3F"/>
                </a:solidFill>
              </a:rPr>
              <a:t>competitive</a:t>
            </a:r>
            <a:r>
              <a:rPr lang="fr-FR" sz="2000" b="1" dirty="0">
                <a:solidFill>
                  <a:srgbClr val="1D2D3F"/>
                </a:solidFill>
              </a:rPr>
              <a:t> </a:t>
            </a:r>
            <a:r>
              <a:rPr lang="fr-FR" sz="2000" b="1" dirty="0" err="1">
                <a:solidFill>
                  <a:srgbClr val="1D2D3F"/>
                </a:solidFill>
              </a:rPr>
              <a:t>advantage</a:t>
            </a:r>
            <a:endParaRPr lang="fr-FR" sz="2000" b="1" dirty="0">
              <a:solidFill>
                <a:srgbClr val="1D2D3F"/>
              </a:solidFill>
            </a:endParaRPr>
          </a:p>
          <a:p>
            <a:pPr>
              <a:tabLst>
                <a:tab pos="808038" algn="l"/>
              </a:tabLst>
            </a:pPr>
            <a:endParaRPr lang="fr-FR" sz="3600" dirty="0"/>
          </a:p>
        </p:txBody>
      </p:sp>
      <p:sp>
        <p:nvSpPr>
          <p:cNvPr id="2" name="Rectangle 1"/>
          <p:cNvSpPr/>
          <p:nvPr/>
        </p:nvSpPr>
        <p:spPr>
          <a:xfrm>
            <a:off x="2060919" y="1782116"/>
            <a:ext cx="1620290" cy="1080946"/>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t>V</a:t>
            </a:r>
            <a:br>
              <a:rPr lang="fr-FR" dirty="0"/>
            </a:br>
            <a:r>
              <a:rPr lang="fr-FR" sz="1200" dirty="0"/>
              <a:t>Value </a:t>
            </a:r>
            <a:r>
              <a:rPr lang="fr-FR" sz="1200" dirty="0" err="1"/>
              <a:t>adding</a:t>
            </a:r>
            <a:br>
              <a:rPr lang="fr-FR" sz="1200" dirty="0"/>
            </a:br>
            <a:r>
              <a:rPr lang="fr-FR" sz="1200" dirty="0"/>
              <a:t>to </a:t>
            </a:r>
            <a:r>
              <a:rPr lang="fr-FR" sz="1200" dirty="0" err="1"/>
              <a:t>customers</a:t>
            </a:r>
            <a:endParaRPr lang="fr-FR" sz="1200" dirty="0"/>
          </a:p>
        </p:txBody>
      </p:sp>
      <p:sp>
        <p:nvSpPr>
          <p:cNvPr id="18" name="Rectangle 17"/>
          <p:cNvSpPr/>
          <p:nvPr/>
        </p:nvSpPr>
        <p:spPr>
          <a:xfrm>
            <a:off x="3829830" y="1782116"/>
            <a:ext cx="1620290" cy="1080946"/>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t>R</a:t>
            </a:r>
            <a:br>
              <a:rPr lang="fr-FR" dirty="0"/>
            </a:br>
            <a:r>
              <a:rPr lang="fr-FR" sz="1200" dirty="0" err="1"/>
              <a:t>Rarity</a:t>
            </a:r>
            <a:r>
              <a:rPr lang="fr-FR" sz="1200" dirty="0"/>
              <a:t> of </a:t>
            </a:r>
            <a:r>
              <a:rPr lang="fr-FR" sz="1200" dirty="0" err="1"/>
              <a:t>required</a:t>
            </a:r>
            <a:br>
              <a:rPr lang="fr-FR" sz="1200" dirty="0"/>
            </a:br>
            <a:r>
              <a:rPr lang="fr-FR" sz="1200" dirty="0" err="1"/>
              <a:t>assets</a:t>
            </a:r>
            <a:endParaRPr lang="fr-FR" sz="1200" dirty="0"/>
          </a:p>
        </p:txBody>
      </p:sp>
      <p:sp>
        <p:nvSpPr>
          <p:cNvPr id="19" name="Rectangle 18"/>
          <p:cNvSpPr/>
          <p:nvPr/>
        </p:nvSpPr>
        <p:spPr>
          <a:xfrm>
            <a:off x="5584671" y="1782116"/>
            <a:ext cx="1620290" cy="1080946"/>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t>I</a:t>
            </a:r>
            <a:br>
              <a:rPr lang="fr-FR" dirty="0"/>
            </a:br>
            <a:r>
              <a:rPr lang="fr-FR" sz="1200" dirty="0"/>
              <a:t>Is the </a:t>
            </a:r>
            <a:r>
              <a:rPr lang="fr-FR" sz="1200" dirty="0" err="1"/>
              <a:t>strategy</a:t>
            </a:r>
            <a:r>
              <a:rPr lang="fr-FR" sz="1200" dirty="0"/>
              <a:t> tough</a:t>
            </a:r>
            <a:br>
              <a:rPr lang="fr-FR" sz="1200" dirty="0"/>
            </a:br>
            <a:r>
              <a:rPr lang="fr-FR" sz="1200" dirty="0"/>
              <a:t>to copy or </a:t>
            </a:r>
            <a:r>
              <a:rPr lang="fr-FR" sz="1200" dirty="0" err="1"/>
              <a:t>imitate</a:t>
            </a:r>
            <a:r>
              <a:rPr lang="fr-FR" sz="1200" dirty="0"/>
              <a:t>?</a:t>
            </a:r>
          </a:p>
        </p:txBody>
      </p:sp>
      <p:sp>
        <p:nvSpPr>
          <p:cNvPr id="20" name="Rectangle 19"/>
          <p:cNvSpPr/>
          <p:nvPr/>
        </p:nvSpPr>
        <p:spPr>
          <a:xfrm>
            <a:off x="7353582" y="1782116"/>
            <a:ext cx="1620290" cy="1080946"/>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O</a:t>
            </a:r>
            <a:br>
              <a:rPr lang="fr-FR" dirty="0"/>
            </a:br>
            <a:r>
              <a:rPr lang="fr-FR" sz="1200" dirty="0"/>
              <a:t>Do </a:t>
            </a:r>
            <a:r>
              <a:rPr lang="fr-FR" sz="1200" dirty="0" err="1"/>
              <a:t>we</a:t>
            </a:r>
            <a:r>
              <a:rPr lang="fr-FR" sz="1200" dirty="0"/>
              <a:t> have the support to </a:t>
            </a:r>
            <a:r>
              <a:rPr lang="fr-FR" sz="1200" dirty="0" err="1"/>
              <a:t>implement</a:t>
            </a:r>
            <a:r>
              <a:rPr lang="fr-FR" sz="1200" dirty="0"/>
              <a:t>?</a:t>
            </a:r>
          </a:p>
        </p:txBody>
      </p:sp>
      <p:sp>
        <p:nvSpPr>
          <p:cNvPr id="21" name="ZoneTexte 20"/>
          <p:cNvSpPr txBox="1"/>
          <p:nvPr/>
        </p:nvSpPr>
        <p:spPr>
          <a:xfrm>
            <a:off x="292044" y="2927862"/>
            <a:ext cx="1839799" cy="369332"/>
          </a:xfrm>
          <a:prstGeom prst="rect">
            <a:avLst/>
          </a:prstGeom>
          <a:noFill/>
        </p:spPr>
        <p:txBody>
          <a:bodyPr wrap="none" rtlCol="0">
            <a:spAutoFit/>
          </a:bodyPr>
          <a:lstStyle/>
          <a:p>
            <a:r>
              <a:rPr lang="fr-FR" dirty="0"/>
              <a:t>Strategic option 1</a:t>
            </a:r>
          </a:p>
        </p:txBody>
      </p:sp>
      <p:sp>
        <p:nvSpPr>
          <p:cNvPr id="22" name="ZoneTexte 21"/>
          <p:cNvSpPr txBox="1"/>
          <p:nvPr/>
        </p:nvSpPr>
        <p:spPr>
          <a:xfrm>
            <a:off x="292044" y="3477357"/>
            <a:ext cx="1839799" cy="369332"/>
          </a:xfrm>
          <a:prstGeom prst="rect">
            <a:avLst/>
          </a:prstGeom>
          <a:noFill/>
        </p:spPr>
        <p:txBody>
          <a:bodyPr wrap="none" rtlCol="0">
            <a:spAutoFit/>
          </a:bodyPr>
          <a:lstStyle/>
          <a:p>
            <a:r>
              <a:rPr lang="fr-FR" dirty="0"/>
              <a:t>Strategic option 2</a:t>
            </a:r>
          </a:p>
        </p:txBody>
      </p:sp>
      <p:sp>
        <p:nvSpPr>
          <p:cNvPr id="23" name="ZoneTexte 22"/>
          <p:cNvSpPr txBox="1"/>
          <p:nvPr/>
        </p:nvSpPr>
        <p:spPr>
          <a:xfrm>
            <a:off x="292044" y="4024550"/>
            <a:ext cx="1839799" cy="369332"/>
          </a:xfrm>
          <a:prstGeom prst="rect">
            <a:avLst/>
          </a:prstGeom>
          <a:noFill/>
        </p:spPr>
        <p:txBody>
          <a:bodyPr wrap="none" rtlCol="0">
            <a:spAutoFit/>
          </a:bodyPr>
          <a:lstStyle/>
          <a:p>
            <a:r>
              <a:rPr lang="fr-FR" dirty="0"/>
              <a:t>Strategic option 3</a:t>
            </a:r>
          </a:p>
        </p:txBody>
      </p:sp>
      <p:sp>
        <p:nvSpPr>
          <p:cNvPr id="24" name="ZoneTexte 23"/>
          <p:cNvSpPr txBox="1"/>
          <p:nvPr/>
        </p:nvSpPr>
        <p:spPr>
          <a:xfrm>
            <a:off x="2613235" y="2888236"/>
            <a:ext cx="515658" cy="523220"/>
          </a:xfrm>
          <a:prstGeom prst="rect">
            <a:avLst/>
          </a:prstGeom>
          <a:noFill/>
        </p:spPr>
        <p:txBody>
          <a:bodyPr wrap="square" rtlCol="0">
            <a:spAutoFit/>
          </a:bodyPr>
          <a:lstStyle/>
          <a:p>
            <a:r>
              <a:rPr lang="fr-FR" sz="2800" dirty="0">
                <a:solidFill>
                  <a:srgbClr val="2CFF21"/>
                </a:solidFill>
                <a:effectLst>
                  <a:outerShdw blurRad="38100" dist="38100" dir="2700000" algn="tl">
                    <a:srgbClr val="000000">
                      <a:alpha val="43137"/>
                    </a:srgbClr>
                  </a:outerShdw>
                </a:effectLst>
                <a:sym typeface="Wingdings" panose="05000000000000000000" pitchFamily="2" charset="2"/>
              </a:rPr>
              <a:t></a:t>
            </a:r>
            <a:endParaRPr lang="fr-FR" sz="2800" dirty="0">
              <a:solidFill>
                <a:srgbClr val="2CFF21"/>
              </a:solidFill>
              <a:effectLst>
                <a:outerShdw blurRad="38100" dist="38100" dir="2700000" algn="tl">
                  <a:srgbClr val="000000">
                    <a:alpha val="43137"/>
                  </a:srgbClr>
                </a:outerShdw>
              </a:effectLst>
            </a:endParaRPr>
          </a:p>
        </p:txBody>
      </p:sp>
      <p:sp>
        <p:nvSpPr>
          <p:cNvPr id="25" name="ZoneTexte 24"/>
          <p:cNvSpPr txBox="1"/>
          <p:nvPr/>
        </p:nvSpPr>
        <p:spPr>
          <a:xfrm>
            <a:off x="4420794" y="2888236"/>
            <a:ext cx="515658" cy="523220"/>
          </a:xfrm>
          <a:prstGeom prst="rect">
            <a:avLst/>
          </a:prstGeom>
          <a:noFill/>
        </p:spPr>
        <p:txBody>
          <a:bodyPr wrap="square" rtlCol="0">
            <a:spAutoFit/>
          </a:bodyPr>
          <a:lstStyle/>
          <a:p>
            <a:r>
              <a:rPr lang="fr-FR" sz="2800" dirty="0">
                <a:solidFill>
                  <a:srgbClr val="2CFF21"/>
                </a:solidFill>
                <a:effectLst>
                  <a:outerShdw blurRad="38100" dist="38100" dir="2700000" algn="tl">
                    <a:srgbClr val="000000">
                      <a:alpha val="43137"/>
                    </a:srgbClr>
                  </a:outerShdw>
                </a:effectLst>
                <a:sym typeface="Wingdings" panose="05000000000000000000" pitchFamily="2" charset="2"/>
              </a:rPr>
              <a:t></a:t>
            </a:r>
            <a:endParaRPr lang="fr-FR" sz="2800" dirty="0">
              <a:solidFill>
                <a:srgbClr val="2CFF21"/>
              </a:solidFill>
              <a:effectLst>
                <a:outerShdw blurRad="38100" dist="38100" dir="2700000" algn="tl">
                  <a:srgbClr val="000000">
                    <a:alpha val="43137"/>
                  </a:srgbClr>
                </a:outerShdw>
              </a:effectLst>
            </a:endParaRPr>
          </a:p>
        </p:txBody>
      </p:sp>
      <p:sp>
        <p:nvSpPr>
          <p:cNvPr id="26" name="ZoneTexte 25"/>
          <p:cNvSpPr txBox="1"/>
          <p:nvPr/>
        </p:nvSpPr>
        <p:spPr>
          <a:xfrm>
            <a:off x="2613235" y="3411456"/>
            <a:ext cx="515658" cy="523220"/>
          </a:xfrm>
          <a:prstGeom prst="rect">
            <a:avLst/>
          </a:prstGeom>
          <a:noFill/>
        </p:spPr>
        <p:txBody>
          <a:bodyPr wrap="square" rtlCol="0">
            <a:spAutoFit/>
          </a:bodyPr>
          <a:lstStyle/>
          <a:p>
            <a:r>
              <a:rPr lang="fr-FR" sz="2800" dirty="0">
                <a:solidFill>
                  <a:srgbClr val="2CFF21"/>
                </a:solidFill>
                <a:effectLst>
                  <a:outerShdw blurRad="38100" dist="38100" dir="2700000" algn="tl">
                    <a:srgbClr val="000000">
                      <a:alpha val="43137"/>
                    </a:srgbClr>
                  </a:outerShdw>
                </a:effectLst>
                <a:sym typeface="Wingdings" panose="05000000000000000000" pitchFamily="2" charset="2"/>
              </a:rPr>
              <a:t></a:t>
            </a:r>
            <a:endParaRPr lang="fr-FR" sz="2800" dirty="0">
              <a:solidFill>
                <a:srgbClr val="2CFF21"/>
              </a:solidFill>
              <a:effectLst>
                <a:outerShdw blurRad="38100" dist="38100" dir="2700000" algn="tl">
                  <a:srgbClr val="000000">
                    <a:alpha val="43137"/>
                  </a:srgbClr>
                </a:outerShdw>
              </a:effectLst>
            </a:endParaRPr>
          </a:p>
        </p:txBody>
      </p:sp>
      <p:sp>
        <p:nvSpPr>
          <p:cNvPr id="27" name="ZoneTexte 26"/>
          <p:cNvSpPr txBox="1"/>
          <p:nvPr/>
        </p:nvSpPr>
        <p:spPr>
          <a:xfrm>
            <a:off x="4420794" y="3941828"/>
            <a:ext cx="515658" cy="523220"/>
          </a:xfrm>
          <a:prstGeom prst="rect">
            <a:avLst/>
          </a:prstGeom>
          <a:noFill/>
        </p:spPr>
        <p:txBody>
          <a:bodyPr wrap="square" rtlCol="0">
            <a:spAutoFit/>
          </a:bodyPr>
          <a:lstStyle/>
          <a:p>
            <a:r>
              <a:rPr lang="fr-FR" sz="2800" dirty="0">
                <a:solidFill>
                  <a:srgbClr val="FF0000"/>
                </a:solidFill>
                <a:effectLst>
                  <a:outerShdw blurRad="38100" dist="38100" dir="2700000" algn="tl">
                    <a:srgbClr val="000000">
                      <a:alpha val="43137"/>
                    </a:srgbClr>
                  </a:outerShdw>
                </a:effectLst>
                <a:sym typeface="Wingdings" panose="05000000000000000000" pitchFamily="2" charset="2"/>
              </a:rPr>
              <a:t></a:t>
            </a:r>
            <a:endParaRPr lang="fr-FR" sz="2800" dirty="0">
              <a:solidFill>
                <a:srgbClr val="FF0000"/>
              </a:solidFill>
              <a:effectLst>
                <a:outerShdw blurRad="38100" dist="38100" dir="2700000" algn="tl">
                  <a:srgbClr val="000000">
                    <a:alpha val="43137"/>
                  </a:srgbClr>
                </a:outerShdw>
              </a:effectLst>
            </a:endParaRPr>
          </a:p>
        </p:txBody>
      </p:sp>
      <p:sp>
        <p:nvSpPr>
          <p:cNvPr id="28" name="ZoneTexte 27"/>
          <p:cNvSpPr txBox="1"/>
          <p:nvPr/>
        </p:nvSpPr>
        <p:spPr>
          <a:xfrm>
            <a:off x="7905898" y="3411456"/>
            <a:ext cx="515658" cy="523220"/>
          </a:xfrm>
          <a:prstGeom prst="rect">
            <a:avLst/>
          </a:prstGeom>
          <a:noFill/>
        </p:spPr>
        <p:txBody>
          <a:bodyPr wrap="square" rtlCol="0">
            <a:spAutoFit/>
          </a:bodyPr>
          <a:lstStyle/>
          <a:p>
            <a:r>
              <a:rPr lang="fr-FR" sz="2800" dirty="0">
                <a:solidFill>
                  <a:srgbClr val="2CFF21"/>
                </a:solidFill>
                <a:effectLst>
                  <a:outerShdw blurRad="38100" dist="38100" dir="2700000" algn="tl">
                    <a:srgbClr val="000000">
                      <a:alpha val="43137"/>
                    </a:srgbClr>
                  </a:outerShdw>
                </a:effectLst>
                <a:sym typeface="Wingdings" panose="05000000000000000000" pitchFamily="2" charset="2"/>
              </a:rPr>
              <a:t></a:t>
            </a:r>
            <a:endParaRPr lang="fr-FR" sz="2800" dirty="0">
              <a:solidFill>
                <a:srgbClr val="2CFF21"/>
              </a:solidFill>
              <a:effectLst>
                <a:outerShdw blurRad="38100" dist="38100" dir="2700000" algn="tl">
                  <a:srgbClr val="000000">
                    <a:alpha val="43137"/>
                  </a:srgbClr>
                </a:outerShdw>
              </a:effectLst>
            </a:endParaRPr>
          </a:p>
        </p:txBody>
      </p:sp>
      <p:sp>
        <p:nvSpPr>
          <p:cNvPr id="29" name="ZoneTexte 28"/>
          <p:cNvSpPr txBox="1"/>
          <p:nvPr/>
        </p:nvSpPr>
        <p:spPr>
          <a:xfrm>
            <a:off x="6163346" y="3411456"/>
            <a:ext cx="515658" cy="523220"/>
          </a:xfrm>
          <a:prstGeom prst="rect">
            <a:avLst/>
          </a:prstGeom>
          <a:noFill/>
        </p:spPr>
        <p:txBody>
          <a:bodyPr wrap="square" rtlCol="0">
            <a:spAutoFit/>
          </a:bodyPr>
          <a:lstStyle/>
          <a:p>
            <a:r>
              <a:rPr lang="fr-FR" sz="2800" dirty="0">
                <a:solidFill>
                  <a:srgbClr val="2CFF21"/>
                </a:solidFill>
                <a:effectLst>
                  <a:outerShdw blurRad="38100" dist="38100" dir="2700000" algn="tl">
                    <a:srgbClr val="000000">
                      <a:alpha val="43137"/>
                    </a:srgbClr>
                  </a:outerShdw>
                </a:effectLst>
                <a:sym typeface="Wingdings" panose="05000000000000000000" pitchFamily="2" charset="2"/>
              </a:rPr>
              <a:t></a:t>
            </a:r>
            <a:endParaRPr lang="fr-FR" sz="2800" dirty="0">
              <a:solidFill>
                <a:srgbClr val="2CFF21"/>
              </a:solidFill>
              <a:effectLst>
                <a:outerShdw blurRad="38100" dist="38100" dir="2700000" algn="tl">
                  <a:srgbClr val="000000">
                    <a:alpha val="43137"/>
                  </a:srgbClr>
                </a:outerShdw>
              </a:effectLst>
            </a:endParaRPr>
          </a:p>
        </p:txBody>
      </p:sp>
      <p:sp>
        <p:nvSpPr>
          <p:cNvPr id="30" name="ZoneTexte 29"/>
          <p:cNvSpPr txBox="1"/>
          <p:nvPr/>
        </p:nvSpPr>
        <p:spPr>
          <a:xfrm>
            <a:off x="2613235" y="3934676"/>
            <a:ext cx="515658" cy="523220"/>
          </a:xfrm>
          <a:prstGeom prst="rect">
            <a:avLst/>
          </a:prstGeom>
          <a:noFill/>
        </p:spPr>
        <p:txBody>
          <a:bodyPr wrap="square" rtlCol="0">
            <a:spAutoFit/>
          </a:bodyPr>
          <a:lstStyle/>
          <a:p>
            <a:r>
              <a:rPr lang="fr-FR" sz="2800" dirty="0">
                <a:solidFill>
                  <a:srgbClr val="2CFF21"/>
                </a:solidFill>
                <a:effectLst>
                  <a:outerShdw blurRad="38100" dist="38100" dir="2700000" algn="tl">
                    <a:srgbClr val="000000">
                      <a:alpha val="43137"/>
                    </a:srgbClr>
                  </a:outerShdw>
                </a:effectLst>
                <a:sym typeface="Wingdings" panose="05000000000000000000" pitchFamily="2" charset="2"/>
              </a:rPr>
              <a:t></a:t>
            </a:r>
            <a:endParaRPr lang="fr-FR" sz="2800" dirty="0">
              <a:solidFill>
                <a:srgbClr val="2CFF21"/>
              </a:solidFill>
              <a:effectLst>
                <a:outerShdw blurRad="38100" dist="38100" dir="2700000" algn="tl">
                  <a:srgbClr val="000000">
                    <a:alpha val="43137"/>
                  </a:srgbClr>
                </a:outerShdw>
              </a:effectLst>
            </a:endParaRPr>
          </a:p>
        </p:txBody>
      </p:sp>
      <p:sp>
        <p:nvSpPr>
          <p:cNvPr id="31" name="ZoneTexte 30"/>
          <p:cNvSpPr txBox="1"/>
          <p:nvPr/>
        </p:nvSpPr>
        <p:spPr>
          <a:xfrm>
            <a:off x="4420794" y="3411456"/>
            <a:ext cx="515658" cy="523220"/>
          </a:xfrm>
          <a:prstGeom prst="rect">
            <a:avLst/>
          </a:prstGeom>
          <a:noFill/>
        </p:spPr>
        <p:txBody>
          <a:bodyPr wrap="square" rtlCol="0">
            <a:spAutoFit/>
          </a:bodyPr>
          <a:lstStyle/>
          <a:p>
            <a:r>
              <a:rPr lang="fr-FR" sz="2800" dirty="0">
                <a:solidFill>
                  <a:srgbClr val="2CFF21"/>
                </a:solidFill>
                <a:effectLst>
                  <a:outerShdw blurRad="38100" dist="38100" dir="2700000" algn="tl">
                    <a:srgbClr val="000000">
                      <a:alpha val="43137"/>
                    </a:srgbClr>
                  </a:outerShdw>
                </a:effectLst>
                <a:sym typeface="Wingdings" panose="05000000000000000000" pitchFamily="2" charset="2"/>
              </a:rPr>
              <a:t></a:t>
            </a:r>
            <a:endParaRPr lang="fr-FR" sz="2800" dirty="0">
              <a:solidFill>
                <a:srgbClr val="2CFF21"/>
              </a:solidFill>
              <a:effectLst>
                <a:outerShdw blurRad="38100" dist="38100" dir="2700000" algn="tl">
                  <a:srgbClr val="000000">
                    <a:alpha val="43137"/>
                  </a:srgbClr>
                </a:outerShdw>
              </a:effectLst>
            </a:endParaRPr>
          </a:p>
        </p:txBody>
      </p:sp>
      <p:sp>
        <p:nvSpPr>
          <p:cNvPr id="32" name="ZoneTexte 31"/>
          <p:cNvSpPr txBox="1"/>
          <p:nvPr/>
        </p:nvSpPr>
        <p:spPr>
          <a:xfrm>
            <a:off x="7905898" y="3941828"/>
            <a:ext cx="515658" cy="523220"/>
          </a:xfrm>
          <a:prstGeom prst="rect">
            <a:avLst/>
          </a:prstGeom>
          <a:noFill/>
        </p:spPr>
        <p:txBody>
          <a:bodyPr wrap="square" rtlCol="0">
            <a:spAutoFit/>
          </a:bodyPr>
          <a:lstStyle/>
          <a:p>
            <a:r>
              <a:rPr lang="fr-FR" sz="2800" dirty="0">
                <a:solidFill>
                  <a:srgbClr val="FF0000"/>
                </a:solidFill>
                <a:effectLst>
                  <a:outerShdw blurRad="38100" dist="38100" dir="2700000" algn="tl">
                    <a:srgbClr val="000000">
                      <a:alpha val="43137"/>
                    </a:srgbClr>
                  </a:outerShdw>
                </a:effectLst>
                <a:sym typeface="Wingdings" panose="05000000000000000000" pitchFamily="2" charset="2"/>
              </a:rPr>
              <a:t></a:t>
            </a:r>
            <a:endParaRPr lang="fr-FR" sz="2800" dirty="0">
              <a:solidFill>
                <a:srgbClr val="FF0000"/>
              </a:solidFill>
              <a:effectLst>
                <a:outerShdw blurRad="38100" dist="38100" dir="2700000" algn="tl">
                  <a:srgbClr val="000000">
                    <a:alpha val="43137"/>
                  </a:srgbClr>
                </a:outerShdw>
              </a:effectLst>
            </a:endParaRPr>
          </a:p>
        </p:txBody>
      </p:sp>
      <p:sp>
        <p:nvSpPr>
          <p:cNvPr id="33" name="ZoneTexte 32"/>
          <p:cNvSpPr txBox="1"/>
          <p:nvPr/>
        </p:nvSpPr>
        <p:spPr>
          <a:xfrm>
            <a:off x="6163346" y="3941828"/>
            <a:ext cx="515658" cy="523220"/>
          </a:xfrm>
          <a:prstGeom prst="rect">
            <a:avLst/>
          </a:prstGeom>
          <a:noFill/>
        </p:spPr>
        <p:txBody>
          <a:bodyPr wrap="square" rtlCol="0">
            <a:spAutoFit/>
          </a:bodyPr>
          <a:lstStyle/>
          <a:p>
            <a:r>
              <a:rPr lang="fr-FR" sz="2800" dirty="0">
                <a:solidFill>
                  <a:srgbClr val="FF0000"/>
                </a:solidFill>
                <a:effectLst>
                  <a:outerShdw blurRad="38100" dist="38100" dir="2700000" algn="tl">
                    <a:srgbClr val="000000">
                      <a:alpha val="43137"/>
                    </a:srgbClr>
                  </a:outerShdw>
                </a:effectLst>
                <a:sym typeface="Wingdings" panose="05000000000000000000" pitchFamily="2" charset="2"/>
              </a:rPr>
              <a:t></a:t>
            </a:r>
            <a:endParaRPr lang="fr-FR" sz="2800" dirty="0">
              <a:solidFill>
                <a:srgbClr val="FF0000"/>
              </a:solidFill>
              <a:effectLst>
                <a:outerShdw blurRad="38100" dist="38100" dir="2700000" algn="tl">
                  <a:srgbClr val="000000">
                    <a:alpha val="43137"/>
                  </a:srgbClr>
                </a:outerShdw>
              </a:effectLst>
            </a:endParaRPr>
          </a:p>
        </p:txBody>
      </p:sp>
      <p:sp>
        <p:nvSpPr>
          <p:cNvPr id="34" name="ZoneTexte 33"/>
          <p:cNvSpPr txBox="1"/>
          <p:nvPr/>
        </p:nvSpPr>
        <p:spPr>
          <a:xfrm>
            <a:off x="7905898" y="2927862"/>
            <a:ext cx="515658" cy="523220"/>
          </a:xfrm>
          <a:prstGeom prst="rect">
            <a:avLst/>
          </a:prstGeom>
          <a:noFill/>
        </p:spPr>
        <p:txBody>
          <a:bodyPr wrap="square" rtlCol="0">
            <a:spAutoFit/>
          </a:bodyPr>
          <a:lstStyle/>
          <a:p>
            <a:r>
              <a:rPr lang="fr-FR" sz="2800" dirty="0">
                <a:solidFill>
                  <a:srgbClr val="FF0000"/>
                </a:solidFill>
                <a:effectLst>
                  <a:outerShdw blurRad="38100" dist="38100" dir="2700000" algn="tl">
                    <a:srgbClr val="000000">
                      <a:alpha val="43137"/>
                    </a:srgbClr>
                  </a:outerShdw>
                </a:effectLst>
                <a:sym typeface="Wingdings" panose="05000000000000000000" pitchFamily="2" charset="2"/>
              </a:rPr>
              <a:t></a:t>
            </a:r>
            <a:endParaRPr lang="fr-FR" sz="2800" dirty="0">
              <a:solidFill>
                <a:srgbClr val="FF0000"/>
              </a:solidFill>
              <a:effectLst>
                <a:outerShdw blurRad="38100" dist="38100" dir="2700000" algn="tl">
                  <a:srgbClr val="000000">
                    <a:alpha val="43137"/>
                  </a:srgbClr>
                </a:outerShdw>
              </a:effectLst>
            </a:endParaRPr>
          </a:p>
        </p:txBody>
      </p:sp>
      <p:sp>
        <p:nvSpPr>
          <p:cNvPr id="35" name="ZoneTexte 34"/>
          <p:cNvSpPr txBox="1"/>
          <p:nvPr/>
        </p:nvSpPr>
        <p:spPr>
          <a:xfrm>
            <a:off x="6163346" y="2927862"/>
            <a:ext cx="515658" cy="523220"/>
          </a:xfrm>
          <a:prstGeom prst="rect">
            <a:avLst/>
          </a:prstGeom>
          <a:noFill/>
        </p:spPr>
        <p:txBody>
          <a:bodyPr wrap="square" rtlCol="0">
            <a:spAutoFit/>
          </a:bodyPr>
          <a:lstStyle/>
          <a:p>
            <a:r>
              <a:rPr lang="fr-FR" sz="2800" dirty="0">
                <a:solidFill>
                  <a:srgbClr val="FF0000"/>
                </a:solidFill>
                <a:effectLst>
                  <a:outerShdw blurRad="38100" dist="38100" dir="2700000" algn="tl">
                    <a:srgbClr val="000000">
                      <a:alpha val="43137"/>
                    </a:srgbClr>
                  </a:outerShdw>
                </a:effectLst>
                <a:sym typeface="Wingdings" panose="05000000000000000000" pitchFamily="2" charset="2"/>
              </a:rPr>
              <a:t></a:t>
            </a:r>
            <a:endParaRPr lang="fr-FR" sz="28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7611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P spid="19" grpId="0" animBg="1"/>
      <p:bldP spid="20" grpId="0" animBg="1"/>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Evaluating</a:t>
            </a:r>
            <a:r>
              <a:rPr lang="fr-FR" dirty="0"/>
              <a:t> Options</a:t>
            </a:r>
          </a:p>
        </p:txBody>
      </p:sp>
      <p:sp>
        <p:nvSpPr>
          <p:cNvPr id="4" name="Sous-titre 3"/>
          <p:cNvSpPr>
            <a:spLocks noGrp="1"/>
          </p:cNvSpPr>
          <p:nvPr>
            <p:ph type="subTitle" idx="13"/>
          </p:nvPr>
        </p:nvSpPr>
        <p:spPr/>
        <p:txBody>
          <a:bodyPr/>
          <a:lstStyle/>
          <a:p>
            <a:r>
              <a:rPr lang="fr-FR" dirty="0" err="1"/>
              <a:t>Suitability</a:t>
            </a:r>
            <a:r>
              <a:rPr lang="fr-FR" dirty="0"/>
              <a:t> : </a:t>
            </a:r>
            <a:r>
              <a:rPr lang="fr-FR" dirty="0" err="1"/>
              <a:t>other</a:t>
            </a:r>
            <a:r>
              <a:rPr lang="fr-FR" dirty="0"/>
              <a:t> techniques to use</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205</a:t>
            </a:fld>
            <a:endParaRPr lang="fr-FR"/>
          </a:p>
        </p:txBody>
      </p:sp>
      <p:sp>
        <p:nvSpPr>
          <p:cNvPr id="10" name="ZoneTexte 9"/>
          <p:cNvSpPr txBox="1"/>
          <p:nvPr/>
        </p:nvSpPr>
        <p:spPr>
          <a:xfrm>
            <a:off x="462172" y="1207877"/>
            <a:ext cx="5978808" cy="954107"/>
          </a:xfrm>
          <a:prstGeom prst="rect">
            <a:avLst/>
          </a:prstGeom>
          <a:noFill/>
        </p:spPr>
        <p:txBody>
          <a:bodyPr wrap="square" rtlCol="0">
            <a:spAutoFit/>
          </a:bodyPr>
          <a:lstStyle/>
          <a:p>
            <a:pPr>
              <a:tabLst>
                <a:tab pos="808038" algn="l"/>
              </a:tabLst>
            </a:pPr>
            <a:r>
              <a:rPr lang="fr-FR" sz="2000" b="1" dirty="0" err="1">
                <a:solidFill>
                  <a:srgbClr val="1D2D3F"/>
                </a:solidFill>
              </a:rPr>
              <a:t>Decision</a:t>
            </a:r>
            <a:r>
              <a:rPr lang="fr-FR" sz="2000" b="1" dirty="0">
                <a:solidFill>
                  <a:srgbClr val="1D2D3F"/>
                </a:solidFill>
              </a:rPr>
              <a:t> </a:t>
            </a:r>
            <a:r>
              <a:rPr lang="fr-FR" sz="2000" b="1" dirty="0" err="1">
                <a:solidFill>
                  <a:srgbClr val="1D2D3F"/>
                </a:solidFill>
              </a:rPr>
              <a:t>Trees</a:t>
            </a:r>
            <a:endParaRPr lang="fr-FR" sz="2000" b="1" dirty="0">
              <a:solidFill>
                <a:srgbClr val="1D2D3F"/>
              </a:solidFill>
            </a:endParaRPr>
          </a:p>
          <a:p>
            <a:pPr>
              <a:tabLst>
                <a:tab pos="808038" algn="l"/>
              </a:tabLst>
            </a:pPr>
            <a:endParaRPr lang="fr-FR" sz="3600" dirty="0"/>
          </a:p>
        </p:txBody>
      </p:sp>
      <p:sp>
        <p:nvSpPr>
          <p:cNvPr id="21" name="ZoneTexte 20"/>
          <p:cNvSpPr txBox="1"/>
          <p:nvPr/>
        </p:nvSpPr>
        <p:spPr>
          <a:xfrm>
            <a:off x="462172" y="1525210"/>
            <a:ext cx="5671553" cy="369332"/>
          </a:xfrm>
          <a:prstGeom prst="rect">
            <a:avLst/>
          </a:prstGeom>
          <a:noFill/>
        </p:spPr>
        <p:txBody>
          <a:bodyPr wrap="none" rtlCol="0">
            <a:spAutoFit/>
          </a:bodyPr>
          <a:lstStyle/>
          <a:p>
            <a:r>
              <a:rPr lang="fr-FR" dirty="0" err="1"/>
              <a:t>What</a:t>
            </a:r>
            <a:r>
              <a:rPr lang="fr-FR" dirty="0"/>
              <a:t> </a:t>
            </a:r>
            <a:r>
              <a:rPr lang="fr-FR" dirty="0" err="1"/>
              <a:t>critical</a:t>
            </a:r>
            <a:r>
              <a:rPr lang="fr-FR" dirty="0"/>
              <a:t> </a:t>
            </a:r>
            <a:r>
              <a:rPr lang="fr-FR" dirty="0" err="1"/>
              <a:t>criteria</a:t>
            </a:r>
            <a:r>
              <a:rPr lang="fr-FR" dirty="0"/>
              <a:t> </a:t>
            </a:r>
            <a:r>
              <a:rPr lang="fr-FR" dirty="0" err="1"/>
              <a:t>does</a:t>
            </a:r>
            <a:r>
              <a:rPr lang="fr-FR" dirty="0"/>
              <a:t> a </a:t>
            </a:r>
            <a:r>
              <a:rPr lang="fr-FR" dirty="0" err="1"/>
              <a:t>strategic</a:t>
            </a:r>
            <a:r>
              <a:rPr lang="fr-FR" dirty="0"/>
              <a:t> option have to </a:t>
            </a:r>
            <a:r>
              <a:rPr lang="fr-FR" dirty="0" err="1"/>
              <a:t>meet</a:t>
            </a:r>
            <a:r>
              <a:rPr lang="fr-FR" dirty="0"/>
              <a:t>?</a:t>
            </a:r>
          </a:p>
        </p:txBody>
      </p:sp>
      <p:sp>
        <p:nvSpPr>
          <p:cNvPr id="38" name="ZoneTexte 37"/>
          <p:cNvSpPr txBox="1"/>
          <p:nvPr/>
        </p:nvSpPr>
        <p:spPr>
          <a:xfrm>
            <a:off x="0" y="3963583"/>
            <a:ext cx="3115392" cy="646331"/>
          </a:xfrm>
          <a:prstGeom prst="rect">
            <a:avLst/>
          </a:prstGeom>
          <a:noFill/>
        </p:spPr>
        <p:txBody>
          <a:bodyPr wrap="square" rtlCol="0">
            <a:spAutoFit/>
          </a:bodyPr>
          <a:lstStyle/>
          <a:p>
            <a:r>
              <a:rPr lang="fr-FR" dirty="0" err="1">
                <a:solidFill>
                  <a:srgbClr val="FF0000"/>
                </a:solidFill>
              </a:rPr>
              <a:t>Simplistic</a:t>
            </a:r>
            <a:r>
              <a:rPr lang="fr-FR" dirty="0">
                <a:solidFill>
                  <a:srgbClr val="FF0000"/>
                </a:solidFill>
              </a:rPr>
              <a:t> (</a:t>
            </a:r>
            <a:r>
              <a:rPr lang="fr-FR" dirty="0" err="1">
                <a:solidFill>
                  <a:srgbClr val="FF0000"/>
                </a:solidFill>
              </a:rPr>
              <a:t>yes</a:t>
            </a:r>
            <a:r>
              <a:rPr lang="fr-FR" dirty="0">
                <a:solidFill>
                  <a:srgbClr val="FF0000"/>
                </a:solidFill>
              </a:rPr>
              <a:t>/no) </a:t>
            </a:r>
            <a:r>
              <a:rPr lang="fr-FR" dirty="0" err="1">
                <a:solidFill>
                  <a:srgbClr val="FF0000"/>
                </a:solidFill>
              </a:rPr>
              <a:t>approach</a:t>
            </a:r>
            <a:r>
              <a:rPr lang="fr-FR" dirty="0">
                <a:solidFill>
                  <a:srgbClr val="FF0000"/>
                </a:solidFill>
              </a:rPr>
              <a:t> – but a </a:t>
            </a:r>
            <a:r>
              <a:rPr lang="fr-FR" dirty="0" err="1">
                <a:solidFill>
                  <a:srgbClr val="FF0000"/>
                </a:solidFill>
              </a:rPr>
              <a:t>starting</a:t>
            </a:r>
            <a:r>
              <a:rPr lang="fr-FR" dirty="0">
                <a:solidFill>
                  <a:srgbClr val="FF0000"/>
                </a:solidFill>
              </a:rPr>
              <a:t> point</a:t>
            </a:r>
          </a:p>
        </p:txBody>
      </p:sp>
      <p:grpSp>
        <p:nvGrpSpPr>
          <p:cNvPr id="119" name="Groupe 118"/>
          <p:cNvGrpSpPr/>
          <p:nvPr/>
        </p:nvGrpSpPr>
        <p:grpSpPr>
          <a:xfrm>
            <a:off x="3578368" y="2005644"/>
            <a:ext cx="1376708" cy="2118492"/>
            <a:chOff x="3578368" y="2005644"/>
            <a:chExt cx="1376708" cy="2118492"/>
          </a:xfrm>
        </p:grpSpPr>
        <p:sp>
          <p:nvSpPr>
            <p:cNvPr id="36" name="ZoneTexte 35"/>
            <p:cNvSpPr txBox="1"/>
            <p:nvPr/>
          </p:nvSpPr>
          <p:spPr>
            <a:xfrm>
              <a:off x="3718580" y="2005644"/>
              <a:ext cx="912429" cy="430887"/>
            </a:xfrm>
            <a:prstGeom prst="rect">
              <a:avLst/>
            </a:prstGeom>
            <a:noFill/>
          </p:spPr>
          <p:txBody>
            <a:bodyPr wrap="none" rtlCol="0">
              <a:spAutoFit/>
            </a:bodyPr>
            <a:lstStyle/>
            <a:p>
              <a:pPr algn="ctr"/>
              <a:r>
                <a:rPr lang="fr-FR" sz="1100" b="1" dirty="0" err="1"/>
                <a:t>Criteria</a:t>
              </a:r>
              <a:r>
                <a:rPr lang="fr-FR" sz="1100" b="1" dirty="0"/>
                <a:t> 2</a:t>
              </a:r>
              <a:br>
                <a:rPr lang="fr-FR" sz="1100" b="1" dirty="0"/>
              </a:br>
              <a:r>
                <a:rPr lang="fr-FR" sz="1100" b="1" dirty="0"/>
                <a:t>« High ROI »</a:t>
              </a:r>
            </a:p>
          </p:txBody>
        </p:sp>
        <p:sp>
          <p:nvSpPr>
            <p:cNvPr id="40" name="Ellipse 39"/>
            <p:cNvSpPr/>
            <p:nvPr/>
          </p:nvSpPr>
          <p:spPr>
            <a:xfrm>
              <a:off x="4848751" y="2625857"/>
              <a:ext cx="106325" cy="101600"/>
            </a:xfrm>
            <a:prstGeom prst="ellipse">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p:cNvSpPr/>
            <p:nvPr/>
          </p:nvSpPr>
          <p:spPr>
            <a:xfrm>
              <a:off x="4848751" y="3066209"/>
              <a:ext cx="106325" cy="101600"/>
            </a:xfrm>
            <a:prstGeom prst="ellipse">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Ellipse 48"/>
            <p:cNvSpPr/>
            <p:nvPr/>
          </p:nvSpPr>
          <p:spPr>
            <a:xfrm>
              <a:off x="4848751" y="3530600"/>
              <a:ext cx="106325" cy="101600"/>
            </a:xfrm>
            <a:prstGeom prst="ellipse">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p:cNvSpPr/>
            <p:nvPr/>
          </p:nvSpPr>
          <p:spPr>
            <a:xfrm>
              <a:off x="4848751" y="3985637"/>
              <a:ext cx="106325" cy="101600"/>
            </a:xfrm>
            <a:prstGeom prst="ellipse">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11"/>
            <p:cNvCxnSpPr>
              <a:stCxn id="51" idx="6"/>
              <a:endCxn id="40" idx="2"/>
            </p:cNvCxnSpPr>
            <p:nvPr/>
          </p:nvCxnSpPr>
          <p:spPr>
            <a:xfrm flipV="1">
              <a:off x="3598825" y="2676657"/>
              <a:ext cx="1249926" cy="213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necteur droit 13"/>
            <p:cNvCxnSpPr>
              <a:stCxn id="51" idx="6"/>
              <a:endCxn id="48" idx="2"/>
            </p:cNvCxnSpPr>
            <p:nvPr/>
          </p:nvCxnSpPr>
          <p:spPr>
            <a:xfrm>
              <a:off x="3598825" y="2890288"/>
              <a:ext cx="1249926" cy="226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Connecteur droit 54"/>
            <p:cNvCxnSpPr>
              <a:stCxn id="53" idx="6"/>
              <a:endCxn id="49" idx="2"/>
            </p:cNvCxnSpPr>
            <p:nvPr/>
          </p:nvCxnSpPr>
          <p:spPr>
            <a:xfrm flipV="1">
              <a:off x="3593939" y="3581400"/>
              <a:ext cx="1254812" cy="2339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Connecteur droit 56"/>
            <p:cNvCxnSpPr>
              <a:stCxn id="53" idx="5"/>
              <a:endCxn id="50" idx="2"/>
            </p:cNvCxnSpPr>
            <p:nvPr/>
          </p:nvCxnSpPr>
          <p:spPr>
            <a:xfrm>
              <a:off x="3578368" y="3851233"/>
              <a:ext cx="1270383" cy="185204"/>
            </a:xfrm>
            <a:prstGeom prst="line">
              <a:avLst/>
            </a:prstGeom>
          </p:spPr>
          <p:style>
            <a:lnRef idx="1">
              <a:schemeClr val="accent1"/>
            </a:lnRef>
            <a:fillRef idx="0">
              <a:schemeClr val="accent1"/>
            </a:fillRef>
            <a:effectRef idx="0">
              <a:schemeClr val="accent1"/>
            </a:effectRef>
            <a:fontRef idx="minor">
              <a:schemeClr val="tx1"/>
            </a:fontRef>
          </p:style>
        </p:cxnSp>
        <p:sp>
          <p:nvSpPr>
            <p:cNvPr id="79" name="ZoneTexte 78"/>
            <p:cNvSpPr txBox="1"/>
            <p:nvPr/>
          </p:nvSpPr>
          <p:spPr>
            <a:xfrm>
              <a:off x="3979997" y="2551813"/>
              <a:ext cx="389594" cy="276999"/>
            </a:xfrm>
            <a:prstGeom prst="rect">
              <a:avLst/>
            </a:prstGeom>
            <a:noFill/>
          </p:spPr>
          <p:txBody>
            <a:bodyPr wrap="none" rtlCol="0">
              <a:spAutoFit/>
            </a:bodyPr>
            <a:lstStyle/>
            <a:p>
              <a:r>
                <a:rPr lang="fr-FR" sz="1200" dirty="0" err="1"/>
                <a:t>yes</a:t>
              </a:r>
              <a:endParaRPr lang="fr-FR" sz="1200" dirty="0"/>
            </a:p>
          </p:txBody>
        </p:sp>
        <p:sp>
          <p:nvSpPr>
            <p:cNvPr id="81" name="ZoneTexte 80"/>
            <p:cNvSpPr txBox="1"/>
            <p:nvPr/>
          </p:nvSpPr>
          <p:spPr>
            <a:xfrm>
              <a:off x="3979997" y="3466946"/>
              <a:ext cx="389594" cy="276999"/>
            </a:xfrm>
            <a:prstGeom prst="rect">
              <a:avLst/>
            </a:prstGeom>
            <a:noFill/>
          </p:spPr>
          <p:txBody>
            <a:bodyPr wrap="none" rtlCol="0">
              <a:spAutoFit/>
            </a:bodyPr>
            <a:lstStyle/>
            <a:p>
              <a:r>
                <a:rPr lang="fr-FR" sz="1200" dirty="0" err="1"/>
                <a:t>yes</a:t>
              </a:r>
              <a:endParaRPr lang="fr-FR" sz="1200" dirty="0"/>
            </a:p>
          </p:txBody>
        </p:sp>
        <p:sp>
          <p:nvSpPr>
            <p:cNvPr id="85" name="ZoneTexte 84"/>
            <p:cNvSpPr txBox="1"/>
            <p:nvPr/>
          </p:nvSpPr>
          <p:spPr>
            <a:xfrm>
              <a:off x="3979997" y="2916109"/>
              <a:ext cx="346570" cy="276999"/>
            </a:xfrm>
            <a:prstGeom prst="rect">
              <a:avLst/>
            </a:prstGeom>
            <a:noFill/>
          </p:spPr>
          <p:txBody>
            <a:bodyPr wrap="none" rtlCol="0">
              <a:spAutoFit/>
            </a:bodyPr>
            <a:lstStyle/>
            <a:p>
              <a:r>
                <a:rPr lang="fr-FR" sz="1200" dirty="0"/>
                <a:t>no</a:t>
              </a:r>
            </a:p>
          </p:txBody>
        </p:sp>
        <p:sp>
          <p:nvSpPr>
            <p:cNvPr id="86" name="ZoneTexte 85"/>
            <p:cNvSpPr txBox="1"/>
            <p:nvPr/>
          </p:nvSpPr>
          <p:spPr>
            <a:xfrm>
              <a:off x="3979997" y="3847137"/>
              <a:ext cx="346570" cy="276999"/>
            </a:xfrm>
            <a:prstGeom prst="rect">
              <a:avLst/>
            </a:prstGeom>
            <a:noFill/>
          </p:spPr>
          <p:txBody>
            <a:bodyPr wrap="none" rtlCol="0">
              <a:spAutoFit/>
            </a:bodyPr>
            <a:lstStyle/>
            <a:p>
              <a:r>
                <a:rPr lang="fr-FR" sz="1200" dirty="0"/>
                <a:t>no</a:t>
              </a:r>
            </a:p>
          </p:txBody>
        </p:sp>
      </p:grpSp>
      <p:grpSp>
        <p:nvGrpSpPr>
          <p:cNvPr id="121" name="Groupe 120"/>
          <p:cNvGrpSpPr/>
          <p:nvPr/>
        </p:nvGrpSpPr>
        <p:grpSpPr>
          <a:xfrm>
            <a:off x="2417314" y="2005644"/>
            <a:ext cx="1181511" cy="1860468"/>
            <a:chOff x="2417314" y="2005644"/>
            <a:chExt cx="1181511" cy="1860468"/>
          </a:xfrm>
        </p:grpSpPr>
        <p:sp>
          <p:nvSpPr>
            <p:cNvPr id="6" name="ZoneTexte 5"/>
            <p:cNvSpPr txBox="1"/>
            <p:nvPr/>
          </p:nvSpPr>
          <p:spPr>
            <a:xfrm>
              <a:off x="2461661" y="2005644"/>
              <a:ext cx="845104" cy="430887"/>
            </a:xfrm>
            <a:prstGeom prst="rect">
              <a:avLst/>
            </a:prstGeom>
            <a:noFill/>
          </p:spPr>
          <p:txBody>
            <a:bodyPr wrap="none" rtlCol="0">
              <a:spAutoFit/>
            </a:bodyPr>
            <a:lstStyle/>
            <a:p>
              <a:pPr algn="ctr"/>
              <a:r>
                <a:rPr lang="fr-FR" sz="1100" b="1" dirty="0" err="1"/>
                <a:t>Criteria</a:t>
              </a:r>
              <a:r>
                <a:rPr lang="fr-FR" sz="1100" b="1" dirty="0"/>
                <a:t> 1</a:t>
              </a:r>
              <a:br>
                <a:rPr lang="fr-FR" sz="1100" b="1" dirty="0"/>
              </a:br>
              <a:r>
                <a:rPr lang="fr-FR" sz="1100" b="1" dirty="0"/>
                <a:t>« </a:t>
              </a:r>
              <a:r>
                <a:rPr lang="fr-FR" sz="1100" b="1" dirty="0" err="1"/>
                <a:t>Growth</a:t>
              </a:r>
              <a:r>
                <a:rPr lang="fr-FR" sz="1100" b="1" dirty="0"/>
                <a:t> »</a:t>
              </a:r>
            </a:p>
          </p:txBody>
        </p:sp>
        <p:sp>
          <p:nvSpPr>
            <p:cNvPr id="51" name="Ellipse 50"/>
            <p:cNvSpPr/>
            <p:nvPr/>
          </p:nvSpPr>
          <p:spPr>
            <a:xfrm>
              <a:off x="3492500" y="2839488"/>
              <a:ext cx="106325" cy="101600"/>
            </a:xfrm>
            <a:prstGeom prst="ellipse">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3487614" y="3764512"/>
              <a:ext cx="106325" cy="101600"/>
            </a:xfrm>
            <a:prstGeom prst="ellipse">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p:cNvSpPr/>
            <p:nvPr/>
          </p:nvSpPr>
          <p:spPr>
            <a:xfrm>
              <a:off x="2417314" y="3308860"/>
              <a:ext cx="106325" cy="101600"/>
            </a:xfrm>
            <a:prstGeom prst="ellipse">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p:cNvCxnSpPr>
              <a:stCxn id="54" idx="7"/>
              <a:endCxn id="51" idx="2"/>
            </p:cNvCxnSpPr>
            <p:nvPr/>
          </p:nvCxnSpPr>
          <p:spPr>
            <a:xfrm flipV="1">
              <a:off x="2508068" y="2890288"/>
              <a:ext cx="984432" cy="433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15"/>
            <p:cNvCxnSpPr>
              <a:stCxn id="54" idx="5"/>
              <a:endCxn id="53" idx="2"/>
            </p:cNvCxnSpPr>
            <p:nvPr/>
          </p:nvCxnSpPr>
          <p:spPr>
            <a:xfrm>
              <a:off x="2508068" y="3395581"/>
              <a:ext cx="979546" cy="419731"/>
            </a:xfrm>
            <a:prstGeom prst="line">
              <a:avLst/>
            </a:prstGeom>
          </p:spPr>
          <p:style>
            <a:lnRef idx="1">
              <a:schemeClr val="accent1"/>
            </a:lnRef>
            <a:fillRef idx="0">
              <a:schemeClr val="accent1"/>
            </a:fillRef>
            <a:effectRef idx="0">
              <a:schemeClr val="accent1"/>
            </a:effectRef>
            <a:fontRef idx="minor">
              <a:schemeClr val="tx1"/>
            </a:fontRef>
          </p:style>
        </p:cxnSp>
        <p:sp>
          <p:nvSpPr>
            <p:cNvPr id="78" name="ZoneTexte 77"/>
            <p:cNvSpPr txBox="1"/>
            <p:nvPr/>
          </p:nvSpPr>
          <p:spPr>
            <a:xfrm>
              <a:off x="2725903" y="2845146"/>
              <a:ext cx="389594" cy="276999"/>
            </a:xfrm>
            <a:prstGeom prst="rect">
              <a:avLst/>
            </a:prstGeom>
            <a:noFill/>
          </p:spPr>
          <p:txBody>
            <a:bodyPr wrap="none" rtlCol="0">
              <a:spAutoFit/>
            </a:bodyPr>
            <a:lstStyle/>
            <a:p>
              <a:r>
                <a:rPr lang="fr-FR" sz="1200" dirty="0" err="1"/>
                <a:t>yes</a:t>
              </a:r>
              <a:endParaRPr lang="fr-FR" sz="1200" dirty="0"/>
            </a:p>
          </p:txBody>
        </p:sp>
        <p:sp>
          <p:nvSpPr>
            <p:cNvPr id="87" name="ZoneTexte 86"/>
            <p:cNvSpPr txBox="1"/>
            <p:nvPr/>
          </p:nvSpPr>
          <p:spPr>
            <a:xfrm>
              <a:off x="2738286" y="3509308"/>
              <a:ext cx="346570" cy="276999"/>
            </a:xfrm>
            <a:prstGeom prst="rect">
              <a:avLst/>
            </a:prstGeom>
            <a:noFill/>
          </p:spPr>
          <p:txBody>
            <a:bodyPr wrap="none" rtlCol="0">
              <a:spAutoFit/>
            </a:bodyPr>
            <a:lstStyle/>
            <a:p>
              <a:r>
                <a:rPr lang="fr-FR" sz="1200" dirty="0"/>
                <a:t>no</a:t>
              </a:r>
            </a:p>
          </p:txBody>
        </p:sp>
      </p:grpSp>
      <p:grpSp>
        <p:nvGrpSpPr>
          <p:cNvPr id="120" name="Groupe 119"/>
          <p:cNvGrpSpPr/>
          <p:nvPr/>
        </p:nvGrpSpPr>
        <p:grpSpPr>
          <a:xfrm>
            <a:off x="4955076" y="2005644"/>
            <a:ext cx="1331730" cy="2300513"/>
            <a:chOff x="4955076" y="2005644"/>
            <a:chExt cx="1331730" cy="2300513"/>
          </a:xfrm>
        </p:grpSpPr>
        <p:sp>
          <p:nvSpPr>
            <p:cNvPr id="37" name="ZoneTexte 36"/>
            <p:cNvSpPr txBox="1"/>
            <p:nvPr/>
          </p:nvSpPr>
          <p:spPr>
            <a:xfrm>
              <a:off x="5085308" y="2005644"/>
              <a:ext cx="1111203" cy="430887"/>
            </a:xfrm>
            <a:prstGeom prst="rect">
              <a:avLst/>
            </a:prstGeom>
            <a:noFill/>
          </p:spPr>
          <p:txBody>
            <a:bodyPr wrap="none" rtlCol="0">
              <a:spAutoFit/>
            </a:bodyPr>
            <a:lstStyle/>
            <a:p>
              <a:pPr algn="ctr"/>
              <a:r>
                <a:rPr lang="fr-FR" sz="1100" b="1" dirty="0" err="1"/>
                <a:t>Criteria</a:t>
              </a:r>
              <a:r>
                <a:rPr lang="fr-FR" sz="1100" b="1" dirty="0"/>
                <a:t> 3</a:t>
              </a:r>
              <a:br>
                <a:rPr lang="fr-FR" sz="1100" b="1" dirty="0"/>
              </a:br>
              <a:r>
                <a:rPr lang="fr-FR" sz="1100" b="1" dirty="0"/>
                <a:t>« </a:t>
              </a:r>
              <a:r>
                <a:rPr lang="fr-FR" sz="1100" b="1" dirty="0" err="1"/>
                <a:t>Grow</a:t>
              </a:r>
              <a:r>
                <a:rPr lang="fr-FR" sz="1100" b="1" dirty="0"/>
                <a:t> </a:t>
              </a:r>
              <a:r>
                <a:rPr lang="fr-FR" sz="1100" b="1" dirty="0" err="1"/>
                <a:t>agility</a:t>
              </a:r>
              <a:r>
                <a:rPr lang="fr-FR" sz="1100" b="1" dirty="0"/>
                <a:t> »</a:t>
              </a:r>
            </a:p>
          </p:txBody>
        </p:sp>
        <p:sp>
          <p:nvSpPr>
            <p:cNvPr id="39" name="Ellipse 38"/>
            <p:cNvSpPr/>
            <p:nvPr/>
          </p:nvSpPr>
          <p:spPr>
            <a:xfrm>
              <a:off x="6180481" y="2503472"/>
              <a:ext cx="106325" cy="101600"/>
            </a:xfrm>
            <a:prstGeom prst="ellipse">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6180481" y="2737888"/>
              <a:ext cx="106325" cy="101600"/>
            </a:xfrm>
            <a:prstGeom prst="ellipse">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6180481" y="2964609"/>
              <a:ext cx="106325" cy="101600"/>
            </a:xfrm>
            <a:prstGeom prst="ellipse">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6180481" y="3191330"/>
              <a:ext cx="106325" cy="101600"/>
            </a:xfrm>
            <a:prstGeom prst="ellipse">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p:cNvSpPr/>
            <p:nvPr/>
          </p:nvSpPr>
          <p:spPr>
            <a:xfrm>
              <a:off x="6180481" y="3429000"/>
              <a:ext cx="106325" cy="101600"/>
            </a:xfrm>
            <a:prstGeom prst="ellipse">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p:cNvSpPr/>
            <p:nvPr/>
          </p:nvSpPr>
          <p:spPr>
            <a:xfrm>
              <a:off x="6180481" y="3663416"/>
              <a:ext cx="106325" cy="101600"/>
            </a:xfrm>
            <a:prstGeom prst="ellipse">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6180481" y="3890137"/>
              <a:ext cx="106325" cy="101600"/>
            </a:xfrm>
            <a:prstGeom prst="ellipse">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6180481" y="4116858"/>
              <a:ext cx="106325" cy="101600"/>
            </a:xfrm>
            <a:prstGeom prst="ellipse">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58"/>
            <p:cNvCxnSpPr>
              <a:stCxn id="40" idx="6"/>
              <a:endCxn id="39" idx="2"/>
            </p:cNvCxnSpPr>
            <p:nvPr/>
          </p:nvCxnSpPr>
          <p:spPr>
            <a:xfrm flipV="1">
              <a:off x="4955076" y="2554272"/>
              <a:ext cx="1225405" cy="122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Connecteur droit 60"/>
            <p:cNvCxnSpPr>
              <a:stCxn id="40" idx="6"/>
              <a:endCxn id="41" idx="2"/>
            </p:cNvCxnSpPr>
            <p:nvPr/>
          </p:nvCxnSpPr>
          <p:spPr>
            <a:xfrm>
              <a:off x="4955076" y="2676657"/>
              <a:ext cx="1225405" cy="112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Connecteur droit 62"/>
            <p:cNvCxnSpPr>
              <a:stCxn id="48" idx="6"/>
              <a:endCxn id="42" idx="2"/>
            </p:cNvCxnSpPr>
            <p:nvPr/>
          </p:nvCxnSpPr>
          <p:spPr>
            <a:xfrm flipV="1">
              <a:off x="4955076" y="3015409"/>
              <a:ext cx="1225405" cy="10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Connecteur droit 64"/>
            <p:cNvCxnSpPr>
              <a:stCxn id="48" idx="6"/>
              <a:endCxn id="43" idx="2"/>
            </p:cNvCxnSpPr>
            <p:nvPr/>
          </p:nvCxnSpPr>
          <p:spPr>
            <a:xfrm>
              <a:off x="4955076" y="3117009"/>
              <a:ext cx="1225405" cy="1251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Connecteur droit 66"/>
            <p:cNvCxnSpPr>
              <a:stCxn id="49" idx="6"/>
              <a:endCxn id="44" idx="2"/>
            </p:cNvCxnSpPr>
            <p:nvPr/>
          </p:nvCxnSpPr>
          <p:spPr>
            <a:xfrm flipV="1">
              <a:off x="4955076" y="3479800"/>
              <a:ext cx="1225405" cy="10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Connecteur droit 68"/>
            <p:cNvCxnSpPr>
              <a:stCxn id="49" idx="6"/>
              <a:endCxn id="45" idx="2"/>
            </p:cNvCxnSpPr>
            <p:nvPr/>
          </p:nvCxnSpPr>
          <p:spPr>
            <a:xfrm>
              <a:off x="4955076" y="3581400"/>
              <a:ext cx="1225405" cy="1328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Connecteur droit 70"/>
            <p:cNvCxnSpPr>
              <a:stCxn id="50" idx="6"/>
              <a:endCxn id="46" idx="2"/>
            </p:cNvCxnSpPr>
            <p:nvPr/>
          </p:nvCxnSpPr>
          <p:spPr>
            <a:xfrm flipV="1">
              <a:off x="4955076" y="3940937"/>
              <a:ext cx="1225405" cy="95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Connecteur droit 75"/>
            <p:cNvCxnSpPr>
              <a:stCxn id="50" idx="6"/>
              <a:endCxn id="47" idx="2"/>
            </p:cNvCxnSpPr>
            <p:nvPr/>
          </p:nvCxnSpPr>
          <p:spPr>
            <a:xfrm>
              <a:off x="4955076" y="4036437"/>
              <a:ext cx="1225405" cy="131221"/>
            </a:xfrm>
            <a:prstGeom prst="line">
              <a:avLst/>
            </a:prstGeom>
          </p:spPr>
          <p:style>
            <a:lnRef idx="1">
              <a:schemeClr val="accent1"/>
            </a:lnRef>
            <a:fillRef idx="0">
              <a:schemeClr val="accent1"/>
            </a:fillRef>
            <a:effectRef idx="0">
              <a:schemeClr val="accent1"/>
            </a:effectRef>
            <a:fontRef idx="minor">
              <a:schemeClr val="tx1"/>
            </a:fontRef>
          </p:style>
        </p:cxnSp>
        <p:sp>
          <p:nvSpPr>
            <p:cNvPr id="80" name="ZoneTexte 79"/>
            <p:cNvSpPr txBox="1"/>
            <p:nvPr/>
          </p:nvSpPr>
          <p:spPr>
            <a:xfrm>
              <a:off x="5372981" y="2384731"/>
              <a:ext cx="389594" cy="276999"/>
            </a:xfrm>
            <a:prstGeom prst="rect">
              <a:avLst/>
            </a:prstGeom>
            <a:noFill/>
          </p:spPr>
          <p:txBody>
            <a:bodyPr wrap="none" rtlCol="0">
              <a:spAutoFit/>
            </a:bodyPr>
            <a:lstStyle/>
            <a:p>
              <a:r>
                <a:rPr lang="fr-FR" sz="1200" dirty="0" err="1"/>
                <a:t>yes</a:t>
              </a:r>
              <a:endParaRPr lang="fr-FR" sz="1200" dirty="0"/>
            </a:p>
          </p:txBody>
        </p:sp>
        <p:sp>
          <p:nvSpPr>
            <p:cNvPr id="82" name="ZoneTexte 81"/>
            <p:cNvSpPr txBox="1"/>
            <p:nvPr/>
          </p:nvSpPr>
          <p:spPr>
            <a:xfrm>
              <a:off x="5372981" y="2830014"/>
              <a:ext cx="389594" cy="276999"/>
            </a:xfrm>
            <a:prstGeom prst="rect">
              <a:avLst/>
            </a:prstGeom>
            <a:noFill/>
          </p:spPr>
          <p:txBody>
            <a:bodyPr wrap="none" rtlCol="0">
              <a:spAutoFit/>
            </a:bodyPr>
            <a:lstStyle/>
            <a:p>
              <a:r>
                <a:rPr lang="fr-FR" sz="1200" dirty="0" err="1"/>
                <a:t>yes</a:t>
              </a:r>
              <a:endParaRPr lang="fr-FR" sz="1200" dirty="0"/>
            </a:p>
          </p:txBody>
        </p:sp>
        <p:sp>
          <p:nvSpPr>
            <p:cNvPr id="83" name="ZoneTexte 82"/>
            <p:cNvSpPr txBox="1"/>
            <p:nvPr/>
          </p:nvSpPr>
          <p:spPr>
            <a:xfrm>
              <a:off x="5372981" y="3290501"/>
              <a:ext cx="389594" cy="276999"/>
            </a:xfrm>
            <a:prstGeom prst="rect">
              <a:avLst/>
            </a:prstGeom>
            <a:noFill/>
          </p:spPr>
          <p:txBody>
            <a:bodyPr wrap="none" rtlCol="0">
              <a:spAutoFit/>
            </a:bodyPr>
            <a:lstStyle/>
            <a:p>
              <a:r>
                <a:rPr lang="fr-FR" sz="1200" dirty="0" err="1"/>
                <a:t>yes</a:t>
              </a:r>
              <a:endParaRPr lang="fr-FR" sz="1200" dirty="0"/>
            </a:p>
          </p:txBody>
        </p:sp>
        <p:sp>
          <p:nvSpPr>
            <p:cNvPr id="84" name="ZoneTexte 83"/>
            <p:cNvSpPr txBox="1"/>
            <p:nvPr/>
          </p:nvSpPr>
          <p:spPr>
            <a:xfrm>
              <a:off x="5372981" y="3759438"/>
              <a:ext cx="389594" cy="276999"/>
            </a:xfrm>
            <a:prstGeom prst="rect">
              <a:avLst/>
            </a:prstGeom>
            <a:noFill/>
          </p:spPr>
          <p:txBody>
            <a:bodyPr wrap="none" rtlCol="0">
              <a:spAutoFit/>
            </a:bodyPr>
            <a:lstStyle/>
            <a:p>
              <a:r>
                <a:rPr lang="fr-FR" sz="1200" dirty="0" err="1"/>
                <a:t>yes</a:t>
              </a:r>
              <a:endParaRPr lang="fr-FR" sz="1200" dirty="0"/>
            </a:p>
          </p:txBody>
        </p:sp>
        <p:sp>
          <p:nvSpPr>
            <p:cNvPr id="88" name="ZoneTexte 87"/>
            <p:cNvSpPr txBox="1"/>
            <p:nvPr/>
          </p:nvSpPr>
          <p:spPr>
            <a:xfrm>
              <a:off x="5370935" y="4029158"/>
              <a:ext cx="346570" cy="276999"/>
            </a:xfrm>
            <a:prstGeom prst="rect">
              <a:avLst/>
            </a:prstGeom>
            <a:noFill/>
          </p:spPr>
          <p:txBody>
            <a:bodyPr wrap="none" rtlCol="0">
              <a:spAutoFit/>
            </a:bodyPr>
            <a:lstStyle/>
            <a:p>
              <a:r>
                <a:rPr lang="fr-FR" sz="1200" dirty="0"/>
                <a:t>no</a:t>
              </a:r>
            </a:p>
          </p:txBody>
        </p:sp>
        <p:sp>
          <p:nvSpPr>
            <p:cNvPr id="89" name="ZoneTexte 88"/>
            <p:cNvSpPr txBox="1"/>
            <p:nvPr/>
          </p:nvSpPr>
          <p:spPr>
            <a:xfrm>
              <a:off x="5370935" y="3552040"/>
              <a:ext cx="346570" cy="276999"/>
            </a:xfrm>
            <a:prstGeom prst="rect">
              <a:avLst/>
            </a:prstGeom>
            <a:noFill/>
          </p:spPr>
          <p:txBody>
            <a:bodyPr wrap="none" rtlCol="0">
              <a:spAutoFit/>
            </a:bodyPr>
            <a:lstStyle/>
            <a:p>
              <a:r>
                <a:rPr lang="fr-FR" sz="1200" dirty="0"/>
                <a:t>no</a:t>
              </a:r>
            </a:p>
          </p:txBody>
        </p:sp>
        <p:sp>
          <p:nvSpPr>
            <p:cNvPr id="90" name="ZoneTexte 89"/>
            <p:cNvSpPr txBox="1"/>
            <p:nvPr/>
          </p:nvSpPr>
          <p:spPr>
            <a:xfrm>
              <a:off x="5370935" y="3082661"/>
              <a:ext cx="346570" cy="276999"/>
            </a:xfrm>
            <a:prstGeom prst="rect">
              <a:avLst/>
            </a:prstGeom>
            <a:noFill/>
          </p:spPr>
          <p:txBody>
            <a:bodyPr wrap="none" rtlCol="0">
              <a:spAutoFit/>
            </a:bodyPr>
            <a:lstStyle/>
            <a:p>
              <a:r>
                <a:rPr lang="fr-FR" sz="1200" dirty="0"/>
                <a:t>no</a:t>
              </a:r>
            </a:p>
          </p:txBody>
        </p:sp>
        <p:sp>
          <p:nvSpPr>
            <p:cNvPr id="91" name="ZoneTexte 90"/>
            <p:cNvSpPr txBox="1"/>
            <p:nvPr/>
          </p:nvSpPr>
          <p:spPr>
            <a:xfrm>
              <a:off x="5370935" y="2637328"/>
              <a:ext cx="346570" cy="276999"/>
            </a:xfrm>
            <a:prstGeom prst="rect">
              <a:avLst/>
            </a:prstGeom>
            <a:noFill/>
          </p:spPr>
          <p:txBody>
            <a:bodyPr wrap="none" rtlCol="0">
              <a:spAutoFit/>
            </a:bodyPr>
            <a:lstStyle/>
            <a:p>
              <a:r>
                <a:rPr lang="fr-FR" sz="1200" dirty="0"/>
                <a:t>no</a:t>
              </a:r>
            </a:p>
          </p:txBody>
        </p:sp>
      </p:grpSp>
      <p:grpSp>
        <p:nvGrpSpPr>
          <p:cNvPr id="122" name="Groupe 121"/>
          <p:cNvGrpSpPr/>
          <p:nvPr/>
        </p:nvGrpSpPr>
        <p:grpSpPr>
          <a:xfrm>
            <a:off x="6286806" y="2414006"/>
            <a:ext cx="1127232" cy="1896912"/>
            <a:chOff x="6286806" y="2414006"/>
            <a:chExt cx="1127232" cy="1896912"/>
          </a:xfrm>
        </p:grpSpPr>
        <p:sp>
          <p:nvSpPr>
            <p:cNvPr id="92" name="ZoneTexte 91"/>
            <p:cNvSpPr txBox="1"/>
            <p:nvPr/>
          </p:nvSpPr>
          <p:spPr>
            <a:xfrm>
              <a:off x="6286806" y="2414006"/>
              <a:ext cx="1127232" cy="246221"/>
            </a:xfrm>
            <a:prstGeom prst="rect">
              <a:avLst/>
            </a:prstGeom>
            <a:noFill/>
          </p:spPr>
          <p:txBody>
            <a:bodyPr wrap="none" rtlCol="0">
              <a:spAutoFit/>
            </a:bodyPr>
            <a:lstStyle/>
            <a:p>
              <a:r>
                <a:rPr lang="fr-FR" sz="1000" dirty="0"/>
                <a:t>Strategic Option 1</a:t>
              </a:r>
            </a:p>
          </p:txBody>
        </p:sp>
        <p:sp>
          <p:nvSpPr>
            <p:cNvPr id="93" name="ZoneTexte 92"/>
            <p:cNvSpPr txBox="1"/>
            <p:nvPr/>
          </p:nvSpPr>
          <p:spPr>
            <a:xfrm>
              <a:off x="6286806" y="2651980"/>
              <a:ext cx="1127232" cy="246221"/>
            </a:xfrm>
            <a:prstGeom prst="rect">
              <a:avLst/>
            </a:prstGeom>
            <a:noFill/>
          </p:spPr>
          <p:txBody>
            <a:bodyPr wrap="none" rtlCol="0">
              <a:spAutoFit/>
            </a:bodyPr>
            <a:lstStyle/>
            <a:p>
              <a:r>
                <a:rPr lang="fr-FR" sz="1000" dirty="0"/>
                <a:t>Strategic Option 2</a:t>
              </a:r>
            </a:p>
          </p:txBody>
        </p:sp>
        <p:sp>
          <p:nvSpPr>
            <p:cNvPr id="94" name="ZoneTexte 93"/>
            <p:cNvSpPr txBox="1"/>
            <p:nvPr/>
          </p:nvSpPr>
          <p:spPr>
            <a:xfrm>
              <a:off x="6286806" y="2879580"/>
              <a:ext cx="1127232" cy="246221"/>
            </a:xfrm>
            <a:prstGeom prst="rect">
              <a:avLst/>
            </a:prstGeom>
            <a:noFill/>
          </p:spPr>
          <p:txBody>
            <a:bodyPr wrap="none" rtlCol="0">
              <a:spAutoFit/>
            </a:bodyPr>
            <a:lstStyle/>
            <a:p>
              <a:r>
                <a:rPr lang="fr-FR" sz="1000" dirty="0"/>
                <a:t>Strategic Option 3</a:t>
              </a:r>
            </a:p>
          </p:txBody>
        </p:sp>
        <p:sp>
          <p:nvSpPr>
            <p:cNvPr id="95" name="ZoneTexte 94"/>
            <p:cNvSpPr txBox="1"/>
            <p:nvPr/>
          </p:nvSpPr>
          <p:spPr>
            <a:xfrm>
              <a:off x="6286806" y="3117554"/>
              <a:ext cx="1127232" cy="246221"/>
            </a:xfrm>
            <a:prstGeom prst="rect">
              <a:avLst/>
            </a:prstGeom>
            <a:noFill/>
          </p:spPr>
          <p:txBody>
            <a:bodyPr wrap="none" rtlCol="0">
              <a:spAutoFit/>
            </a:bodyPr>
            <a:lstStyle/>
            <a:p>
              <a:r>
                <a:rPr lang="fr-FR" sz="1000" dirty="0"/>
                <a:t>Strategic Option 4</a:t>
              </a:r>
            </a:p>
          </p:txBody>
        </p:sp>
        <p:sp>
          <p:nvSpPr>
            <p:cNvPr id="96" name="ZoneTexte 95"/>
            <p:cNvSpPr txBox="1"/>
            <p:nvPr/>
          </p:nvSpPr>
          <p:spPr>
            <a:xfrm>
              <a:off x="6286806" y="3361149"/>
              <a:ext cx="1127232" cy="246221"/>
            </a:xfrm>
            <a:prstGeom prst="rect">
              <a:avLst/>
            </a:prstGeom>
            <a:noFill/>
          </p:spPr>
          <p:txBody>
            <a:bodyPr wrap="none" rtlCol="0">
              <a:spAutoFit/>
            </a:bodyPr>
            <a:lstStyle/>
            <a:p>
              <a:r>
                <a:rPr lang="fr-FR" sz="1000" dirty="0"/>
                <a:t>Strategic Option 5</a:t>
              </a:r>
            </a:p>
          </p:txBody>
        </p:sp>
        <p:sp>
          <p:nvSpPr>
            <p:cNvPr id="97" name="ZoneTexte 96"/>
            <p:cNvSpPr txBox="1"/>
            <p:nvPr/>
          </p:nvSpPr>
          <p:spPr>
            <a:xfrm>
              <a:off x="6286806" y="3599123"/>
              <a:ext cx="1127232" cy="246221"/>
            </a:xfrm>
            <a:prstGeom prst="rect">
              <a:avLst/>
            </a:prstGeom>
            <a:noFill/>
          </p:spPr>
          <p:txBody>
            <a:bodyPr wrap="none" rtlCol="0">
              <a:spAutoFit/>
            </a:bodyPr>
            <a:lstStyle/>
            <a:p>
              <a:r>
                <a:rPr lang="fr-FR" sz="1000" dirty="0"/>
                <a:t>Strategic Option 6</a:t>
              </a:r>
            </a:p>
          </p:txBody>
        </p:sp>
        <p:sp>
          <p:nvSpPr>
            <p:cNvPr id="98" name="ZoneTexte 97"/>
            <p:cNvSpPr txBox="1"/>
            <p:nvPr/>
          </p:nvSpPr>
          <p:spPr>
            <a:xfrm>
              <a:off x="6286806" y="3826723"/>
              <a:ext cx="1127232" cy="246221"/>
            </a:xfrm>
            <a:prstGeom prst="rect">
              <a:avLst/>
            </a:prstGeom>
            <a:noFill/>
          </p:spPr>
          <p:txBody>
            <a:bodyPr wrap="none" rtlCol="0">
              <a:spAutoFit/>
            </a:bodyPr>
            <a:lstStyle/>
            <a:p>
              <a:r>
                <a:rPr lang="fr-FR" sz="1000" dirty="0"/>
                <a:t>Strategic Option 7</a:t>
              </a:r>
            </a:p>
          </p:txBody>
        </p:sp>
        <p:sp>
          <p:nvSpPr>
            <p:cNvPr id="99" name="ZoneTexte 98"/>
            <p:cNvSpPr txBox="1"/>
            <p:nvPr/>
          </p:nvSpPr>
          <p:spPr>
            <a:xfrm>
              <a:off x="6286806" y="4064697"/>
              <a:ext cx="1127232" cy="246221"/>
            </a:xfrm>
            <a:prstGeom prst="rect">
              <a:avLst/>
            </a:prstGeom>
            <a:noFill/>
          </p:spPr>
          <p:txBody>
            <a:bodyPr wrap="none" rtlCol="0">
              <a:spAutoFit/>
            </a:bodyPr>
            <a:lstStyle/>
            <a:p>
              <a:r>
                <a:rPr lang="fr-FR" sz="1000" dirty="0"/>
                <a:t>Strategic Option 8</a:t>
              </a:r>
            </a:p>
          </p:txBody>
        </p:sp>
      </p:grpSp>
      <p:grpSp>
        <p:nvGrpSpPr>
          <p:cNvPr id="123" name="Groupe 122"/>
          <p:cNvGrpSpPr/>
          <p:nvPr/>
        </p:nvGrpSpPr>
        <p:grpSpPr>
          <a:xfrm>
            <a:off x="7287197" y="2005644"/>
            <a:ext cx="894797" cy="2366829"/>
            <a:chOff x="7287197" y="2005644"/>
            <a:chExt cx="894797" cy="2366829"/>
          </a:xfrm>
        </p:grpSpPr>
        <p:sp>
          <p:nvSpPr>
            <p:cNvPr id="101" name="ZoneTexte 100"/>
            <p:cNvSpPr txBox="1"/>
            <p:nvPr/>
          </p:nvSpPr>
          <p:spPr>
            <a:xfrm>
              <a:off x="7632561" y="2338564"/>
              <a:ext cx="515658" cy="369332"/>
            </a:xfrm>
            <a:prstGeom prst="rect">
              <a:avLst/>
            </a:prstGeom>
            <a:noFill/>
          </p:spPr>
          <p:txBody>
            <a:bodyPr wrap="square" rtlCol="0">
              <a:spAutoFit/>
            </a:bodyPr>
            <a:lstStyle/>
            <a:p>
              <a:r>
                <a:rPr lang="fr-FR" dirty="0">
                  <a:solidFill>
                    <a:srgbClr val="2CFF21"/>
                  </a:solidFill>
                  <a:effectLst>
                    <a:outerShdw blurRad="38100" dist="38100" dir="2700000" algn="tl">
                      <a:srgbClr val="000000">
                        <a:alpha val="43137"/>
                      </a:srgbClr>
                    </a:outerShdw>
                  </a:effectLst>
                  <a:sym typeface="Wingdings" panose="05000000000000000000" pitchFamily="2" charset="2"/>
                </a:rPr>
                <a:t></a:t>
              </a:r>
              <a:endParaRPr lang="fr-FR" dirty="0">
                <a:solidFill>
                  <a:srgbClr val="2CFF21"/>
                </a:solidFill>
                <a:effectLst>
                  <a:outerShdw blurRad="38100" dist="38100" dir="2700000" algn="tl">
                    <a:srgbClr val="000000">
                      <a:alpha val="43137"/>
                    </a:srgbClr>
                  </a:outerShdw>
                </a:effectLst>
              </a:endParaRPr>
            </a:p>
          </p:txBody>
        </p:sp>
        <p:sp>
          <p:nvSpPr>
            <p:cNvPr id="102" name="ZoneTexte 101"/>
            <p:cNvSpPr txBox="1"/>
            <p:nvPr/>
          </p:nvSpPr>
          <p:spPr>
            <a:xfrm>
              <a:off x="7632561" y="2584785"/>
              <a:ext cx="515658" cy="369332"/>
            </a:xfrm>
            <a:prstGeom prst="rect">
              <a:avLst/>
            </a:prstGeom>
            <a:noFill/>
          </p:spPr>
          <p:txBody>
            <a:bodyPr wrap="square" rtlCol="0">
              <a:spAutoFit/>
            </a:bodyPr>
            <a:lstStyle/>
            <a:p>
              <a:r>
                <a:rPr lang="fr-FR" dirty="0">
                  <a:solidFill>
                    <a:srgbClr val="FF0000"/>
                  </a:solidFill>
                  <a:effectLst>
                    <a:outerShdw blurRad="38100" dist="38100" dir="2700000" algn="tl">
                      <a:srgbClr val="000000">
                        <a:alpha val="43137"/>
                      </a:srgbClr>
                    </a:outerShdw>
                  </a:effectLst>
                  <a:sym typeface="Wingdings" panose="05000000000000000000" pitchFamily="2" charset="2"/>
                </a:rPr>
                <a:t></a:t>
              </a:r>
              <a:endParaRPr lang="fr-FR" dirty="0">
                <a:solidFill>
                  <a:srgbClr val="FF0000"/>
                </a:solidFill>
                <a:effectLst>
                  <a:outerShdw blurRad="38100" dist="38100" dir="2700000" algn="tl">
                    <a:srgbClr val="000000">
                      <a:alpha val="43137"/>
                    </a:srgbClr>
                  </a:outerShdw>
                </a:effectLst>
              </a:endParaRPr>
            </a:p>
          </p:txBody>
        </p:sp>
        <p:sp>
          <p:nvSpPr>
            <p:cNvPr id="103" name="ZoneTexte 102"/>
            <p:cNvSpPr txBox="1"/>
            <p:nvPr/>
          </p:nvSpPr>
          <p:spPr>
            <a:xfrm>
              <a:off x="7632561" y="2814630"/>
              <a:ext cx="515658" cy="369332"/>
            </a:xfrm>
            <a:prstGeom prst="rect">
              <a:avLst/>
            </a:prstGeom>
            <a:noFill/>
          </p:spPr>
          <p:txBody>
            <a:bodyPr wrap="square" rtlCol="0">
              <a:spAutoFit/>
            </a:bodyPr>
            <a:lstStyle/>
            <a:p>
              <a:r>
                <a:rPr lang="fr-FR" dirty="0">
                  <a:solidFill>
                    <a:srgbClr val="FF0000"/>
                  </a:solidFill>
                  <a:effectLst>
                    <a:outerShdw blurRad="38100" dist="38100" dir="2700000" algn="tl">
                      <a:srgbClr val="000000">
                        <a:alpha val="43137"/>
                      </a:srgbClr>
                    </a:outerShdw>
                  </a:effectLst>
                  <a:sym typeface="Wingdings" panose="05000000000000000000" pitchFamily="2" charset="2"/>
                </a:rPr>
                <a:t></a:t>
              </a:r>
              <a:endParaRPr lang="fr-FR" dirty="0">
                <a:solidFill>
                  <a:srgbClr val="FF0000"/>
                </a:solidFill>
                <a:effectLst>
                  <a:outerShdw blurRad="38100" dist="38100" dir="2700000" algn="tl">
                    <a:srgbClr val="000000">
                      <a:alpha val="43137"/>
                    </a:srgbClr>
                  </a:outerShdw>
                </a:effectLst>
              </a:endParaRPr>
            </a:p>
          </p:txBody>
        </p:sp>
        <p:sp>
          <p:nvSpPr>
            <p:cNvPr id="104" name="ZoneTexte 103"/>
            <p:cNvSpPr txBox="1"/>
            <p:nvPr/>
          </p:nvSpPr>
          <p:spPr>
            <a:xfrm>
              <a:off x="7632561" y="3063683"/>
              <a:ext cx="515658" cy="369332"/>
            </a:xfrm>
            <a:prstGeom prst="rect">
              <a:avLst/>
            </a:prstGeom>
            <a:noFill/>
          </p:spPr>
          <p:txBody>
            <a:bodyPr wrap="square" rtlCol="0">
              <a:spAutoFit/>
            </a:bodyPr>
            <a:lstStyle/>
            <a:p>
              <a:r>
                <a:rPr lang="fr-FR" dirty="0">
                  <a:solidFill>
                    <a:srgbClr val="FF0000"/>
                  </a:solidFill>
                  <a:effectLst>
                    <a:outerShdw blurRad="38100" dist="38100" dir="2700000" algn="tl">
                      <a:srgbClr val="000000">
                        <a:alpha val="43137"/>
                      </a:srgbClr>
                    </a:outerShdw>
                  </a:effectLst>
                  <a:sym typeface="Wingdings" panose="05000000000000000000" pitchFamily="2" charset="2"/>
                </a:rPr>
                <a:t></a:t>
              </a:r>
              <a:endParaRPr lang="fr-FR" dirty="0">
                <a:solidFill>
                  <a:srgbClr val="FF0000"/>
                </a:solidFill>
                <a:effectLst>
                  <a:outerShdw blurRad="38100" dist="38100" dir="2700000" algn="tl">
                    <a:srgbClr val="000000">
                      <a:alpha val="43137"/>
                    </a:srgbClr>
                  </a:outerShdw>
                </a:effectLst>
              </a:endParaRPr>
            </a:p>
          </p:txBody>
        </p:sp>
        <p:sp>
          <p:nvSpPr>
            <p:cNvPr id="105" name="ZoneTexte 104"/>
            <p:cNvSpPr txBox="1"/>
            <p:nvPr/>
          </p:nvSpPr>
          <p:spPr>
            <a:xfrm>
              <a:off x="7632561" y="3293528"/>
              <a:ext cx="515658" cy="369332"/>
            </a:xfrm>
            <a:prstGeom prst="rect">
              <a:avLst/>
            </a:prstGeom>
            <a:noFill/>
          </p:spPr>
          <p:txBody>
            <a:bodyPr wrap="square" rtlCol="0">
              <a:spAutoFit/>
            </a:bodyPr>
            <a:lstStyle/>
            <a:p>
              <a:r>
                <a:rPr lang="fr-FR" dirty="0">
                  <a:solidFill>
                    <a:srgbClr val="FF0000"/>
                  </a:solidFill>
                  <a:effectLst>
                    <a:outerShdw blurRad="38100" dist="38100" dir="2700000" algn="tl">
                      <a:srgbClr val="000000">
                        <a:alpha val="43137"/>
                      </a:srgbClr>
                    </a:outerShdw>
                  </a:effectLst>
                  <a:sym typeface="Wingdings" panose="05000000000000000000" pitchFamily="2" charset="2"/>
                </a:rPr>
                <a:t></a:t>
              </a:r>
              <a:endParaRPr lang="fr-FR" dirty="0">
                <a:solidFill>
                  <a:srgbClr val="FF0000"/>
                </a:solidFill>
                <a:effectLst>
                  <a:outerShdw blurRad="38100" dist="38100" dir="2700000" algn="tl">
                    <a:srgbClr val="000000">
                      <a:alpha val="43137"/>
                    </a:srgbClr>
                  </a:outerShdw>
                </a:effectLst>
              </a:endParaRPr>
            </a:p>
          </p:txBody>
        </p:sp>
        <p:sp>
          <p:nvSpPr>
            <p:cNvPr id="106" name="ZoneTexte 105"/>
            <p:cNvSpPr txBox="1"/>
            <p:nvPr/>
          </p:nvSpPr>
          <p:spPr>
            <a:xfrm>
              <a:off x="7632561" y="3542581"/>
              <a:ext cx="515658" cy="369332"/>
            </a:xfrm>
            <a:prstGeom prst="rect">
              <a:avLst/>
            </a:prstGeom>
            <a:noFill/>
          </p:spPr>
          <p:txBody>
            <a:bodyPr wrap="square" rtlCol="0">
              <a:spAutoFit/>
            </a:bodyPr>
            <a:lstStyle/>
            <a:p>
              <a:r>
                <a:rPr lang="fr-FR" dirty="0">
                  <a:solidFill>
                    <a:srgbClr val="FF0000"/>
                  </a:solidFill>
                  <a:effectLst>
                    <a:outerShdw blurRad="38100" dist="38100" dir="2700000" algn="tl">
                      <a:srgbClr val="000000">
                        <a:alpha val="43137"/>
                      </a:srgbClr>
                    </a:outerShdw>
                  </a:effectLst>
                  <a:sym typeface="Wingdings" panose="05000000000000000000" pitchFamily="2" charset="2"/>
                </a:rPr>
                <a:t></a:t>
              </a:r>
              <a:endParaRPr lang="fr-FR" dirty="0">
                <a:solidFill>
                  <a:srgbClr val="FF0000"/>
                </a:solidFill>
                <a:effectLst>
                  <a:outerShdw blurRad="38100" dist="38100" dir="2700000" algn="tl">
                    <a:srgbClr val="000000">
                      <a:alpha val="43137"/>
                    </a:srgbClr>
                  </a:outerShdw>
                </a:effectLst>
              </a:endParaRPr>
            </a:p>
          </p:txBody>
        </p:sp>
        <p:sp>
          <p:nvSpPr>
            <p:cNvPr id="107" name="ZoneTexte 106"/>
            <p:cNvSpPr txBox="1"/>
            <p:nvPr/>
          </p:nvSpPr>
          <p:spPr>
            <a:xfrm>
              <a:off x="7632561" y="3772426"/>
              <a:ext cx="515658" cy="369332"/>
            </a:xfrm>
            <a:prstGeom prst="rect">
              <a:avLst/>
            </a:prstGeom>
            <a:noFill/>
          </p:spPr>
          <p:txBody>
            <a:bodyPr wrap="square" rtlCol="0">
              <a:spAutoFit/>
            </a:bodyPr>
            <a:lstStyle/>
            <a:p>
              <a:r>
                <a:rPr lang="fr-FR" dirty="0">
                  <a:solidFill>
                    <a:srgbClr val="FF0000"/>
                  </a:solidFill>
                  <a:effectLst>
                    <a:outerShdw blurRad="38100" dist="38100" dir="2700000" algn="tl">
                      <a:srgbClr val="000000">
                        <a:alpha val="43137"/>
                      </a:srgbClr>
                    </a:outerShdw>
                  </a:effectLst>
                  <a:sym typeface="Wingdings" panose="05000000000000000000" pitchFamily="2" charset="2"/>
                </a:rPr>
                <a:t></a:t>
              </a:r>
              <a:endParaRPr lang="fr-FR" dirty="0">
                <a:solidFill>
                  <a:srgbClr val="FF0000"/>
                </a:solidFill>
                <a:effectLst>
                  <a:outerShdw blurRad="38100" dist="38100" dir="2700000" algn="tl">
                    <a:srgbClr val="000000">
                      <a:alpha val="43137"/>
                    </a:srgbClr>
                  </a:outerShdw>
                </a:effectLst>
              </a:endParaRPr>
            </a:p>
          </p:txBody>
        </p:sp>
        <p:sp>
          <p:nvSpPr>
            <p:cNvPr id="108" name="ZoneTexte 107"/>
            <p:cNvSpPr txBox="1"/>
            <p:nvPr/>
          </p:nvSpPr>
          <p:spPr>
            <a:xfrm>
              <a:off x="7632561" y="4003141"/>
              <a:ext cx="515658" cy="369332"/>
            </a:xfrm>
            <a:prstGeom prst="rect">
              <a:avLst/>
            </a:prstGeom>
            <a:noFill/>
          </p:spPr>
          <p:txBody>
            <a:bodyPr wrap="square" rtlCol="0">
              <a:spAutoFit/>
            </a:bodyPr>
            <a:lstStyle/>
            <a:p>
              <a:r>
                <a:rPr lang="fr-FR" dirty="0">
                  <a:solidFill>
                    <a:srgbClr val="FF0000"/>
                  </a:solidFill>
                  <a:effectLst>
                    <a:outerShdw blurRad="38100" dist="38100" dir="2700000" algn="tl">
                      <a:srgbClr val="000000">
                        <a:alpha val="43137"/>
                      </a:srgbClr>
                    </a:outerShdw>
                  </a:effectLst>
                  <a:sym typeface="Wingdings" panose="05000000000000000000" pitchFamily="2" charset="2"/>
                </a:rPr>
                <a:t></a:t>
              </a:r>
              <a:endParaRPr lang="fr-FR" dirty="0">
                <a:solidFill>
                  <a:srgbClr val="FF0000"/>
                </a:solidFill>
                <a:effectLst>
                  <a:outerShdw blurRad="38100" dist="38100" dir="2700000" algn="tl">
                    <a:srgbClr val="000000">
                      <a:alpha val="43137"/>
                    </a:srgbClr>
                  </a:outerShdw>
                </a:effectLst>
              </a:endParaRPr>
            </a:p>
          </p:txBody>
        </p:sp>
        <p:sp>
          <p:nvSpPr>
            <p:cNvPr id="109" name="ZoneTexte 108"/>
            <p:cNvSpPr txBox="1"/>
            <p:nvPr/>
          </p:nvSpPr>
          <p:spPr>
            <a:xfrm>
              <a:off x="7287197" y="2005644"/>
              <a:ext cx="894797" cy="430887"/>
            </a:xfrm>
            <a:prstGeom prst="rect">
              <a:avLst/>
            </a:prstGeom>
            <a:noFill/>
          </p:spPr>
          <p:txBody>
            <a:bodyPr wrap="none" rtlCol="0">
              <a:spAutoFit/>
            </a:bodyPr>
            <a:lstStyle/>
            <a:p>
              <a:pPr algn="ctr"/>
              <a:r>
                <a:rPr lang="fr-FR" sz="1100" b="1" dirty="0"/>
                <a:t>All 3 </a:t>
              </a:r>
              <a:r>
                <a:rPr lang="fr-FR" sz="1100" b="1" dirty="0" err="1"/>
                <a:t>criteria</a:t>
              </a:r>
              <a:br>
                <a:rPr lang="fr-FR" sz="1100" b="1" dirty="0"/>
              </a:br>
              <a:r>
                <a:rPr lang="fr-FR" sz="1100" b="1" dirty="0"/>
                <a:t>important</a:t>
              </a:r>
            </a:p>
          </p:txBody>
        </p:sp>
      </p:grpSp>
      <p:grpSp>
        <p:nvGrpSpPr>
          <p:cNvPr id="124" name="Groupe 123"/>
          <p:cNvGrpSpPr/>
          <p:nvPr/>
        </p:nvGrpSpPr>
        <p:grpSpPr>
          <a:xfrm>
            <a:off x="8189898" y="2005644"/>
            <a:ext cx="811441" cy="2366829"/>
            <a:chOff x="8189898" y="2005644"/>
            <a:chExt cx="811441" cy="2366829"/>
          </a:xfrm>
        </p:grpSpPr>
        <p:sp>
          <p:nvSpPr>
            <p:cNvPr id="100" name="ZoneTexte 99"/>
            <p:cNvSpPr txBox="1"/>
            <p:nvPr/>
          </p:nvSpPr>
          <p:spPr>
            <a:xfrm>
              <a:off x="8189898" y="2005644"/>
              <a:ext cx="811441" cy="430887"/>
            </a:xfrm>
            <a:prstGeom prst="rect">
              <a:avLst/>
            </a:prstGeom>
            <a:noFill/>
          </p:spPr>
          <p:txBody>
            <a:bodyPr wrap="none" rtlCol="0">
              <a:spAutoFit/>
            </a:bodyPr>
            <a:lstStyle/>
            <a:p>
              <a:pPr algn="ctr"/>
              <a:r>
                <a:rPr lang="fr-FR" sz="1100" b="1" dirty="0"/>
                <a:t>High ROI</a:t>
              </a:r>
              <a:br>
                <a:rPr lang="fr-FR" sz="1100" b="1" dirty="0"/>
              </a:br>
              <a:r>
                <a:rPr lang="fr-FR" sz="1100" b="1" dirty="0"/>
                <a:t>and </a:t>
              </a:r>
              <a:r>
                <a:rPr lang="fr-FR" sz="1100" b="1" dirty="0" err="1"/>
                <a:t>Agility</a:t>
              </a:r>
              <a:endParaRPr lang="fr-FR" sz="1100" b="1" dirty="0"/>
            </a:p>
          </p:txBody>
        </p:sp>
        <p:sp>
          <p:nvSpPr>
            <p:cNvPr id="110" name="ZoneTexte 109"/>
            <p:cNvSpPr txBox="1"/>
            <p:nvPr/>
          </p:nvSpPr>
          <p:spPr>
            <a:xfrm>
              <a:off x="8400517" y="2338564"/>
              <a:ext cx="515658" cy="369332"/>
            </a:xfrm>
            <a:prstGeom prst="rect">
              <a:avLst/>
            </a:prstGeom>
            <a:noFill/>
          </p:spPr>
          <p:txBody>
            <a:bodyPr wrap="square" rtlCol="0">
              <a:spAutoFit/>
            </a:bodyPr>
            <a:lstStyle/>
            <a:p>
              <a:r>
                <a:rPr lang="fr-FR" dirty="0">
                  <a:solidFill>
                    <a:srgbClr val="2CFF21"/>
                  </a:solidFill>
                  <a:effectLst>
                    <a:outerShdw blurRad="38100" dist="38100" dir="2700000" algn="tl">
                      <a:srgbClr val="000000">
                        <a:alpha val="43137"/>
                      </a:srgbClr>
                    </a:outerShdw>
                  </a:effectLst>
                  <a:sym typeface="Wingdings" panose="05000000000000000000" pitchFamily="2" charset="2"/>
                </a:rPr>
                <a:t></a:t>
              </a:r>
              <a:endParaRPr lang="fr-FR" dirty="0">
                <a:solidFill>
                  <a:srgbClr val="2CFF21"/>
                </a:solidFill>
                <a:effectLst>
                  <a:outerShdw blurRad="38100" dist="38100" dir="2700000" algn="tl">
                    <a:srgbClr val="000000">
                      <a:alpha val="43137"/>
                    </a:srgbClr>
                  </a:outerShdw>
                </a:effectLst>
              </a:endParaRPr>
            </a:p>
          </p:txBody>
        </p:sp>
        <p:sp>
          <p:nvSpPr>
            <p:cNvPr id="112" name="ZoneTexte 111"/>
            <p:cNvSpPr txBox="1"/>
            <p:nvPr/>
          </p:nvSpPr>
          <p:spPr>
            <a:xfrm>
              <a:off x="8400517" y="3308860"/>
              <a:ext cx="515658" cy="369332"/>
            </a:xfrm>
            <a:prstGeom prst="rect">
              <a:avLst/>
            </a:prstGeom>
            <a:noFill/>
          </p:spPr>
          <p:txBody>
            <a:bodyPr wrap="square" rtlCol="0">
              <a:spAutoFit/>
            </a:bodyPr>
            <a:lstStyle/>
            <a:p>
              <a:r>
                <a:rPr lang="fr-FR" dirty="0">
                  <a:solidFill>
                    <a:srgbClr val="2CFF21"/>
                  </a:solidFill>
                  <a:effectLst>
                    <a:outerShdw blurRad="38100" dist="38100" dir="2700000" algn="tl">
                      <a:srgbClr val="000000">
                        <a:alpha val="43137"/>
                      </a:srgbClr>
                    </a:outerShdw>
                  </a:effectLst>
                  <a:sym typeface="Wingdings" panose="05000000000000000000" pitchFamily="2" charset="2"/>
                </a:rPr>
                <a:t></a:t>
              </a:r>
              <a:endParaRPr lang="fr-FR" dirty="0">
                <a:solidFill>
                  <a:srgbClr val="2CFF21"/>
                </a:solidFill>
                <a:effectLst>
                  <a:outerShdw blurRad="38100" dist="38100" dir="2700000" algn="tl">
                    <a:srgbClr val="000000">
                      <a:alpha val="43137"/>
                    </a:srgbClr>
                  </a:outerShdw>
                </a:effectLst>
              </a:endParaRPr>
            </a:p>
          </p:txBody>
        </p:sp>
        <p:sp>
          <p:nvSpPr>
            <p:cNvPr id="113" name="ZoneTexte 112"/>
            <p:cNvSpPr txBox="1"/>
            <p:nvPr/>
          </p:nvSpPr>
          <p:spPr>
            <a:xfrm>
              <a:off x="8400517" y="2542791"/>
              <a:ext cx="515658" cy="369332"/>
            </a:xfrm>
            <a:prstGeom prst="rect">
              <a:avLst/>
            </a:prstGeom>
            <a:noFill/>
          </p:spPr>
          <p:txBody>
            <a:bodyPr wrap="square" rtlCol="0">
              <a:spAutoFit/>
            </a:bodyPr>
            <a:lstStyle/>
            <a:p>
              <a:r>
                <a:rPr lang="fr-FR" dirty="0">
                  <a:solidFill>
                    <a:srgbClr val="FF0000"/>
                  </a:solidFill>
                  <a:effectLst>
                    <a:outerShdw blurRad="38100" dist="38100" dir="2700000" algn="tl">
                      <a:srgbClr val="000000">
                        <a:alpha val="43137"/>
                      </a:srgbClr>
                    </a:outerShdw>
                  </a:effectLst>
                  <a:sym typeface="Wingdings" panose="05000000000000000000" pitchFamily="2" charset="2"/>
                </a:rPr>
                <a:t></a:t>
              </a:r>
              <a:endParaRPr lang="fr-FR" dirty="0">
                <a:solidFill>
                  <a:srgbClr val="FF0000"/>
                </a:solidFill>
                <a:effectLst>
                  <a:outerShdw blurRad="38100" dist="38100" dir="2700000" algn="tl">
                    <a:srgbClr val="000000">
                      <a:alpha val="43137"/>
                    </a:srgbClr>
                  </a:outerShdw>
                </a:effectLst>
              </a:endParaRPr>
            </a:p>
          </p:txBody>
        </p:sp>
        <p:sp>
          <p:nvSpPr>
            <p:cNvPr id="114" name="ZoneTexte 113"/>
            <p:cNvSpPr txBox="1"/>
            <p:nvPr/>
          </p:nvSpPr>
          <p:spPr>
            <a:xfrm>
              <a:off x="8400517" y="2772636"/>
              <a:ext cx="515658" cy="369332"/>
            </a:xfrm>
            <a:prstGeom prst="rect">
              <a:avLst/>
            </a:prstGeom>
            <a:noFill/>
          </p:spPr>
          <p:txBody>
            <a:bodyPr wrap="square" rtlCol="0">
              <a:spAutoFit/>
            </a:bodyPr>
            <a:lstStyle/>
            <a:p>
              <a:r>
                <a:rPr lang="fr-FR" dirty="0">
                  <a:solidFill>
                    <a:srgbClr val="FF0000"/>
                  </a:solidFill>
                  <a:effectLst>
                    <a:outerShdw blurRad="38100" dist="38100" dir="2700000" algn="tl">
                      <a:srgbClr val="000000">
                        <a:alpha val="43137"/>
                      </a:srgbClr>
                    </a:outerShdw>
                  </a:effectLst>
                  <a:sym typeface="Wingdings" panose="05000000000000000000" pitchFamily="2" charset="2"/>
                </a:rPr>
                <a:t></a:t>
              </a:r>
              <a:endParaRPr lang="fr-FR" dirty="0">
                <a:solidFill>
                  <a:srgbClr val="FF0000"/>
                </a:solidFill>
                <a:effectLst>
                  <a:outerShdw blurRad="38100" dist="38100" dir="2700000" algn="tl">
                    <a:srgbClr val="000000">
                      <a:alpha val="43137"/>
                    </a:srgbClr>
                  </a:outerShdw>
                </a:effectLst>
              </a:endParaRPr>
            </a:p>
          </p:txBody>
        </p:sp>
        <p:sp>
          <p:nvSpPr>
            <p:cNvPr id="115" name="ZoneTexte 114"/>
            <p:cNvSpPr txBox="1"/>
            <p:nvPr/>
          </p:nvSpPr>
          <p:spPr>
            <a:xfrm>
              <a:off x="8400517" y="3021689"/>
              <a:ext cx="515658" cy="369332"/>
            </a:xfrm>
            <a:prstGeom prst="rect">
              <a:avLst/>
            </a:prstGeom>
            <a:noFill/>
          </p:spPr>
          <p:txBody>
            <a:bodyPr wrap="square" rtlCol="0">
              <a:spAutoFit/>
            </a:bodyPr>
            <a:lstStyle/>
            <a:p>
              <a:r>
                <a:rPr lang="fr-FR" dirty="0">
                  <a:solidFill>
                    <a:srgbClr val="FF0000"/>
                  </a:solidFill>
                  <a:effectLst>
                    <a:outerShdw blurRad="38100" dist="38100" dir="2700000" algn="tl">
                      <a:srgbClr val="000000">
                        <a:alpha val="43137"/>
                      </a:srgbClr>
                    </a:outerShdw>
                  </a:effectLst>
                  <a:sym typeface="Wingdings" panose="05000000000000000000" pitchFamily="2" charset="2"/>
                </a:rPr>
                <a:t></a:t>
              </a:r>
              <a:endParaRPr lang="fr-FR" dirty="0">
                <a:solidFill>
                  <a:srgbClr val="FF0000"/>
                </a:solidFill>
                <a:effectLst>
                  <a:outerShdw blurRad="38100" dist="38100" dir="2700000" algn="tl">
                    <a:srgbClr val="000000">
                      <a:alpha val="43137"/>
                    </a:srgbClr>
                  </a:outerShdw>
                </a:effectLst>
              </a:endParaRPr>
            </a:p>
          </p:txBody>
        </p:sp>
        <p:sp>
          <p:nvSpPr>
            <p:cNvPr id="116" name="ZoneTexte 115"/>
            <p:cNvSpPr txBox="1"/>
            <p:nvPr/>
          </p:nvSpPr>
          <p:spPr>
            <a:xfrm>
              <a:off x="8400517" y="3542581"/>
              <a:ext cx="515658" cy="369332"/>
            </a:xfrm>
            <a:prstGeom prst="rect">
              <a:avLst/>
            </a:prstGeom>
            <a:noFill/>
          </p:spPr>
          <p:txBody>
            <a:bodyPr wrap="square" rtlCol="0">
              <a:spAutoFit/>
            </a:bodyPr>
            <a:lstStyle/>
            <a:p>
              <a:r>
                <a:rPr lang="fr-FR" dirty="0">
                  <a:solidFill>
                    <a:srgbClr val="FF0000"/>
                  </a:solidFill>
                  <a:effectLst>
                    <a:outerShdw blurRad="38100" dist="38100" dir="2700000" algn="tl">
                      <a:srgbClr val="000000">
                        <a:alpha val="43137"/>
                      </a:srgbClr>
                    </a:outerShdw>
                  </a:effectLst>
                  <a:sym typeface="Wingdings" panose="05000000000000000000" pitchFamily="2" charset="2"/>
                </a:rPr>
                <a:t></a:t>
              </a:r>
              <a:endParaRPr lang="fr-FR" dirty="0">
                <a:solidFill>
                  <a:srgbClr val="FF0000"/>
                </a:solidFill>
                <a:effectLst>
                  <a:outerShdw blurRad="38100" dist="38100" dir="2700000" algn="tl">
                    <a:srgbClr val="000000">
                      <a:alpha val="43137"/>
                    </a:srgbClr>
                  </a:outerShdw>
                </a:effectLst>
              </a:endParaRPr>
            </a:p>
          </p:txBody>
        </p:sp>
        <p:sp>
          <p:nvSpPr>
            <p:cNvPr id="117" name="ZoneTexte 116"/>
            <p:cNvSpPr txBox="1"/>
            <p:nvPr/>
          </p:nvSpPr>
          <p:spPr>
            <a:xfrm>
              <a:off x="8400517" y="3772426"/>
              <a:ext cx="515658" cy="369332"/>
            </a:xfrm>
            <a:prstGeom prst="rect">
              <a:avLst/>
            </a:prstGeom>
            <a:noFill/>
          </p:spPr>
          <p:txBody>
            <a:bodyPr wrap="square" rtlCol="0">
              <a:spAutoFit/>
            </a:bodyPr>
            <a:lstStyle/>
            <a:p>
              <a:r>
                <a:rPr lang="fr-FR" dirty="0">
                  <a:solidFill>
                    <a:srgbClr val="FF0000"/>
                  </a:solidFill>
                  <a:effectLst>
                    <a:outerShdw blurRad="38100" dist="38100" dir="2700000" algn="tl">
                      <a:srgbClr val="000000">
                        <a:alpha val="43137"/>
                      </a:srgbClr>
                    </a:outerShdw>
                  </a:effectLst>
                  <a:sym typeface="Wingdings" panose="05000000000000000000" pitchFamily="2" charset="2"/>
                </a:rPr>
                <a:t></a:t>
              </a:r>
              <a:endParaRPr lang="fr-FR" dirty="0">
                <a:solidFill>
                  <a:srgbClr val="FF0000"/>
                </a:solidFill>
                <a:effectLst>
                  <a:outerShdw blurRad="38100" dist="38100" dir="2700000" algn="tl">
                    <a:srgbClr val="000000">
                      <a:alpha val="43137"/>
                    </a:srgbClr>
                  </a:outerShdw>
                </a:effectLst>
              </a:endParaRPr>
            </a:p>
          </p:txBody>
        </p:sp>
        <p:sp>
          <p:nvSpPr>
            <p:cNvPr id="118" name="ZoneTexte 117"/>
            <p:cNvSpPr txBox="1"/>
            <p:nvPr/>
          </p:nvSpPr>
          <p:spPr>
            <a:xfrm>
              <a:off x="8400517" y="4003141"/>
              <a:ext cx="515658" cy="369332"/>
            </a:xfrm>
            <a:prstGeom prst="rect">
              <a:avLst/>
            </a:prstGeom>
            <a:noFill/>
          </p:spPr>
          <p:txBody>
            <a:bodyPr wrap="square" rtlCol="0">
              <a:spAutoFit/>
            </a:bodyPr>
            <a:lstStyle/>
            <a:p>
              <a:r>
                <a:rPr lang="fr-FR" dirty="0">
                  <a:solidFill>
                    <a:srgbClr val="FF0000"/>
                  </a:solidFill>
                  <a:effectLst>
                    <a:outerShdw blurRad="38100" dist="38100" dir="2700000" algn="tl">
                      <a:srgbClr val="000000">
                        <a:alpha val="43137"/>
                      </a:srgbClr>
                    </a:outerShdw>
                  </a:effectLst>
                  <a:sym typeface="Wingdings" panose="05000000000000000000" pitchFamily="2" charset="2"/>
                </a:rPr>
                <a:t></a:t>
              </a:r>
              <a:endParaRPr lang="fr-FR" dirty="0">
                <a:solidFill>
                  <a:srgbClr val="FF00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8280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Evaluating</a:t>
            </a:r>
            <a:r>
              <a:rPr lang="fr-FR" dirty="0"/>
              <a:t> Options</a:t>
            </a:r>
          </a:p>
        </p:txBody>
      </p:sp>
      <p:sp>
        <p:nvSpPr>
          <p:cNvPr id="4" name="Sous-titre 3"/>
          <p:cNvSpPr>
            <a:spLocks noGrp="1"/>
          </p:cNvSpPr>
          <p:nvPr>
            <p:ph type="subTitle" idx="13"/>
          </p:nvPr>
        </p:nvSpPr>
        <p:spPr/>
        <p:txBody>
          <a:bodyPr/>
          <a:lstStyle/>
          <a:p>
            <a:r>
              <a:rPr lang="fr-FR" dirty="0" err="1"/>
              <a:t>Suitability</a:t>
            </a:r>
            <a:r>
              <a:rPr lang="fr-FR" dirty="0"/>
              <a:t> : </a:t>
            </a:r>
            <a:r>
              <a:rPr lang="fr-FR" dirty="0" err="1"/>
              <a:t>other</a:t>
            </a:r>
            <a:r>
              <a:rPr lang="fr-FR" dirty="0"/>
              <a:t> techniques to use</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206</a:t>
            </a:fld>
            <a:endParaRPr lang="fr-FR"/>
          </a:p>
        </p:txBody>
      </p:sp>
      <p:sp>
        <p:nvSpPr>
          <p:cNvPr id="10" name="ZoneTexte 9"/>
          <p:cNvSpPr txBox="1"/>
          <p:nvPr/>
        </p:nvSpPr>
        <p:spPr>
          <a:xfrm>
            <a:off x="462172" y="1207877"/>
            <a:ext cx="5978808" cy="400110"/>
          </a:xfrm>
          <a:prstGeom prst="rect">
            <a:avLst/>
          </a:prstGeom>
          <a:noFill/>
        </p:spPr>
        <p:txBody>
          <a:bodyPr wrap="square" rtlCol="0">
            <a:spAutoFit/>
          </a:bodyPr>
          <a:lstStyle/>
          <a:p>
            <a:pPr>
              <a:tabLst>
                <a:tab pos="808038" algn="l"/>
              </a:tabLst>
            </a:pPr>
            <a:r>
              <a:rPr lang="en-US" sz="2000" b="1" dirty="0">
                <a:solidFill>
                  <a:srgbClr val="1D2D3F"/>
                </a:solidFill>
              </a:rPr>
              <a:t>Life cycle analysis</a:t>
            </a:r>
            <a:endParaRPr lang="en-US" sz="3600" dirty="0"/>
          </a:p>
        </p:txBody>
      </p:sp>
      <p:sp>
        <p:nvSpPr>
          <p:cNvPr id="21" name="ZoneTexte 20"/>
          <p:cNvSpPr txBox="1"/>
          <p:nvPr/>
        </p:nvSpPr>
        <p:spPr>
          <a:xfrm>
            <a:off x="462172" y="1525210"/>
            <a:ext cx="5084725" cy="369332"/>
          </a:xfrm>
          <a:prstGeom prst="rect">
            <a:avLst/>
          </a:prstGeom>
          <a:noFill/>
        </p:spPr>
        <p:txBody>
          <a:bodyPr wrap="none" rtlCol="0">
            <a:spAutoFit/>
          </a:bodyPr>
          <a:lstStyle/>
          <a:p>
            <a:r>
              <a:rPr lang="en-US" dirty="0"/>
              <a:t>Is the strategy appropriate for our current situation?</a:t>
            </a:r>
          </a:p>
        </p:txBody>
      </p:sp>
      <p:sp>
        <p:nvSpPr>
          <p:cNvPr id="2" name="Rectangle 1"/>
          <p:cNvSpPr/>
          <p:nvPr/>
        </p:nvSpPr>
        <p:spPr>
          <a:xfrm>
            <a:off x="1699533" y="1946693"/>
            <a:ext cx="1352010" cy="253906"/>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Development</a:t>
            </a:r>
          </a:p>
        </p:txBody>
      </p:sp>
      <p:sp>
        <p:nvSpPr>
          <p:cNvPr id="111" name="Rectangle 110"/>
          <p:cNvSpPr/>
          <p:nvPr/>
        </p:nvSpPr>
        <p:spPr>
          <a:xfrm>
            <a:off x="3051543" y="1946693"/>
            <a:ext cx="1352010" cy="25390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Growth</a:t>
            </a:r>
          </a:p>
        </p:txBody>
      </p:sp>
      <p:sp>
        <p:nvSpPr>
          <p:cNvPr id="125" name="Rectangle 124"/>
          <p:cNvSpPr/>
          <p:nvPr/>
        </p:nvSpPr>
        <p:spPr>
          <a:xfrm>
            <a:off x="4403553" y="1946693"/>
            <a:ext cx="1352010" cy="25390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Shake-out</a:t>
            </a:r>
          </a:p>
        </p:txBody>
      </p:sp>
      <p:sp>
        <p:nvSpPr>
          <p:cNvPr id="126" name="Rectangle 125"/>
          <p:cNvSpPr/>
          <p:nvPr/>
        </p:nvSpPr>
        <p:spPr>
          <a:xfrm>
            <a:off x="5755563" y="1946693"/>
            <a:ext cx="1352010" cy="25390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Mature</a:t>
            </a:r>
          </a:p>
        </p:txBody>
      </p:sp>
      <p:sp>
        <p:nvSpPr>
          <p:cNvPr id="127" name="Rectangle 126"/>
          <p:cNvSpPr/>
          <p:nvPr/>
        </p:nvSpPr>
        <p:spPr>
          <a:xfrm>
            <a:off x="7107573" y="1946693"/>
            <a:ext cx="1352010" cy="25390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Decline</a:t>
            </a:r>
          </a:p>
        </p:txBody>
      </p:sp>
      <p:grpSp>
        <p:nvGrpSpPr>
          <p:cNvPr id="31" name="Groupe 30"/>
          <p:cNvGrpSpPr/>
          <p:nvPr/>
        </p:nvGrpSpPr>
        <p:grpSpPr>
          <a:xfrm>
            <a:off x="1699533" y="2200596"/>
            <a:ext cx="6760050" cy="794447"/>
            <a:chOff x="1699533" y="2200596"/>
            <a:chExt cx="6760050" cy="794447"/>
          </a:xfrm>
        </p:grpSpPr>
        <p:sp>
          <p:nvSpPr>
            <p:cNvPr id="131" name="Rectangle 130"/>
            <p:cNvSpPr/>
            <p:nvPr/>
          </p:nvSpPr>
          <p:spPr>
            <a:xfrm>
              <a:off x="1699533" y="2200598"/>
              <a:ext cx="1352010" cy="794445"/>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sz="1000" dirty="0">
                  <a:solidFill>
                    <a:schemeClr val="tx1"/>
                  </a:solidFill>
                </a:rPr>
                <a:t>Aggressive fast growth strategic actions</a:t>
              </a:r>
            </a:p>
          </p:txBody>
        </p:sp>
        <p:sp>
          <p:nvSpPr>
            <p:cNvPr id="132" name="Rectangle 131"/>
            <p:cNvSpPr/>
            <p:nvPr/>
          </p:nvSpPr>
          <p:spPr>
            <a:xfrm>
              <a:off x="3051543" y="2200596"/>
              <a:ext cx="1352010" cy="794445"/>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sz="1000" dirty="0">
                  <a:solidFill>
                    <a:schemeClr val="tx1"/>
                  </a:solidFill>
                </a:rPr>
                <a:t>Attain cost leadership</a:t>
              </a:r>
            </a:p>
            <a:p>
              <a:pPr marL="171450" indent="-171450">
                <a:buFont typeface="Arial" panose="020B0604020202020204" pitchFamily="34" charset="0"/>
                <a:buChar char="•"/>
              </a:pPr>
              <a:r>
                <a:rPr lang="en-US" sz="1000" dirty="0">
                  <a:solidFill>
                    <a:schemeClr val="tx1"/>
                  </a:solidFill>
                </a:rPr>
                <a:t>Differentiate</a:t>
              </a:r>
            </a:p>
            <a:p>
              <a:pPr marL="171450" indent="-171450">
                <a:buFont typeface="Arial" panose="020B0604020202020204" pitchFamily="34" charset="0"/>
                <a:buChar char="•"/>
              </a:pPr>
              <a:r>
                <a:rPr lang="en-US" sz="1000" dirty="0">
                  <a:solidFill>
                    <a:schemeClr val="tx1"/>
                  </a:solidFill>
                </a:rPr>
                <a:t>Broaden scope</a:t>
              </a:r>
            </a:p>
          </p:txBody>
        </p:sp>
        <p:sp>
          <p:nvSpPr>
            <p:cNvPr id="133" name="Rectangle 132"/>
            <p:cNvSpPr/>
            <p:nvPr/>
          </p:nvSpPr>
          <p:spPr>
            <a:xfrm>
              <a:off x="4403553" y="2200597"/>
              <a:ext cx="1352010" cy="794445"/>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sz="1000" dirty="0">
                  <a:solidFill>
                    <a:schemeClr val="tx1"/>
                  </a:solidFill>
                </a:rPr>
                <a:t>Reinforce competitive advantage</a:t>
              </a:r>
            </a:p>
            <a:p>
              <a:pPr marL="171450" indent="-171450">
                <a:buFont typeface="Arial" panose="020B0604020202020204" pitchFamily="34" charset="0"/>
                <a:buChar char="•"/>
              </a:pPr>
              <a:r>
                <a:rPr lang="en-US" sz="1000" dirty="0">
                  <a:solidFill>
                    <a:schemeClr val="tx1"/>
                  </a:solidFill>
                </a:rPr>
                <a:t>Drive out or acquire weak</a:t>
              </a:r>
            </a:p>
          </p:txBody>
        </p:sp>
        <p:sp>
          <p:nvSpPr>
            <p:cNvPr id="134" name="Rectangle 133"/>
            <p:cNvSpPr/>
            <p:nvPr/>
          </p:nvSpPr>
          <p:spPr>
            <a:xfrm>
              <a:off x="5755563" y="2200597"/>
              <a:ext cx="1352010" cy="794445"/>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sz="1000" dirty="0">
                  <a:solidFill>
                    <a:schemeClr val="tx1"/>
                  </a:solidFill>
                </a:rPr>
                <a:t>Consolidate though M&amp;A</a:t>
              </a:r>
            </a:p>
            <a:p>
              <a:pPr marL="171450" indent="-171450">
                <a:buFont typeface="Arial" panose="020B0604020202020204" pitchFamily="34" charset="0"/>
                <a:buChar char="•"/>
              </a:pPr>
              <a:r>
                <a:rPr lang="en-US" sz="1000" dirty="0">
                  <a:solidFill>
                    <a:schemeClr val="tx1"/>
                  </a:solidFill>
                </a:rPr>
                <a:t>Harvest weak activities</a:t>
              </a:r>
            </a:p>
            <a:p>
              <a:pPr marL="171450" indent="-171450">
                <a:buFont typeface="Arial" panose="020B0604020202020204" pitchFamily="34" charset="0"/>
                <a:buChar char="•"/>
              </a:pPr>
              <a:r>
                <a:rPr lang="en-US" sz="1000" dirty="0">
                  <a:solidFill>
                    <a:schemeClr val="tx1"/>
                  </a:solidFill>
                </a:rPr>
                <a:t>Cut costs</a:t>
              </a:r>
            </a:p>
          </p:txBody>
        </p:sp>
        <p:sp>
          <p:nvSpPr>
            <p:cNvPr id="135" name="Rectangle 134"/>
            <p:cNvSpPr/>
            <p:nvPr/>
          </p:nvSpPr>
          <p:spPr>
            <a:xfrm>
              <a:off x="7107573" y="2200597"/>
              <a:ext cx="1352010" cy="79444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sz="1000" dirty="0">
                  <a:solidFill>
                    <a:schemeClr val="bg1"/>
                  </a:solidFill>
                </a:rPr>
                <a:t>Drive out competitors</a:t>
              </a:r>
            </a:p>
            <a:p>
              <a:pPr marL="171450" indent="-171450">
                <a:buFont typeface="Arial" panose="020B0604020202020204" pitchFamily="34" charset="0"/>
                <a:buChar char="•"/>
              </a:pPr>
              <a:r>
                <a:rPr lang="en-US" sz="1000" dirty="0">
                  <a:solidFill>
                    <a:schemeClr val="bg1"/>
                  </a:solidFill>
                </a:rPr>
                <a:t>Exploit power</a:t>
              </a:r>
            </a:p>
            <a:p>
              <a:pPr marL="171450" indent="-171450">
                <a:buFont typeface="Arial" panose="020B0604020202020204" pitchFamily="34" charset="0"/>
                <a:buChar char="•"/>
              </a:pPr>
              <a:r>
                <a:rPr lang="en-US" sz="1000" dirty="0">
                  <a:solidFill>
                    <a:schemeClr val="bg1"/>
                  </a:solidFill>
                </a:rPr>
                <a:t>Cut costs</a:t>
              </a:r>
            </a:p>
          </p:txBody>
        </p:sp>
      </p:grpSp>
      <p:grpSp>
        <p:nvGrpSpPr>
          <p:cNvPr id="32" name="Groupe 31"/>
          <p:cNvGrpSpPr/>
          <p:nvPr/>
        </p:nvGrpSpPr>
        <p:grpSpPr>
          <a:xfrm>
            <a:off x="1699533" y="2994725"/>
            <a:ext cx="6760050" cy="794447"/>
            <a:chOff x="1699533" y="2994725"/>
            <a:chExt cx="6760050" cy="794447"/>
          </a:xfrm>
        </p:grpSpPr>
        <p:sp>
          <p:nvSpPr>
            <p:cNvPr id="136" name="Rectangle 135"/>
            <p:cNvSpPr/>
            <p:nvPr/>
          </p:nvSpPr>
          <p:spPr>
            <a:xfrm>
              <a:off x="1699533" y="2994727"/>
              <a:ext cx="1352010" cy="794445"/>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sz="1000" dirty="0">
                  <a:solidFill>
                    <a:schemeClr val="tx1"/>
                  </a:solidFill>
                </a:rPr>
                <a:t>Fast growth</a:t>
              </a:r>
            </a:p>
            <a:p>
              <a:pPr marL="171450" indent="-171450">
                <a:buFont typeface="Arial" panose="020B0604020202020204" pitchFamily="34" charset="0"/>
                <a:buChar char="•"/>
              </a:pPr>
              <a:r>
                <a:rPr lang="en-US" sz="1000" dirty="0">
                  <a:solidFill>
                    <a:schemeClr val="tx1"/>
                  </a:solidFill>
                </a:rPr>
                <a:t>Differentiate quickly</a:t>
              </a:r>
            </a:p>
          </p:txBody>
        </p:sp>
        <p:sp>
          <p:nvSpPr>
            <p:cNvPr id="137" name="Rectangle 136"/>
            <p:cNvSpPr/>
            <p:nvPr/>
          </p:nvSpPr>
          <p:spPr>
            <a:xfrm>
              <a:off x="3051543" y="2994725"/>
              <a:ext cx="1352010" cy="794445"/>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sz="1000" dirty="0">
                  <a:solidFill>
                    <a:schemeClr val="tx1"/>
                  </a:solidFill>
                </a:rPr>
                <a:t>Catch up</a:t>
              </a:r>
            </a:p>
            <a:p>
              <a:pPr marL="171450" indent="-171450">
                <a:buFont typeface="Arial" panose="020B0604020202020204" pitchFamily="34" charset="0"/>
                <a:buChar char="•"/>
              </a:pPr>
              <a:r>
                <a:rPr lang="en-US" sz="1000" dirty="0">
                  <a:solidFill>
                    <a:schemeClr val="tx1"/>
                  </a:solidFill>
                </a:rPr>
                <a:t>Focus on a niche eventually</a:t>
              </a:r>
            </a:p>
          </p:txBody>
        </p:sp>
        <p:sp>
          <p:nvSpPr>
            <p:cNvPr id="138" name="Rectangle 137"/>
            <p:cNvSpPr/>
            <p:nvPr/>
          </p:nvSpPr>
          <p:spPr>
            <a:xfrm>
              <a:off x="4403553" y="2994726"/>
              <a:ext cx="1352010" cy="794445"/>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sz="1000" dirty="0">
                  <a:solidFill>
                    <a:schemeClr val="tx1"/>
                  </a:solidFill>
                </a:rPr>
                <a:t>Harvest weak </a:t>
              </a:r>
              <a:r>
                <a:rPr lang="en-US" sz="1000" dirty="0" err="1">
                  <a:solidFill>
                    <a:schemeClr val="tx1"/>
                  </a:solidFill>
                </a:rPr>
                <a:t>activites</a:t>
              </a:r>
              <a:r>
                <a:rPr lang="en-US" sz="1000" dirty="0">
                  <a:solidFill>
                    <a:schemeClr val="tx1"/>
                  </a:solidFill>
                </a:rPr>
                <a:t> </a:t>
              </a:r>
            </a:p>
            <a:p>
              <a:pPr marL="171450" indent="-171450">
                <a:buFont typeface="Arial" panose="020B0604020202020204" pitchFamily="34" charset="0"/>
                <a:buChar char="•"/>
              </a:pPr>
              <a:r>
                <a:rPr lang="en-US" sz="1000" dirty="0">
                  <a:solidFill>
                    <a:schemeClr val="tx1"/>
                  </a:solidFill>
                </a:rPr>
                <a:t>Seek M&amp;A before « strong » do</a:t>
              </a:r>
            </a:p>
          </p:txBody>
        </p:sp>
        <p:sp>
          <p:nvSpPr>
            <p:cNvPr id="139" name="Rectangle 138"/>
            <p:cNvSpPr/>
            <p:nvPr/>
          </p:nvSpPr>
          <p:spPr>
            <a:xfrm>
              <a:off x="5755563" y="2994726"/>
              <a:ext cx="1352010" cy="794445"/>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sz="1000" dirty="0">
                  <a:solidFill>
                    <a:schemeClr val="tx1"/>
                  </a:solidFill>
                </a:rPr>
                <a:t>Exit by sale</a:t>
              </a:r>
            </a:p>
            <a:p>
              <a:pPr marL="171450" indent="-171450">
                <a:buFont typeface="Arial" panose="020B0604020202020204" pitchFamily="34" charset="0"/>
                <a:buChar char="•"/>
              </a:pPr>
              <a:r>
                <a:rPr lang="en-US" sz="1000" dirty="0">
                  <a:solidFill>
                    <a:schemeClr val="tx1"/>
                  </a:solidFill>
                </a:rPr>
                <a:t>M&amp;A</a:t>
              </a:r>
            </a:p>
            <a:p>
              <a:pPr marL="171450" indent="-171450">
                <a:buFont typeface="Arial" panose="020B0604020202020204" pitchFamily="34" charset="0"/>
                <a:buChar char="•"/>
              </a:pPr>
              <a:r>
                <a:rPr lang="en-US" sz="1000" dirty="0">
                  <a:solidFill>
                    <a:schemeClr val="tx1"/>
                  </a:solidFill>
                </a:rPr>
                <a:t>Turnaround</a:t>
              </a:r>
            </a:p>
            <a:p>
              <a:pPr marL="171450" indent="-171450">
                <a:buFont typeface="Arial" panose="020B0604020202020204" pitchFamily="34" charset="0"/>
                <a:buChar char="•"/>
              </a:pPr>
              <a:r>
                <a:rPr lang="en-US" sz="1000" dirty="0">
                  <a:solidFill>
                    <a:schemeClr val="tx1"/>
                  </a:solidFill>
                </a:rPr>
                <a:t>Retrench</a:t>
              </a:r>
            </a:p>
          </p:txBody>
        </p:sp>
        <p:sp>
          <p:nvSpPr>
            <p:cNvPr id="140" name="Rectangle 139"/>
            <p:cNvSpPr/>
            <p:nvPr/>
          </p:nvSpPr>
          <p:spPr>
            <a:xfrm>
              <a:off x="7107573" y="2994726"/>
              <a:ext cx="1352010" cy="79444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sz="1000" dirty="0">
                  <a:solidFill>
                    <a:schemeClr val="bg1"/>
                  </a:solidFill>
                </a:rPr>
                <a:t>M&amp;A</a:t>
              </a:r>
            </a:p>
            <a:p>
              <a:pPr marL="171450" indent="-171450">
                <a:buFont typeface="Arial" panose="020B0604020202020204" pitchFamily="34" charset="0"/>
                <a:buChar char="•"/>
              </a:pPr>
              <a:r>
                <a:rPr lang="en-US" sz="1000" dirty="0">
                  <a:solidFill>
                    <a:schemeClr val="bg1"/>
                  </a:solidFill>
                </a:rPr>
                <a:t>Sale or closure</a:t>
              </a:r>
            </a:p>
          </p:txBody>
        </p:sp>
      </p:grpSp>
      <p:sp>
        <p:nvSpPr>
          <p:cNvPr id="128" name="Rectangle 127"/>
          <p:cNvSpPr/>
          <p:nvPr/>
        </p:nvSpPr>
        <p:spPr>
          <a:xfrm>
            <a:off x="347523" y="2200599"/>
            <a:ext cx="1352010" cy="808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Strong</a:t>
            </a:r>
            <a:br>
              <a:rPr lang="en-US" sz="1200" dirty="0">
                <a:solidFill>
                  <a:schemeClr val="tx1"/>
                </a:solidFill>
              </a:rPr>
            </a:br>
            <a:r>
              <a:rPr lang="en-US" sz="1200" dirty="0">
                <a:solidFill>
                  <a:schemeClr val="tx1"/>
                </a:solidFill>
              </a:rPr>
              <a:t>competitive</a:t>
            </a:r>
            <a:br>
              <a:rPr lang="en-US" sz="1200" dirty="0">
                <a:solidFill>
                  <a:schemeClr val="tx1"/>
                </a:solidFill>
              </a:rPr>
            </a:br>
            <a:r>
              <a:rPr lang="en-US" sz="1200" dirty="0">
                <a:solidFill>
                  <a:schemeClr val="tx1"/>
                </a:solidFill>
              </a:rPr>
              <a:t>position</a:t>
            </a:r>
          </a:p>
        </p:txBody>
      </p:sp>
      <p:sp>
        <p:nvSpPr>
          <p:cNvPr id="129" name="Rectangle 128"/>
          <p:cNvSpPr/>
          <p:nvPr/>
        </p:nvSpPr>
        <p:spPr>
          <a:xfrm>
            <a:off x="347523" y="3003036"/>
            <a:ext cx="1352010" cy="786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Middling</a:t>
            </a:r>
            <a:br>
              <a:rPr lang="en-US" sz="1200" dirty="0">
                <a:solidFill>
                  <a:schemeClr val="tx1"/>
                </a:solidFill>
              </a:rPr>
            </a:br>
            <a:r>
              <a:rPr lang="en-US" sz="1200" dirty="0">
                <a:solidFill>
                  <a:schemeClr val="tx1"/>
                </a:solidFill>
              </a:rPr>
              <a:t>competitive</a:t>
            </a:r>
            <a:br>
              <a:rPr lang="en-US" sz="1200" dirty="0">
                <a:solidFill>
                  <a:schemeClr val="tx1"/>
                </a:solidFill>
              </a:rPr>
            </a:br>
            <a:r>
              <a:rPr lang="en-US" sz="1200" dirty="0">
                <a:solidFill>
                  <a:schemeClr val="tx1"/>
                </a:solidFill>
              </a:rPr>
              <a:t>position</a:t>
            </a:r>
          </a:p>
        </p:txBody>
      </p:sp>
      <p:sp>
        <p:nvSpPr>
          <p:cNvPr id="130" name="Rectangle 129"/>
          <p:cNvSpPr/>
          <p:nvPr/>
        </p:nvSpPr>
        <p:spPr>
          <a:xfrm>
            <a:off x="347523" y="3782187"/>
            <a:ext cx="1352010" cy="808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Weak</a:t>
            </a:r>
          </a:p>
          <a:p>
            <a:pPr algn="ctr"/>
            <a:r>
              <a:rPr lang="en-US" sz="1200" dirty="0">
                <a:solidFill>
                  <a:schemeClr val="tx1"/>
                </a:solidFill>
              </a:rPr>
              <a:t>competitive</a:t>
            </a:r>
            <a:br>
              <a:rPr lang="en-US" sz="1200" dirty="0">
                <a:solidFill>
                  <a:schemeClr val="tx1"/>
                </a:solidFill>
              </a:rPr>
            </a:br>
            <a:r>
              <a:rPr lang="en-US" sz="1200" dirty="0">
                <a:solidFill>
                  <a:schemeClr val="tx1"/>
                </a:solidFill>
              </a:rPr>
              <a:t>position</a:t>
            </a:r>
          </a:p>
        </p:txBody>
      </p:sp>
      <p:grpSp>
        <p:nvGrpSpPr>
          <p:cNvPr id="33" name="Groupe 32"/>
          <p:cNvGrpSpPr/>
          <p:nvPr/>
        </p:nvGrpSpPr>
        <p:grpSpPr>
          <a:xfrm>
            <a:off x="1699533" y="3782185"/>
            <a:ext cx="6760050" cy="808411"/>
            <a:chOff x="1699533" y="3782185"/>
            <a:chExt cx="6760050" cy="808411"/>
          </a:xfrm>
        </p:grpSpPr>
        <p:sp>
          <p:nvSpPr>
            <p:cNvPr id="141" name="Rectangle 140"/>
            <p:cNvSpPr/>
            <p:nvPr/>
          </p:nvSpPr>
          <p:spPr>
            <a:xfrm>
              <a:off x="1699533" y="3782187"/>
              <a:ext cx="1352010" cy="808409"/>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sz="1000" dirty="0">
                  <a:solidFill>
                    <a:schemeClr val="tx1"/>
                  </a:solidFill>
                </a:rPr>
                <a:t>Find and establish niche quickly</a:t>
              </a:r>
            </a:p>
            <a:p>
              <a:pPr marL="171450" indent="-171450">
                <a:buFont typeface="Arial" panose="020B0604020202020204" pitchFamily="34" charset="0"/>
                <a:buChar char="•"/>
              </a:pPr>
              <a:r>
                <a:rPr lang="en-US" sz="1000" dirty="0">
                  <a:solidFill>
                    <a:schemeClr val="tx1"/>
                  </a:solidFill>
                </a:rPr>
                <a:t>Catch up</a:t>
              </a:r>
            </a:p>
          </p:txBody>
        </p:sp>
        <p:sp>
          <p:nvSpPr>
            <p:cNvPr id="142" name="Rectangle 141"/>
            <p:cNvSpPr/>
            <p:nvPr/>
          </p:nvSpPr>
          <p:spPr>
            <a:xfrm>
              <a:off x="3051543" y="3782185"/>
              <a:ext cx="1352010" cy="808409"/>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sz="1000" dirty="0">
                  <a:solidFill>
                    <a:schemeClr val="tx1"/>
                  </a:solidFill>
                </a:rPr>
                <a:t>Turnaround</a:t>
              </a:r>
            </a:p>
            <a:p>
              <a:pPr marL="171450" indent="-171450">
                <a:buFont typeface="Arial" panose="020B0604020202020204" pitchFamily="34" charset="0"/>
                <a:buChar char="•"/>
              </a:pPr>
              <a:r>
                <a:rPr lang="en-US" sz="1000" dirty="0">
                  <a:solidFill>
                    <a:schemeClr val="tx1"/>
                  </a:solidFill>
                </a:rPr>
                <a:t>Retrench</a:t>
              </a:r>
            </a:p>
            <a:p>
              <a:pPr marL="171450" indent="-171450">
                <a:buFont typeface="Arial" panose="020B0604020202020204" pitchFamily="34" charset="0"/>
                <a:buChar char="•"/>
              </a:pPr>
              <a:r>
                <a:rPr lang="en-US" sz="1000" dirty="0">
                  <a:solidFill>
                    <a:schemeClr val="tx1"/>
                  </a:solidFill>
                </a:rPr>
                <a:t>Seek M&amp;A</a:t>
              </a:r>
            </a:p>
          </p:txBody>
        </p:sp>
        <p:sp>
          <p:nvSpPr>
            <p:cNvPr id="143" name="Rectangle 142"/>
            <p:cNvSpPr/>
            <p:nvPr/>
          </p:nvSpPr>
          <p:spPr>
            <a:xfrm>
              <a:off x="4403553" y="3782186"/>
              <a:ext cx="1352010" cy="808409"/>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sz="1000" dirty="0">
                  <a:solidFill>
                    <a:schemeClr val="tx1"/>
                  </a:solidFill>
                </a:rPr>
                <a:t>Seek M&amp;A</a:t>
              </a:r>
            </a:p>
            <a:p>
              <a:pPr marL="171450" indent="-171450">
                <a:buFont typeface="Arial" panose="020B0604020202020204" pitchFamily="34" charset="0"/>
                <a:buChar char="•"/>
              </a:pPr>
              <a:r>
                <a:rPr lang="en-US" sz="1000" dirty="0">
                  <a:solidFill>
                    <a:schemeClr val="tx1"/>
                  </a:solidFill>
                </a:rPr>
                <a:t>Exit</a:t>
              </a:r>
            </a:p>
          </p:txBody>
        </p:sp>
        <p:sp>
          <p:nvSpPr>
            <p:cNvPr id="144" name="Rectangle 143"/>
            <p:cNvSpPr/>
            <p:nvPr/>
          </p:nvSpPr>
          <p:spPr>
            <a:xfrm>
              <a:off x="5755563" y="3782186"/>
              <a:ext cx="1352010" cy="808409"/>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sz="1000" dirty="0">
                  <a:solidFill>
                    <a:schemeClr val="tx1"/>
                  </a:solidFill>
                </a:rPr>
                <a:t>Seek M&amp;A</a:t>
              </a:r>
            </a:p>
            <a:p>
              <a:pPr marL="171450" indent="-171450">
                <a:buFont typeface="Arial" panose="020B0604020202020204" pitchFamily="34" charset="0"/>
                <a:buChar char="•"/>
              </a:pPr>
              <a:r>
                <a:rPr lang="en-US" sz="1000" dirty="0">
                  <a:solidFill>
                    <a:schemeClr val="tx1"/>
                  </a:solidFill>
                </a:rPr>
                <a:t>Exit</a:t>
              </a:r>
            </a:p>
          </p:txBody>
        </p:sp>
        <p:sp>
          <p:nvSpPr>
            <p:cNvPr id="145" name="Rectangle 144"/>
            <p:cNvSpPr/>
            <p:nvPr/>
          </p:nvSpPr>
          <p:spPr>
            <a:xfrm>
              <a:off x="7107573" y="3782186"/>
              <a:ext cx="1352010" cy="80840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sz="1000" dirty="0">
                  <a:solidFill>
                    <a:schemeClr val="bg1"/>
                  </a:solidFill>
                </a:rPr>
                <a:t>Seek M&amp;A</a:t>
              </a:r>
            </a:p>
            <a:p>
              <a:pPr marL="171450" indent="-171450">
                <a:buFont typeface="Arial" panose="020B0604020202020204" pitchFamily="34" charset="0"/>
                <a:buChar char="•"/>
              </a:pPr>
              <a:r>
                <a:rPr lang="en-US" sz="1000" dirty="0">
                  <a:solidFill>
                    <a:schemeClr val="bg1"/>
                  </a:solidFill>
                </a:rPr>
                <a:t>Exit</a:t>
              </a:r>
            </a:p>
          </p:txBody>
        </p:sp>
      </p:grpSp>
      <p:grpSp>
        <p:nvGrpSpPr>
          <p:cNvPr id="13" name="Groupe 12"/>
          <p:cNvGrpSpPr/>
          <p:nvPr/>
        </p:nvGrpSpPr>
        <p:grpSpPr>
          <a:xfrm>
            <a:off x="1853415" y="2461525"/>
            <a:ext cx="2240120" cy="967475"/>
            <a:chOff x="1853415" y="2461525"/>
            <a:chExt cx="2240120" cy="967475"/>
          </a:xfrm>
        </p:grpSpPr>
        <p:sp>
          <p:nvSpPr>
            <p:cNvPr id="7" name="Ellipse 6"/>
            <p:cNvSpPr/>
            <p:nvPr/>
          </p:nvSpPr>
          <p:spPr>
            <a:xfrm>
              <a:off x="3203750" y="2461525"/>
              <a:ext cx="889785" cy="2865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Ellipse 147"/>
            <p:cNvSpPr/>
            <p:nvPr/>
          </p:nvSpPr>
          <p:spPr>
            <a:xfrm>
              <a:off x="1853415" y="3142445"/>
              <a:ext cx="889785" cy="2865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Connecteur droit avec flèche 10"/>
            <p:cNvCxnSpPr>
              <a:endCxn id="148" idx="7"/>
            </p:cNvCxnSpPr>
            <p:nvPr/>
          </p:nvCxnSpPr>
          <p:spPr>
            <a:xfrm flipH="1">
              <a:off x="2612894" y="2709234"/>
              <a:ext cx="649407" cy="4751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e 19"/>
          <p:cNvGrpSpPr/>
          <p:nvPr/>
        </p:nvGrpSpPr>
        <p:grpSpPr>
          <a:xfrm>
            <a:off x="1851740" y="2353055"/>
            <a:ext cx="3582607" cy="1755988"/>
            <a:chOff x="1851740" y="2353055"/>
            <a:chExt cx="3582607" cy="1755988"/>
          </a:xfrm>
        </p:grpSpPr>
        <p:sp>
          <p:nvSpPr>
            <p:cNvPr id="152" name="Ellipse 151"/>
            <p:cNvSpPr/>
            <p:nvPr/>
          </p:nvSpPr>
          <p:spPr>
            <a:xfrm>
              <a:off x="1851740" y="3822488"/>
              <a:ext cx="889785" cy="2865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Ellipse 152"/>
            <p:cNvSpPr/>
            <p:nvPr/>
          </p:nvSpPr>
          <p:spPr>
            <a:xfrm>
              <a:off x="3177989" y="3199499"/>
              <a:ext cx="889785" cy="2865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Ellipse 153"/>
            <p:cNvSpPr/>
            <p:nvPr/>
          </p:nvSpPr>
          <p:spPr>
            <a:xfrm>
              <a:off x="4544562" y="2353055"/>
              <a:ext cx="889785" cy="2865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Connecteur droit avec flèche 16"/>
            <p:cNvCxnSpPr>
              <a:stCxn id="154" idx="3"/>
              <a:endCxn id="153" idx="7"/>
            </p:cNvCxnSpPr>
            <p:nvPr/>
          </p:nvCxnSpPr>
          <p:spPr>
            <a:xfrm flipH="1">
              <a:off x="3937468" y="2597645"/>
              <a:ext cx="737400" cy="6438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a:stCxn id="153" idx="3"/>
              <a:endCxn id="152" idx="7"/>
            </p:cNvCxnSpPr>
            <p:nvPr/>
          </p:nvCxnSpPr>
          <p:spPr>
            <a:xfrm flipH="1">
              <a:off x="2611219" y="3444089"/>
              <a:ext cx="697076" cy="4203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e 26"/>
          <p:cNvGrpSpPr/>
          <p:nvPr/>
        </p:nvGrpSpPr>
        <p:grpSpPr>
          <a:xfrm>
            <a:off x="3203750" y="2251853"/>
            <a:ext cx="3547925" cy="2064038"/>
            <a:chOff x="3203750" y="2251853"/>
            <a:chExt cx="3547925" cy="2064038"/>
          </a:xfrm>
        </p:grpSpPr>
        <p:sp>
          <p:nvSpPr>
            <p:cNvPr id="149" name="Ellipse 148"/>
            <p:cNvSpPr/>
            <p:nvPr/>
          </p:nvSpPr>
          <p:spPr>
            <a:xfrm>
              <a:off x="5861890" y="2251853"/>
              <a:ext cx="889785" cy="2865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Ellipse 149"/>
            <p:cNvSpPr/>
            <p:nvPr/>
          </p:nvSpPr>
          <p:spPr>
            <a:xfrm>
              <a:off x="4560239" y="3342777"/>
              <a:ext cx="889785" cy="2865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Ellipse 150"/>
            <p:cNvSpPr/>
            <p:nvPr/>
          </p:nvSpPr>
          <p:spPr>
            <a:xfrm>
              <a:off x="3203750" y="4029336"/>
              <a:ext cx="889785" cy="2865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Connecteur droit avec flèche 22"/>
            <p:cNvCxnSpPr>
              <a:stCxn id="149" idx="3"/>
              <a:endCxn id="150" idx="7"/>
            </p:cNvCxnSpPr>
            <p:nvPr/>
          </p:nvCxnSpPr>
          <p:spPr>
            <a:xfrm flipH="1">
              <a:off x="5319718" y="2496443"/>
              <a:ext cx="672478" cy="8882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a:stCxn id="150" idx="3"/>
              <a:endCxn id="151" idx="7"/>
            </p:cNvCxnSpPr>
            <p:nvPr/>
          </p:nvCxnSpPr>
          <p:spPr>
            <a:xfrm flipH="1">
              <a:off x="3963229" y="3587367"/>
              <a:ext cx="727316" cy="4839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627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Evaluating</a:t>
            </a:r>
            <a:r>
              <a:rPr lang="fr-FR" dirty="0"/>
              <a:t> Options</a:t>
            </a:r>
          </a:p>
        </p:txBody>
      </p:sp>
      <p:sp>
        <p:nvSpPr>
          <p:cNvPr id="4" name="Sous-titre 3"/>
          <p:cNvSpPr>
            <a:spLocks noGrp="1"/>
          </p:cNvSpPr>
          <p:nvPr>
            <p:ph type="subTitle" idx="13"/>
          </p:nvPr>
        </p:nvSpPr>
        <p:spPr/>
        <p:txBody>
          <a:bodyPr/>
          <a:lstStyle/>
          <a:p>
            <a:r>
              <a:rPr lang="fr-FR" dirty="0" err="1"/>
              <a:t>SAFe</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207</a:t>
            </a:fld>
            <a:endParaRPr lang="fr-FR"/>
          </a:p>
        </p:txBody>
      </p:sp>
      <p:sp>
        <p:nvSpPr>
          <p:cNvPr id="31" name="ZoneTexte 30"/>
          <p:cNvSpPr txBox="1"/>
          <p:nvPr/>
        </p:nvSpPr>
        <p:spPr>
          <a:xfrm>
            <a:off x="1929465" y="1757740"/>
            <a:ext cx="5024228" cy="2308324"/>
          </a:xfrm>
          <a:prstGeom prst="rect">
            <a:avLst/>
          </a:prstGeom>
          <a:noFill/>
        </p:spPr>
        <p:txBody>
          <a:bodyPr wrap="square" rtlCol="0">
            <a:spAutoFit/>
          </a:bodyPr>
          <a:lstStyle/>
          <a:p>
            <a:pPr>
              <a:tabLst>
                <a:tab pos="808038" algn="l"/>
              </a:tabLst>
            </a:pPr>
            <a:r>
              <a:rPr lang="fr-FR" sz="3600" dirty="0"/>
              <a:t>S = 	</a:t>
            </a:r>
            <a:r>
              <a:rPr lang="fr-FR" sz="3600" dirty="0" err="1"/>
              <a:t>Suitability</a:t>
            </a:r>
            <a:endParaRPr lang="fr-FR" sz="3600" dirty="0"/>
          </a:p>
          <a:p>
            <a:pPr>
              <a:tabLst>
                <a:tab pos="808038" algn="l"/>
              </a:tabLst>
            </a:pPr>
            <a:r>
              <a:rPr lang="fr-FR" sz="3600" dirty="0"/>
              <a:t>A = 	</a:t>
            </a:r>
            <a:r>
              <a:rPr lang="fr-FR" sz="3600" dirty="0" err="1"/>
              <a:t>Acceptability</a:t>
            </a:r>
            <a:endParaRPr lang="fr-FR" sz="3600" dirty="0"/>
          </a:p>
          <a:p>
            <a:pPr>
              <a:tabLst>
                <a:tab pos="808038" algn="l"/>
              </a:tabLst>
            </a:pPr>
            <a:r>
              <a:rPr lang="fr-FR" sz="3600" dirty="0"/>
              <a:t>F = 	</a:t>
            </a:r>
            <a:r>
              <a:rPr lang="fr-FR" sz="3600" dirty="0" err="1"/>
              <a:t>Feasibility</a:t>
            </a:r>
            <a:endParaRPr lang="fr-FR" sz="2000" dirty="0"/>
          </a:p>
          <a:p>
            <a:endParaRPr lang="fr-FR" sz="3600" dirty="0"/>
          </a:p>
        </p:txBody>
      </p:sp>
      <p:sp>
        <p:nvSpPr>
          <p:cNvPr id="6" name="ZoneTexte 5"/>
          <p:cNvSpPr txBox="1"/>
          <p:nvPr/>
        </p:nvSpPr>
        <p:spPr>
          <a:xfrm>
            <a:off x="1549979" y="1856878"/>
            <a:ext cx="515658" cy="523220"/>
          </a:xfrm>
          <a:prstGeom prst="rect">
            <a:avLst/>
          </a:prstGeom>
          <a:noFill/>
        </p:spPr>
        <p:txBody>
          <a:bodyPr wrap="square" rtlCol="0">
            <a:spAutoFit/>
          </a:bodyPr>
          <a:lstStyle/>
          <a:p>
            <a:r>
              <a:rPr lang="fr-FR" sz="2800" dirty="0">
                <a:solidFill>
                  <a:srgbClr val="2CFF21"/>
                </a:solidFill>
                <a:effectLst>
                  <a:outerShdw blurRad="38100" dist="38100" dir="2700000" algn="tl">
                    <a:srgbClr val="000000">
                      <a:alpha val="43137"/>
                    </a:srgbClr>
                  </a:outerShdw>
                </a:effectLst>
                <a:sym typeface="Wingdings" panose="05000000000000000000" pitchFamily="2" charset="2"/>
              </a:rPr>
              <a:t></a:t>
            </a:r>
            <a:endParaRPr lang="fr-FR" sz="2800" dirty="0">
              <a:solidFill>
                <a:srgbClr val="2CFF2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44216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Evaluating</a:t>
            </a:r>
            <a:r>
              <a:rPr lang="fr-FR" dirty="0"/>
              <a:t> Options</a:t>
            </a:r>
          </a:p>
        </p:txBody>
      </p:sp>
      <p:sp>
        <p:nvSpPr>
          <p:cNvPr id="4" name="Sous-titre 3"/>
          <p:cNvSpPr>
            <a:spLocks noGrp="1"/>
          </p:cNvSpPr>
          <p:nvPr>
            <p:ph type="subTitle" idx="13"/>
          </p:nvPr>
        </p:nvSpPr>
        <p:spPr/>
        <p:txBody>
          <a:bodyPr/>
          <a:lstStyle/>
          <a:p>
            <a:r>
              <a:rPr lang="fr-FR" dirty="0" err="1"/>
              <a:t>Acceptability</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208</a:t>
            </a:fld>
            <a:endParaRPr lang="fr-FR"/>
          </a:p>
        </p:txBody>
      </p:sp>
      <p:sp>
        <p:nvSpPr>
          <p:cNvPr id="6" name="Espace réservé du contenu 1"/>
          <p:cNvSpPr>
            <a:spLocks noGrp="1"/>
          </p:cNvSpPr>
          <p:nvPr>
            <p:ph idx="1"/>
          </p:nvPr>
        </p:nvSpPr>
        <p:spPr>
          <a:xfrm>
            <a:off x="363218" y="1238283"/>
            <a:ext cx="8463869" cy="756993"/>
          </a:xfrm>
        </p:spPr>
        <p:txBody>
          <a:bodyPr/>
          <a:lstStyle/>
          <a:p>
            <a:pPr marL="0" indent="0">
              <a:buNone/>
            </a:pPr>
            <a:r>
              <a:rPr lang="en-US" sz="1800" b="1" dirty="0"/>
              <a:t>Acceptability </a:t>
            </a:r>
            <a:r>
              <a:rPr lang="en-US" sz="1800" dirty="0"/>
              <a:t>is concerned with whether the expected performance outcomes of a proposed strategy meet the expectations of stakeholders.</a:t>
            </a:r>
          </a:p>
        </p:txBody>
      </p:sp>
      <p:grpSp>
        <p:nvGrpSpPr>
          <p:cNvPr id="7" name="Groupe 6"/>
          <p:cNvGrpSpPr/>
          <p:nvPr/>
        </p:nvGrpSpPr>
        <p:grpSpPr>
          <a:xfrm>
            <a:off x="363218" y="998386"/>
            <a:ext cx="8714475" cy="892796"/>
            <a:chOff x="355846" y="713703"/>
            <a:chExt cx="8714475" cy="892796"/>
          </a:xfrm>
        </p:grpSpPr>
        <p:sp>
          <p:nvSpPr>
            <p:cNvPr id="8" name="Rectangle 7"/>
            <p:cNvSpPr/>
            <p:nvPr/>
          </p:nvSpPr>
          <p:spPr>
            <a:xfrm>
              <a:off x="355846" y="954903"/>
              <a:ext cx="8299781" cy="651596"/>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713703"/>
              <a:ext cx="479031" cy="513384"/>
            </a:xfrm>
            <a:prstGeom prst="rect">
              <a:avLst/>
            </a:prstGeom>
          </p:spPr>
        </p:pic>
      </p:grpSp>
      <p:sp>
        <p:nvSpPr>
          <p:cNvPr id="10" name="ZoneTexte 9"/>
          <p:cNvSpPr txBox="1"/>
          <p:nvPr/>
        </p:nvSpPr>
        <p:spPr>
          <a:xfrm>
            <a:off x="1001033" y="2009728"/>
            <a:ext cx="7695436" cy="923330"/>
          </a:xfrm>
          <a:prstGeom prst="rect">
            <a:avLst/>
          </a:prstGeom>
          <a:noFill/>
        </p:spPr>
        <p:txBody>
          <a:bodyPr wrap="square" rtlCol="0">
            <a:spAutoFit/>
          </a:bodyPr>
          <a:lstStyle/>
          <a:p>
            <a:r>
              <a:rPr lang="en-US" b="1" dirty="0"/>
              <a:t>RISK </a:t>
            </a:r>
            <a:r>
              <a:rPr lang="en-US" dirty="0"/>
              <a:t>: This concerns the extent to which strategic outcomes are </a:t>
            </a:r>
            <a:r>
              <a:rPr lang="en-US" b="1" dirty="0"/>
              <a:t>unpredictable</a:t>
            </a:r>
            <a:r>
              <a:rPr lang="en-US" dirty="0"/>
              <a:t>, …especially with regard to possible negative outcomes (does the strategy expose us to unacceptable risks?)</a:t>
            </a:r>
          </a:p>
        </p:txBody>
      </p:sp>
      <p:sp>
        <p:nvSpPr>
          <p:cNvPr id="23" name="ZoneTexte 22"/>
          <p:cNvSpPr txBox="1"/>
          <p:nvPr/>
        </p:nvSpPr>
        <p:spPr>
          <a:xfrm>
            <a:off x="1001033" y="2947510"/>
            <a:ext cx="7695436" cy="369332"/>
          </a:xfrm>
          <a:prstGeom prst="rect">
            <a:avLst/>
          </a:prstGeom>
          <a:noFill/>
        </p:spPr>
        <p:txBody>
          <a:bodyPr wrap="square" rtlCol="0">
            <a:spAutoFit/>
          </a:bodyPr>
          <a:lstStyle/>
          <a:p>
            <a:r>
              <a:rPr lang="en-US" b="1" dirty="0"/>
              <a:t>RETURN </a:t>
            </a:r>
            <a:r>
              <a:rPr lang="en-US" dirty="0"/>
              <a:t>: What is the measure of financial impact of a strategy?</a:t>
            </a:r>
          </a:p>
        </p:txBody>
      </p:sp>
      <p:sp>
        <p:nvSpPr>
          <p:cNvPr id="24" name="ZoneTexte 23"/>
          <p:cNvSpPr txBox="1"/>
          <p:nvPr/>
        </p:nvSpPr>
        <p:spPr>
          <a:xfrm>
            <a:off x="1001033" y="3308501"/>
            <a:ext cx="7695436" cy="369332"/>
          </a:xfrm>
          <a:prstGeom prst="rect">
            <a:avLst/>
          </a:prstGeom>
          <a:noFill/>
        </p:spPr>
        <p:txBody>
          <a:bodyPr wrap="square" rtlCol="0">
            <a:spAutoFit/>
          </a:bodyPr>
          <a:lstStyle/>
          <a:p>
            <a:r>
              <a:rPr lang="en-US" b="1" dirty="0"/>
              <a:t>REACTION </a:t>
            </a:r>
            <a:r>
              <a:rPr lang="en-US" dirty="0"/>
              <a:t>: What is the reaction of stakeholders to a strategy?</a:t>
            </a:r>
          </a:p>
        </p:txBody>
      </p:sp>
    </p:spTree>
    <p:extLst>
      <p:ext uri="{BB962C8B-B14F-4D97-AF65-F5344CB8AC3E}">
        <p14:creationId xmlns:p14="http://schemas.microsoft.com/office/powerpoint/2010/main" val="343139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p:bldP spid="24"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Evaluating</a:t>
            </a:r>
            <a:r>
              <a:rPr lang="fr-FR" dirty="0"/>
              <a:t> Options</a:t>
            </a:r>
          </a:p>
        </p:txBody>
      </p:sp>
      <p:sp>
        <p:nvSpPr>
          <p:cNvPr id="4" name="Sous-titre 3"/>
          <p:cNvSpPr>
            <a:spLocks noGrp="1"/>
          </p:cNvSpPr>
          <p:nvPr>
            <p:ph type="subTitle" idx="13"/>
          </p:nvPr>
        </p:nvSpPr>
        <p:spPr/>
        <p:txBody>
          <a:bodyPr/>
          <a:lstStyle/>
          <a:p>
            <a:r>
              <a:rPr lang="fr-FR" dirty="0" err="1"/>
              <a:t>Acceptability</a:t>
            </a:r>
            <a:r>
              <a:rPr lang="fr-FR" dirty="0"/>
              <a:t> - RISK</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209</a:t>
            </a:fld>
            <a:endParaRPr lang="fr-FR"/>
          </a:p>
        </p:txBody>
      </p:sp>
      <p:sp>
        <p:nvSpPr>
          <p:cNvPr id="2" name="Espace réservé du contenu 1"/>
          <p:cNvSpPr>
            <a:spLocks noGrp="1"/>
          </p:cNvSpPr>
          <p:nvPr>
            <p:ph idx="1"/>
          </p:nvPr>
        </p:nvSpPr>
        <p:spPr>
          <a:xfrm>
            <a:off x="232601" y="1323513"/>
            <a:ext cx="5296330" cy="3119488"/>
          </a:xfrm>
        </p:spPr>
        <p:txBody>
          <a:bodyPr/>
          <a:lstStyle/>
          <a:p>
            <a:r>
              <a:rPr lang="en-US" dirty="0"/>
              <a:t>RISK-RETURN tradeoff</a:t>
            </a:r>
          </a:p>
          <a:p>
            <a:r>
              <a:rPr lang="en-US" dirty="0"/>
              <a:t>What is he « acceptable level of risk (hurdle rate) for the </a:t>
            </a:r>
            <a:r>
              <a:rPr lang="en-US" dirty="0" err="1"/>
              <a:t>organisation</a:t>
            </a:r>
            <a:r>
              <a:rPr lang="en-US" dirty="0"/>
              <a:t> »</a:t>
            </a:r>
            <a:br>
              <a:rPr lang="en-US" dirty="0"/>
            </a:br>
            <a:r>
              <a:rPr lang="en-US" dirty="0"/>
              <a:t>(risk tolerance)</a:t>
            </a:r>
          </a:p>
          <a:p>
            <a:r>
              <a:rPr lang="en-US" dirty="0"/>
              <a:t>Risks to include</a:t>
            </a:r>
          </a:p>
          <a:p>
            <a:pPr lvl="1"/>
            <a:r>
              <a:rPr lang="en-US" dirty="0"/>
              <a:t>Risks to financial impact</a:t>
            </a:r>
          </a:p>
          <a:p>
            <a:pPr lvl="1"/>
            <a:r>
              <a:rPr lang="en-US" dirty="0"/>
              <a:t>Risks to brand and reputation</a:t>
            </a:r>
          </a:p>
          <a:p>
            <a:pPr lvl="1"/>
            <a:r>
              <a:rPr lang="en-US" dirty="0"/>
              <a:t>Risks to other factors of competitive advantage</a:t>
            </a:r>
          </a:p>
        </p:txBody>
      </p:sp>
      <p:sp>
        <p:nvSpPr>
          <p:cNvPr id="11" name="ZoneTexte 10"/>
          <p:cNvSpPr txBox="1"/>
          <p:nvPr/>
        </p:nvSpPr>
        <p:spPr>
          <a:xfrm>
            <a:off x="5433237" y="251143"/>
            <a:ext cx="3572540" cy="1323439"/>
          </a:xfrm>
          <a:prstGeom prst="rect">
            <a:avLst/>
          </a:prstGeom>
          <a:solidFill>
            <a:srgbClr val="1D2D3F"/>
          </a:solidFill>
        </p:spPr>
        <p:txBody>
          <a:bodyPr wrap="square" rtlCol="0">
            <a:spAutoFit/>
          </a:bodyPr>
          <a:lstStyle/>
          <a:p>
            <a:r>
              <a:rPr lang="en-US" sz="1600" b="1" dirty="0">
                <a:solidFill>
                  <a:schemeClr val="bg1"/>
                </a:solidFill>
              </a:rPr>
              <a:t>Sensitivity analysis (what-if) </a:t>
            </a:r>
            <a:r>
              <a:rPr lang="en-US" sz="1600" dirty="0">
                <a:solidFill>
                  <a:schemeClr val="bg1"/>
                </a:solidFill>
              </a:rPr>
              <a:t>– how sensitive are financial performance indicators (like profit) to changes in underlying assumptions (like market demand, growth in demand, etc.)</a:t>
            </a:r>
          </a:p>
        </p:txBody>
      </p:sp>
      <p:sp>
        <p:nvSpPr>
          <p:cNvPr id="14" name="ZoneTexte 13"/>
          <p:cNvSpPr txBox="1"/>
          <p:nvPr/>
        </p:nvSpPr>
        <p:spPr>
          <a:xfrm>
            <a:off x="5433237" y="1600445"/>
            <a:ext cx="3572540" cy="1938992"/>
          </a:xfrm>
          <a:prstGeom prst="rect">
            <a:avLst/>
          </a:prstGeom>
          <a:solidFill>
            <a:srgbClr val="1D2D3F"/>
          </a:solidFill>
        </p:spPr>
        <p:txBody>
          <a:bodyPr wrap="square" rtlCol="0">
            <a:spAutoFit/>
          </a:bodyPr>
          <a:lstStyle/>
          <a:p>
            <a:r>
              <a:rPr lang="en-US" sz="1600" b="1" dirty="0">
                <a:solidFill>
                  <a:schemeClr val="bg1"/>
                </a:solidFill>
              </a:rPr>
              <a:t>Financial risk </a:t>
            </a:r>
            <a:r>
              <a:rPr lang="en-US" sz="1600" dirty="0">
                <a:solidFill>
                  <a:schemeClr val="bg1"/>
                </a:solidFill>
              </a:rPr>
              <a:t>– will the </a:t>
            </a:r>
            <a:r>
              <a:rPr lang="en-US" sz="1600" dirty="0" err="1">
                <a:solidFill>
                  <a:schemeClr val="bg1"/>
                </a:solidFill>
              </a:rPr>
              <a:t>organisation</a:t>
            </a:r>
            <a:r>
              <a:rPr lang="en-US" sz="1600" dirty="0">
                <a:solidFill>
                  <a:schemeClr val="bg1"/>
                </a:solidFill>
              </a:rPr>
              <a:t> be able to meet its key financial obligations?</a:t>
            </a:r>
          </a:p>
          <a:p>
            <a:pPr marL="180975"/>
            <a:r>
              <a:rPr lang="en-US" sz="1200" b="1" dirty="0">
                <a:solidFill>
                  <a:schemeClr val="bg1"/>
                </a:solidFill>
              </a:rPr>
              <a:t>Gearing</a:t>
            </a:r>
            <a:r>
              <a:rPr lang="en-US" sz="1200" dirty="0">
                <a:solidFill>
                  <a:schemeClr val="bg1"/>
                </a:solidFill>
              </a:rPr>
              <a:t> : Debt/equity ratio. Debt payments MUST be paid. High gearing ratio is often higher risk of default impact.</a:t>
            </a:r>
            <a:br>
              <a:rPr lang="en-US" sz="1200" dirty="0">
                <a:solidFill>
                  <a:schemeClr val="bg1"/>
                </a:solidFill>
              </a:rPr>
            </a:br>
            <a:endParaRPr lang="en-US" sz="1200" dirty="0">
              <a:solidFill>
                <a:schemeClr val="bg1"/>
              </a:solidFill>
            </a:endParaRPr>
          </a:p>
          <a:p>
            <a:pPr marL="180975"/>
            <a:r>
              <a:rPr lang="en-US" sz="1200" b="1" dirty="0">
                <a:solidFill>
                  <a:schemeClr val="bg1"/>
                </a:solidFill>
              </a:rPr>
              <a:t>Liquidity</a:t>
            </a:r>
            <a:r>
              <a:rPr lang="en-US" sz="1200" dirty="0">
                <a:solidFill>
                  <a:schemeClr val="bg1"/>
                </a:solidFill>
              </a:rPr>
              <a:t> : amount of liquid assets available to pay bills ( critical for startups) (cash is king!)</a:t>
            </a:r>
          </a:p>
        </p:txBody>
      </p:sp>
      <p:sp>
        <p:nvSpPr>
          <p:cNvPr id="15" name="ZoneTexte 14"/>
          <p:cNvSpPr txBox="1"/>
          <p:nvPr/>
        </p:nvSpPr>
        <p:spPr>
          <a:xfrm>
            <a:off x="5433237" y="3562569"/>
            <a:ext cx="3572540" cy="1077218"/>
          </a:xfrm>
          <a:prstGeom prst="rect">
            <a:avLst/>
          </a:prstGeom>
          <a:solidFill>
            <a:srgbClr val="1D2D3F"/>
          </a:solidFill>
        </p:spPr>
        <p:txBody>
          <a:bodyPr wrap="square" rtlCol="0">
            <a:spAutoFit/>
          </a:bodyPr>
          <a:lstStyle/>
          <a:p>
            <a:r>
              <a:rPr lang="en-US" sz="1600" b="1" dirty="0">
                <a:solidFill>
                  <a:schemeClr val="bg1"/>
                </a:solidFill>
              </a:rPr>
              <a:t>Break-even analysis </a:t>
            </a:r>
            <a:r>
              <a:rPr lang="en-US" sz="1600" dirty="0">
                <a:solidFill>
                  <a:schemeClr val="bg1"/>
                </a:solidFill>
              </a:rPr>
              <a:t>– is the break-even point (sales levels when revenue=cost) modified as critical assumptions (ex. price, cost, volumes) are changed.</a:t>
            </a:r>
          </a:p>
        </p:txBody>
      </p:sp>
    </p:spTree>
    <p:extLst>
      <p:ext uri="{BB962C8B-B14F-4D97-AF65-F5344CB8AC3E}">
        <p14:creationId xmlns:p14="http://schemas.microsoft.com/office/powerpoint/2010/main" val="13668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The « Total </a:t>
            </a:r>
            <a:r>
              <a:rPr lang="fr-FR" dirty="0" err="1"/>
              <a:t>product</a:t>
            </a:r>
            <a:r>
              <a:rPr lang="fr-FR" dirty="0"/>
              <a:t> »</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21</a:t>
            </a:fld>
            <a:endParaRPr lang="fr-FR"/>
          </a:p>
        </p:txBody>
      </p:sp>
      <p:pic>
        <p:nvPicPr>
          <p:cNvPr id="10" name="Image 9"/>
          <p:cNvPicPr>
            <a:picLocks noChangeAspect="1"/>
          </p:cNvPicPr>
          <p:nvPr/>
        </p:nvPicPr>
        <p:blipFill>
          <a:blip r:embed="rId2">
            <a:clrChange>
              <a:clrFrom>
                <a:srgbClr val="FCFCFC"/>
              </a:clrFrom>
              <a:clrTo>
                <a:srgbClr val="FCFCFC">
                  <a:alpha val="0"/>
                </a:srgbClr>
              </a:clrTo>
            </a:clrChange>
          </a:blip>
          <a:stretch>
            <a:fillRect/>
          </a:stretch>
        </p:blipFill>
        <p:spPr>
          <a:xfrm>
            <a:off x="647333" y="1207877"/>
            <a:ext cx="3400900" cy="3086531"/>
          </a:xfrm>
          <a:prstGeom prst="rect">
            <a:avLst/>
          </a:prstGeom>
        </p:spPr>
      </p:pic>
      <p:grpSp>
        <p:nvGrpSpPr>
          <p:cNvPr id="22" name="Groupe 21"/>
          <p:cNvGrpSpPr/>
          <p:nvPr/>
        </p:nvGrpSpPr>
        <p:grpSpPr>
          <a:xfrm>
            <a:off x="1396315" y="1989728"/>
            <a:ext cx="7001498" cy="1729944"/>
            <a:chOff x="1396315" y="1989728"/>
            <a:chExt cx="7001498" cy="1729944"/>
          </a:xfrm>
        </p:grpSpPr>
        <p:sp>
          <p:nvSpPr>
            <p:cNvPr id="12" name="Légende encadrée 1 11"/>
            <p:cNvSpPr/>
            <p:nvPr/>
          </p:nvSpPr>
          <p:spPr>
            <a:xfrm>
              <a:off x="4525365" y="2136421"/>
              <a:ext cx="3872448" cy="571584"/>
            </a:xfrm>
            <a:prstGeom prst="borderCallout1">
              <a:avLst>
                <a:gd name="adj1" fmla="val 18750"/>
                <a:gd name="adj2" fmla="val -8333"/>
                <a:gd name="adj3" fmla="val 101250"/>
                <a:gd name="adj4" fmla="val -39057"/>
              </a:avLst>
            </a:prstGeom>
            <a:no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Expected product</a:t>
              </a:r>
              <a:br>
                <a:rPr lang="en-US" sz="1400" dirty="0">
                  <a:solidFill>
                    <a:schemeClr val="tx1"/>
                  </a:solidFill>
                </a:rPr>
              </a:br>
              <a:r>
                <a:rPr lang="en-US" sz="1400" dirty="0" err="1">
                  <a:solidFill>
                    <a:schemeClr val="tx1"/>
                  </a:solidFill>
                </a:rPr>
                <a:t>Core+minimal</a:t>
              </a:r>
              <a:r>
                <a:rPr lang="en-US" sz="1400" dirty="0">
                  <a:solidFill>
                    <a:schemeClr val="tx1"/>
                  </a:solidFill>
                </a:rPr>
                <a:t> purchase conditions (e. warranty)</a:t>
              </a:r>
            </a:p>
          </p:txBody>
        </p:sp>
        <p:sp>
          <p:nvSpPr>
            <p:cNvPr id="13" name="Ellipse 12"/>
            <p:cNvSpPr/>
            <p:nvPr/>
          </p:nvSpPr>
          <p:spPr>
            <a:xfrm>
              <a:off x="1396315" y="1989728"/>
              <a:ext cx="1729944" cy="1729944"/>
            </a:xfrm>
            <a:prstGeom prst="ellipse">
              <a:avLst/>
            </a:prstGeom>
            <a:no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e 20"/>
          <p:cNvGrpSpPr/>
          <p:nvPr/>
        </p:nvGrpSpPr>
        <p:grpSpPr>
          <a:xfrm>
            <a:off x="1828800" y="1328976"/>
            <a:ext cx="6569013" cy="1958211"/>
            <a:chOff x="1828800" y="1328976"/>
            <a:chExt cx="6569013" cy="1958211"/>
          </a:xfrm>
        </p:grpSpPr>
        <p:sp>
          <p:nvSpPr>
            <p:cNvPr id="11" name="Ellipse 10"/>
            <p:cNvSpPr/>
            <p:nvPr/>
          </p:nvSpPr>
          <p:spPr>
            <a:xfrm>
              <a:off x="1828800" y="2422213"/>
              <a:ext cx="864974" cy="864974"/>
            </a:xfrm>
            <a:prstGeom prst="ellipse">
              <a:avLst/>
            </a:prstGeom>
            <a:no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Légende encadrée 1 13"/>
            <p:cNvSpPr/>
            <p:nvPr/>
          </p:nvSpPr>
          <p:spPr>
            <a:xfrm>
              <a:off x="4525365" y="1328976"/>
              <a:ext cx="3872448" cy="571584"/>
            </a:xfrm>
            <a:prstGeom prst="borderCallout1">
              <a:avLst>
                <a:gd name="adj1" fmla="val 18750"/>
                <a:gd name="adj2" fmla="val -8333"/>
                <a:gd name="adj3" fmla="val 226637"/>
                <a:gd name="adj4" fmla="val -53097"/>
              </a:avLst>
            </a:prstGeom>
            <a:no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Core  or generic product</a:t>
              </a:r>
            </a:p>
          </p:txBody>
        </p:sp>
      </p:grpSp>
      <p:grpSp>
        <p:nvGrpSpPr>
          <p:cNvPr id="23" name="Groupe 22"/>
          <p:cNvGrpSpPr/>
          <p:nvPr/>
        </p:nvGrpSpPr>
        <p:grpSpPr>
          <a:xfrm>
            <a:off x="1053118" y="1642267"/>
            <a:ext cx="7344695" cy="2406774"/>
            <a:chOff x="1053118" y="1642267"/>
            <a:chExt cx="7344695" cy="2406774"/>
          </a:xfrm>
        </p:grpSpPr>
        <p:sp>
          <p:nvSpPr>
            <p:cNvPr id="17" name="Ellipse 16"/>
            <p:cNvSpPr/>
            <p:nvPr/>
          </p:nvSpPr>
          <p:spPr>
            <a:xfrm>
              <a:off x="1053118" y="1642267"/>
              <a:ext cx="2406774" cy="2406774"/>
            </a:xfrm>
            <a:prstGeom prst="ellipse">
              <a:avLst/>
            </a:prstGeom>
            <a:no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Légende encadrée 1 17"/>
            <p:cNvSpPr/>
            <p:nvPr/>
          </p:nvSpPr>
          <p:spPr>
            <a:xfrm>
              <a:off x="4525365" y="2828111"/>
              <a:ext cx="3872448" cy="571584"/>
            </a:xfrm>
            <a:prstGeom prst="borderCallout1">
              <a:avLst>
                <a:gd name="adj1" fmla="val 18750"/>
                <a:gd name="adj2" fmla="val -8333"/>
                <a:gd name="adj3" fmla="val 47204"/>
                <a:gd name="adj4" fmla="val -32037"/>
              </a:avLst>
            </a:prstGeom>
            <a:no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Augmented product</a:t>
              </a:r>
              <a:br>
                <a:rPr lang="en-US" sz="1400" dirty="0">
                  <a:solidFill>
                    <a:schemeClr val="tx1"/>
                  </a:solidFill>
                </a:rPr>
              </a:br>
              <a:r>
                <a:rPr lang="en-US" sz="1400" dirty="0">
                  <a:solidFill>
                    <a:schemeClr val="tx1"/>
                  </a:solidFill>
                </a:rPr>
                <a:t>Things customer has </a:t>
              </a:r>
              <a:r>
                <a:rPr lang="en-US" sz="1400" b="1" dirty="0">
                  <a:solidFill>
                    <a:schemeClr val="tx1"/>
                  </a:solidFill>
                </a:rPr>
                <a:t>not</a:t>
              </a:r>
              <a:r>
                <a:rPr lang="en-US" sz="1400" dirty="0">
                  <a:solidFill>
                    <a:schemeClr val="tx1"/>
                  </a:solidFill>
                </a:rPr>
                <a:t> thought of (ex. features)</a:t>
              </a:r>
            </a:p>
          </p:txBody>
        </p:sp>
      </p:grpSp>
      <p:grpSp>
        <p:nvGrpSpPr>
          <p:cNvPr id="24" name="Groupe 23"/>
          <p:cNvGrpSpPr/>
          <p:nvPr/>
        </p:nvGrpSpPr>
        <p:grpSpPr>
          <a:xfrm>
            <a:off x="632988" y="1222137"/>
            <a:ext cx="7764825" cy="3247034"/>
            <a:chOff x="632988" y="1222137"/>
            <a:chExt cx="7764825" cy="3247034"/>
          </a:xfrm>
        </p:grpSpPr>
        <p:sp>
          <p:nvSpPr>
            <p:cNvPr id="19" name="Ellipse 18"/>
            <p:cNvSpPr/>
            <p:nvPr/>
          </p:nvSpPr>
          <p:spPr>
            <a:xfrm>
              <a:off x="632988" y="1222137"/>
              <a:ext cx="3247034" cy="3247034"/>
            </a:xfrm>
            <a:prstGeom prst="ellipse">
              <a:avLst/>
            </a:prstGeom>
            <a:no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Légende encadrée 1 19"/>
            <p:cNvSpPr/>
            <p:nvPr/>
          </p:nvSpPr>
          <p:spPr>
            <a:xfrm>
              <a:off x="4525365" y="3635556"/>
              <a:ext cx="3872448" cy="571584"/>
            </a:xfrm>
            <a:prstGeom prst="borderCallout1">
              <a:avLst>
                <a:gd name="adj1" fmla="val 18750"/>
                <a:gd name="adj2" fmla="val -8333"/>
                <a:gd name="adj3" fmla="val -6842"/>
                <a:gd name="adj4" fmla="val -22783"/>
              </a:avLst>
            </a:prstGeom>
            <a:no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Potential product</a:t>
              </a:r>
              <a:br>
                <a:rPr lang="en-US" sz="1400" dirty="0">
                  <a:solidFill>
                    <a:schemeClr val="tx1"/>
                  </a:solidFill>
                </a:rPr>
              </a:br>
              <a:r>
                <a:rPr lang="en-US" sz="1400" dirty="0">
                  <a:solidFill>
                    <a:schemeClr val="tx1"/>
                  </a:solidFill>
                </a:rPr>
                <a:t>Other ways to attract/hold – unused opportunities</a:t>
              </a:r>
            </a:p>
          </p:txBody>
        </p:sp>
      </p:grpSp>
    </p:spTree>
    <p:extLst>
      <p:ext uri="{BB962C8B-B14F-4D97-AF65-F5344CB8AC3E}">
        <p14:creationId xmlns:p14="http://schemas.microsoft.com/office/powerpoint/2010/main" val="25078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Evaluating</a:t>
            </a:r>
            <a:r>
              <a:rPr lang="fr-FR" dirty="0"/>
              <a:t> Options</a:t>
            </a:r>
          </a:p>
        </p:txBody>
      </p:sp>
      <p:sp>
        <p:nvSpPr>
          <p:cNvPr id="4" name="Sous-titre 3"/>
          <p:cNvSpPr>
            <a:spLocks noGrp="1"/>
          </p:cNvSpPr>
          <p:nvPr>
            <p:ph type="subTitle" idx="13"/>
          </p:nvPr>
        </p:nvSpPr>
        <p:spPr/>
        <p:txBody>
          <a:bodyPr/>
          <a:lstStyle/>
          <a:p>
            <a:r>
              <a:rPr lang="fr-FR" dirty="0" err="1"/>
              <a:t>Acceptability</a:t>
            </a:r>
            <a:r>
              <a:rPr lang="fr-FR" dirty="0"/>
              <a:t> - RETURN</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210</a:t>
            </a:fld>
            <a:endParaRPr lang="fr-FR"/>
          </a:p>
        </p:txBody>
      </p:sp>
      <p:sp>
        <p:nvSpPr>
          <p:cNvPr id="2" name="Espace réservé du contenu 1"/>
          <p:cNvSpPr>
            <a:spLocks noGrp="1"/>
          </p:cNvSpPr>
          <p:nvPr>
            <p:ph idx="1"/>
          </p:nvPr>
        </p:nvSpPr>
        <p:spPr>
          <a:xfrm>
            <a:off x="232600" y="1323513"/>
            <a:ext cx="7008171" cy="3119488"/>
          </a:xfrm>
        </p:spPr>
        <p:txBody>
          <a:bodyPr/>
          <a:lstStyle/>
          <a:p>
            <a:r>
              <a:rPr lang="en-US" dirty="0"/>
              <a:t>Can be tough for not-for-profits as stakeholder interests can be diverse</a:t>
            </a:r>
          </a:p>
          <a:p>
            <a:pPr lvl="1"/>
            <a:r>
              <a:rPr lang="en-US" dirty="0"/>
              <a:t>Three types of metrics used for non-profits:</a:t>
            </a:r>
          </a:p>
          <a:p>
            <a:pPr lvl="2"/>
            <a:r>
              <a:rPr lang="en-US" dirty="0"/>
              <a:t>Success in mobilizing resources</a:t>
            </a:r>
          </a:p>
          <a:p>
            <a:pPr lvl="2"/>
            <a:r>
              <a:rPr lang="en-US" dirty="0"/>
              <a:t>Staff effectiveness</a:t>
            </a:r>
          </a:p>
          <a:p>
            <a:pPr lvl="2"/>
            <a:r>
              <a:rPr lang="en-US" dirty="0"/>
              <a:t>Progress in fulfilling the mission</a:t>
            </a:r>
          </a:p>
          <a:p>
            <a:r>
              <a:rPr lang="en-US" dirty="0"/>
              <a:t>For profit driven </a:t>
            </a:r>
            <a:r>
              <a:rPr lang="en-US" dirty="0" err="1"/>
              <a:t>organisations</a:t>
            </a:r>
            <a:endParaRPr lang="en-US" dirty="0"/>
          </a:p>
          <a:p>
            <a:pPr lvl="1"/>
            <a:r>
              <a:rPr lang="en-US" dirty="0"/>
              <a:t>Financial analysis</a:t>
            </a:r>
          </a:p>
          <a:p>
            <a:pPr lvl="1"/>
            <a:r>
              <a:rPr lang="en-US" dirty="0"/>
              <a:t>Shareholder value analysis</a:t>
            </a:r>
          </a:p>
          <a:p>
            <a:pPr lvl="1"/>
            <a:r>
              <a:rPr lang="en-US" dirty="0"/>
              <a:t>Cost-Benefit Analysis</a:t>
            </a:r>
          </a:p>
          <a:p>
            <a:pPr lvl="1"/>
            <a:r>
              <a:rPr lang="en-US" dirty="0"/>
              <a:t>Real options</a:t>
            </a:r>
          </a:p>
          <a:p>
            <a:pPr lvl="1"/>
            <a:endParaRPr lang="en-US" dirty="0"/>
          </a:p>
        </p:txBody>
      </p:sp>
    </p:spTree>
    <p:extLst>
      <p:ext uri="{BB962C8B-B14F-4D97-AF65-F5344CB8AC3E}">
        <p14:creationId xmlns:p14="http://schemas.microsoft.com/office/powerpoint/2010/main" val="373229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Evaluating</a:t>
            </a:r>
            <a:r>
              <a:rPr lang="fr-FR" dirty="0"/>
              <a:t> Options</a:t>
            </a:r>
          </a:p>
        </p:txBody>
      </p:sp>
      <p:sp>
        <p:nvSpPr>
          <p:cNvPr id="4" name="Sous-titre 3"/>
          <p:cNvSpPr>
            <a:spLocks noGrp="1"/>
          </p:cNvSpPr>
          <p:nvPr>
            <p:ph type="subTitle" idx="13"/>
          </p:nvPr>
        </p:nvSpPr>
        <p:spPr/>
        <p:txBody>
          <a:bodyPr/>
          <a:lstStyle/>
          <a:p>
            <a:r>
              <a:rPr lang="fr-FR" dirty="0" err="1"/>
              <a:t>Acceptability</a:t>
            </a:r>
            <a:r>
              <a:rPr lang="fr-FR" dirty="0"/>
              <a:t> - RETURN</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211</a:t>
            </a:fld>
            <a:endParaRPr lang="fr-FR"/>
          </a:p>
        </p:txBody>
      </p:sp>
      <p:sp>
        <p:nvSpPr>
          <p:cNvPr id="2" name="Espace réservé du contenu 1"/>
          <p:cNvSpPr>
            <a:spLocks noGrp="1"/>
          </p:cNvSpPr>
          <p:nvPr>
            <p:ph idx="1"/>
          </p:nvPr>
        </p:nvSpPr>
        <p:spPr>
          <a:xfrm>
            <a:off x="240103" y="1207877"/>
            <a:ext cx="6444647" cy="3374756"/>
          </a:xfrm>
        </p:spPr>
        <p:txBody>
          <a:bodyPr/>
          <a:lstStyle/>
          <a:p>
            <a:r>
              <a:rPr lang="en-US" sz="1800" dirty="0"/>
              <a:t>Financial analysis (note : methods differ by industry)</a:t>
            </a:r>
          </a:p>
          <a:p>
            <a:pPr lvl="1"/>
            <a:r>
              <a:rPr lang="en-US" sz="1400" dirty="0"/>
              <a:t>ROCE (return on capital employed) </a:t>
            </a:r>
          </a:p>
          <a:p>
            <a:pPr marL="893763" lvl="2" indent="-85725"/>
            <a:r>
              <a:rPr lang="en-US" sz="1200" dirty="0"/>
              <a:t>(profit before interest and taxes/capital employed)</a:t>
            </a:r>
          </a:p>
          <a:p>
            <a:pPr marL="893763" lvl="2" indent="-85725"/>
            <a:r>
              <a:rPr lang="en-US" sz="1200" dirty="0"/>
              <a:t>Earning power of the capital resources used to implement the strategy</a:t>
            </a:r>
          </a:p>
          <a:p>
            <a:pPr lvl="1"/>
            <a:r>
              <a:rPr lang="en-US" sz="1400" dirty="0"/>
              <a:t>Payback period</a:t>
            </a:r>
          </a:p>
          <a:p>
            <a:pPr marL="893763" lvl="2" indent="-85725"/>
            <a:r>
              <a:rPr lang="en-US" sz="1200" dirty="0"/>
              <a:t>Length of time for cumulative cash flows of a project to become positive</a:t>
            </a:r>
          </a:p>
          <a:p>
            <a:pPr marL="893763" lvl="2" indent="-85725"/>
            <a:r>
              <a:rPr lang="en-US" sz="1200" dirty="0"/>
              <a:t>Which projects have quickest payback?</a:t>
            </a:r>
          </a:p>
          <a:p>
            <a:pPr lvl="2"/>
            <a:r>
              <a:rPr lang="en-US" sz="1100" i="1" dirty="0" err="1"/>
              <a:t>Attn</a:t>
            </a:r>
            <a:r>
              <a:rPr lang="en-US" sz="1100" i="1" dirty="0"/>
              <a:t> : future cash and cash today actually have different value due to inflation, risk, interest so the present value of future cash has to be used.</a:t>
            </a:r>
          </a:p>
          <a:p>
            <a:pPr lvl="1"/>
            <a:r>
              <a:rPr lang="en-US" sz="1400" dirty="0"/>
              <a:t>Discounted Cash Flow</a:t>
            </a:r>
          </a:p>
          <a:p>
            <a:pPr marL="893763" lvl="2" indent="-85725"/>
            <a:r>
              <a:rPr lang="en-US" sz="1200" dirty="0"/>
              <a:t>Look at sum of discounted cash flows</a:t>
            </a:r>
          </a:p>
          <a:p>
            <a:pPr marL="893763" lvl="2" indent="-85725"/>
            <a:r>
              <a:rPr lang="en-US" sz="1200" dirty="0"/>
              <a:t>Net Present Value – present value of net cash flow less initial investment</a:t>
            </a:r>
            <a:br>
              <a:rPr lang="en-US" sz="1200" dirty="0"/>
            </a:br>
            <a:r>
              <a:rPr lang="en-US" sz="1200" dirty="0"/>
              <a:t>sum of select project with highest NPV (ex. 18,78 – 10,00 = 8,78)</a:t>
            </a:r>
          </a:p>
          <a:p>
            <a:pPr marL="893763" lvl="2" indent="-85725"/>
            <a:r>
              <a:rPr lang="en-US" sz="1200" dirty="0"/>
              <a:t>Test sensitivity of the assumptions used (volumes, rates)  (r=32% then NPV=0)</a:t>
            </a:r>
          </a:p>
          <a:p>
            <a:pPr marL="893763" lvl="2" indent="-85725"/>
            <a:r>
              <a:rPr lang="en-US" sz="1200" dirty="0"/>
              <a:t>Does the DCF exceed the cost of capital ? (interest rate)</a:t>
            </a:r>
          </a:p>
          <a:p>
            <a:pPr lvl="1"/>
            <a:endParaRPr lang="en-US" sz="1200" i="1" dirty="0"/>
          </a:p>
          <a:p>
            <a:pPr lvl="1"/>
            <a:endParaRPr lang="en-US" sz="1200" i="1" dirty="0"/>
          </a:p>
        </p:txBody>
      </p:sp>
      <p:grpSp>
        <p:nvGrpSpPr>
          <p:cNvPr id="34" name="Groupe 33"/>
          <p:cNvGrpSpPr/>
          <p:nvPr/>
        </p:nvGrpSpPr>
        <p:grpSpPr>
          <a:xfrm>
            <a:off x="6526505" y="1289240"/>
            <a:ext cx="2532435" cy="1475224"/>
            <a:chOff x="6526505" y="1289240"/>
            <a:chExt cx="2532435" cy="1475224"/>
          </a:xfrm>
        </p:grpSpPr>
        <p:cxnSp>
          <p:nvCxnSpPr>
            <p:cNvPr id="7" name="Connecteur droit 6"/>
            <p:cNvCxnSpPr/>
            <p:nvPr/>
          </p:nvCxnSpPr>
          <p:spPr>
            <a:xfrm>
              <a:off x="6974958" y="1552352"/>
              <a:ext cx="0" cy="1212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6974958" y="2137142"/>
              <a:ext cx="208398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6526505" y="1708128"/>
              <a:ext cx="471604" cy="600164"/>
            </a:xfrm>
            <a:prstGeom prst="rect">
              <a:avLst/>
            </a:prstGeom>
            <a:noFill/>
          </p:spPr>
          <p:txBody>
            <a:bodyPr wrap="none" rtlCol="0">
              <a:spAutoFit/>
            </a:bodyPr>
            <a:lstStyle/>
            <a:p>
              <a:r>
                <a:rPr lang="fr-FR" sz="1100" dirty="0"/>
                <a:t>Net </a:t>
              </a:r>
              <a:br>
                <a:rPr lang="fr-FR" sz="1100" dirty="0"/>
              </a:br>
              <a:r>
                <a:rPr lang="fr-FR" sz="1100" dirty="0"/>
                <a:t>cash </a:t>
              </a:r>
              <a:br>
                <a:rPr lang="fr-FR" sz="1100" dirty="0"/>
              </a:br>
              <a:r>
                <a:rPr lang="fr-FR" sz="1100" dirty="0"/>
                <a:t>flow</a:t>
              </a:r>
            </a:p>
          </p:txBody>
        </p:sp>
        <p:sp>
          <p:nvSpPr>
            <p:cNvPr id="12" name="Rectangle 11"/>
            <p:cNvSpPr/>
            <p:nvPr/>
          </p:nvSpPr>
          <p:spPr>
            <a:xfrm>
              <a:off x="7119441" y="2137142"/>
              <a:ext cx="365880" cy="627322"/>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t>-10</a:t>
              </a:r>
            </a:p>
          </p:txBody>
        </p:sp>
        <p:sp>
          <p:nvSpPr>
            <p:cNvPr id="13" name="Rectangle 12"/>
            <p:cNvSpPr/>
            <p:nvPr/>
          </p:nvSpPr>
          <p:spPr>
            <a:xfrm>
              <a:off x="7578525" y="1828310"/>
              <a:ext cx="365880" cy="308831"/>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t>+2</a:t>
              </a:r>
            </a:p>
          </p:txBody>
        </p:sp>
        <p:sp>
          <p:nvSpPr>
            <p:cNvPr id="14" name="Rectangle 13"/>
            <p:cNvSpPr/>
            <p:nvPr/>
          </p:nvSpPr>
          <p:spPr>
            <a:xfrm>
              <a:off x="8037609" y="1414128"/>
              <a:ext cx="365880" cy="723013"/>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t>+5</a:t>
              </a:r>
            </a:p>
          </p:txBody>
        </p:sp>
        <p:sp>
          <p:nvSpPr>
            <p:cNvPr id="16" name="Rectangle 15"/>
            <p:cNvSpPr/>
            <p:nvPr/>
          </p:nvSpPr>
          <p:spPr>
            <a:xfrm>
              <a:off x="8510121" y="1289240"/>
              <a:ext cx="365880" cy="847902"/>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t>+6</a:t>
              </a:r>
            </a:p>
          </p:txBody>
        </p:sp>
      </p:grpSp>
      <p:grpSp>
        <p:nvGrpSpPr>
          <p:cNvPr id="35" name="Groupe 34"/>
          <p:cNvGrpSpPr/>
          <p:nvPr/>
        </p:nvGrpSpPr>
        <p:grpSpPr>
          <a:xfrm>
            <a:off x="6526505" y="2773405"/>
            <a:ext cx="2693048" cy="1697011"/>
            <a:chOff x="6526505" y="2773405"/>
            <a:chExt cx="2693048" cy="1697011"/>
          </a:xfrm>
        </p:grpSpPr>
        <p:cxnSp>
          <p:nvCxnSpPr>
            <p:cNvPr id="17" name="Connecteur droit 16"/>
            <p:cNvCxnSpPr/>
            <p:nvPr/>
          </p:nvCxnSpPr>
          <p:spPr>
            <a:xfrm>
              <a:off x="6974958" y="3258304"/>
              <a:ext cx="0" cy="1212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6974958" y="3843094"/>
              <a:ext cx="2083982"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6526505" y="3264196"/>
              <a:ext cx="471604" cy="600164"/>
            </a:xfrm>
            <a:prstGeom prst="rect">
              <a:avLst/>
            </a:prstGeom>
            <a:noFill/>
          </p:spPr>
          <p:txBody>
            <a:bodyPr wrap="none" rtlCol="0">
              <a:spAutoFit/>
            </a:bodyPr>
            <a:lstStyle/>
            <a:p>
              <a:r>
                <a:rPr lang="fr-FR" sz="1100" dirty="0"/>
                <a:t>Net </a:t>
              </a:r>
              <a:br>
                <a:rPr lang="fr-FR" sz="1100" dirty="0"/>
              </a:br>
              <a:r>
                <a:rPr lang="fr-FR" sz="1100" dirty="0"/>
                <a:t>cash </a:t>
              </a:r>
              <a:br>
                <a:rPr lang="fr-FR" sz="1100" dirty="0"/>
              </a:br>
              <a:r>
                <a:rPr lang="fr-FR" sz="1100" dirty="0"/>
                <a:t>flow</a:t>
              </a:r>
            </a:p>
          </p:txBody>
        </p:sp>
        <p:sp>
          <p:nvSpPr>
            <p:cNvPr id="20" name="Rectangle 19"/>
            <p:cNvSpPr/>
            <p:nvPr/>
          </p:nvSpPr>
          <p:spPr>
            <a:xfrm>
              <a:off x="7060016" y="3843094"/>
              <a:ext cx="228302" cy="627322"/>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000" dirty="0"/>
                <a:t>-10</a:t>
              </a:r>
            </a:p>
          </p:txBody>
        </p:sp>
        <p:sp>
          <p:nvSpPr>
            <p:cNvPr id="21" name="Rectangle 20"/>
            <p:cNvSpPr/>
            <p:nvPr/>
          </p:nvSpPr>
          <p:spPr>
            <a:xfrm>
              <a:off x="7327080" y="3534262"/>
              <a:ext cx="251445" cy="308831"/>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fr-FR" sz="1000" dirty="0"/>
                <a:t>+2</a:t>
              </a:r>
            </a:p>
          </p:txBody>
        </p:sp>
        <p:sp>
          <p:nvSpPr>
            <p:cNvPr id="22" name="Rectangle 21"/>
            <p:cNvSpPr/>
            <p:nvPr/>
          </p:nvSpPr>
          <p:spPr>
            <a:xfrm>
              <a:off x="7633298" y="3120080"/>
              <a:ext cx="264254" cy="723013"/>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fr-FR" sz="1000" dirty="0"/>
                <a:t>+5</a:t>
              </a:r>
            </a:p>
          </p:txBody>
        </p:sp>
        <p:sp>
          <p:nvSpPr>
            <p:cNvPr id="23" name="Rectangle 22"/>
            <p:cNvSpPr/>
            <p:nvPr/>
          </p:nvSpPr>
          <p:spPr>
            <a:xfrm>
              <a:off x="7966192" y="2985043"/>
              <a:ext cx="250388" cy="847902"/>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fr-FR" sz="1000" dirty="0"/>
                <a:t>+6</a:t>
              </a:r>
            </a:p>
          </p:txBody>
        </p:sp>
        <p:sp>
          <p:nvSpPr>
            <p:cNvPr id="24" name="ZoneTexte 23"/>
            <p:cNvSpPr txBox="1"/>
            <p:nvPr/>
          </p:nvSpPr>
          <p:spPr>
            <a:xfrm>
              <a:off x="7222587" y="3292475"/>
              <a:ext cx="436338" cy="261610"/>
            </a:xfrm>
            <a:prstGeom prst="rect">
              <a:avLst/>
            </a:prstGeom>
            <a:noFill/>
          </p:spPr>
          <p:txBody>
            <a:bodyPr wrap="none" rtlCol="0">
              <a:spAutoFit/>
            </a:bodyPr>
            <a:lstStyle/>
            <a:p>
              <a:r>
                <a:rPr lang="fr-FR" sz="1100" dirty="0"/>
                <a:t>1,82</a:t>
              </a:r>
            </a:p>
          </p:txBody>
        </p:sp>
        <p:sp>
          <p:nvSpPr>
            <p:cNvPr id="25" name="ZoneTexte 24"/>
            <p:cNvSpPr txBox="1"/>
            <p:nvPr/>
          </p:nvSpPr>
          <p:spPr>
            <a:xfrm>
              <a:off x="7546626" y="2904212"/>
              <a:ext cx="436338" cy="261610"/>
            </a:xfrm>
            <a:prstGeom prst="rect">
              <a:avLst/>
            </a:prstGeom>
            <a:noFill/>
          </p:spPr>
          <p:txBody>
            <a:bodyPr wrap="none" rtlCol="0">
              <a:spAutoFit/>
            </a:bodyPr>
            <a:lstStyle/>
            <a:p>
              <a:r>
                <a:rPr lang="fr-FR" sz="1100" dirty="0"/>
                <a:t>4,13</a:t>
              </a:r>
            </a:p>
          </p:txBody>
        </p:sp>
        <p:sp>
          <p:nvSpPr>
            <p:cNvPr id="26" name="ZoneTexte 25"/>
            <p:cNvSpPr txBox="1"/>
            <p:nvPr/>
          </p:nvSpPr>
          <p:spPr>
            <a:xfrm>
              <a:off x="7865653" y="2773405"/>
              <a:ext cx="436338" cy="261610"/>
            </a:xfrm>
            <a:prstGeom prst="rect">
              <a:avLst/>
            </a:prstGeom>
            <a:noFill/>
          </p:spPr>
          <p:txBody>
            <a:bodyPr wrap="none" rtlCol="0">
              <a:spAutoFit/>
            </a:bodyPr>
            <a:lstStyle/>
            <a:p>
              <a:r>
                <a:rPr lang="fr-FR" sz="1100" dirty="0"/>
                <a:t>4,50</a:t>
              </a:r>
            </a:p>
          </p:txBody>
        </p:sp>
        <p:sp>
          <p:nvSpPr>
            <p:cNvPr id="27" name="ZoneTexte 26"/>
            <p:cNvSpPr txBox="1"/>
            <p:nvPr/>
          </p:nvSpPr>
          <p:spPr>
            <a:xfrm>
              <a:off x="8291952" y="4156755"/>
              <a:ext cx="737702" cy="261610"/>
            </a:xfrm>
            <a:prstGeom prst="rect">
              <a:avLst/>
            </a:prstGeom>
            <a:noFill/>
          </p:spPr>
          <p:txBody>
            <a:bodyPr wrap="none" rtlCol="0">
              <a:spAutoFit/>
            </a:bodyPr>
            <a:lstStyle/>
            <a:p>
              <a:r>
                <a:rPr lang="fr-FR" sz="1100" dirty="0"/>
                <a:t>Ex at 10%</a:t>
              </a:r>
            </a:p>
          </p:txBody>
        </p:sp>
        <p:sp>
          <p:nvSpPr>
            <p:cNvPr id="28" name="Rectangle 27"/>
            <p:cNvSpPr/>
            <p:nvPr/>
          </p:nvSpPr>
          <p:spPr>
            <a:xfrm>
              <a:off x="8296793" y="2995190"/>
              <a:ext cx="227199" cy="847902"/>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fr-FR" sz="1000" dirty="0"/>
                <a:t>+6</a:t>
              </a:r>
            </a:p>
          </p:txBody>
        </p:sp>
        <p:sp>
          <p:nvSpPr>
            <p:cNvPr id="29" name="ZoneTexte 28"/>
            <p:cNvSpPr txBox="1"/>
            <p:nvPr/>
          </p:nvSpPr>
          <p:spPr>
            <a:xfrm>
              <a:off x="8196255" y="2783552"/>
              <a:ext cx="436338" cy="261610"/>
            </a:xfrm>
            <a:prstGeom prst="rect">
              <a:avLst/>
            </a:prstGeom>
            <a:noFill/>
          </p:spPr>
          <p:txBody>
            <a:bodyPr wrap="none" rtlCol="0">
              <a:spAutoFit/>
            </a:bodyPr>
            <a:lstStyle/>
            <a:p>
              <a:r>
                <a:rPr lang="fr-FR" sz="1100" dirty="0"/>
                <a:t>4,10</a:t>
              </a:r>
            </a:p>
          </p:txBody>
        </p:sp>
        <p:sp>
          <p:nvSpPr>
            <p:cNvPr id="30" name="Rectangle 29"/>
            <p:cNvSpPr/>
            <p:nvPr/>
          </p:nvSpPr>
          <p:spPr>
            <a:xfrm>
              <a:off x="8568164" y="3124823"/>
              <a:ext cx="264254" cy="723013"/>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fr-FR" sz="1000" dirty="0"/>
                <a:t>+5</a:t>
              </a:r>
            </a:p>
          </p:txBody>
        </p:sp>
        <p:sp>
          <p:nvSpPr>
            <p:cNvPr id="31" name="ZoneTexte 30"/>
            <p:cNvSpPr txBox="1"/>
            <p:nvPr/>
          </p:nvSpPr>
          <p:spPr>
            <a:xfrm>
              <a:off x="8513391" y="2908955"/>
              <a:ext cx="364202" cy="261610"/>
            </a:xfrm>
            <a:prstGeom prst="rect">
              <a:avLst/>
            </a:prstGeom>
            <a:noFill/>
          </p:spPr>
          <p:txBody>
            <a:bodyPr wrap="none" rtlCol="0">
              <a:spAutoFit/>
            </a:bodyPr>
            <a:lstStyle/>
            <a:p>
              <a:r>
                <a:rPr lang="fr-FR" sz="1100" dirty="0"/>
                <a:t>3,1</a:t>
              </a:r>
            </a:p>
          </p:txBody>
        </p:sp>
        <p:sp>
          <p:nvSpPr>
            <p:cNvPr id="32" name="Rectangle 31"/>
            <p:cNvSpPr/>
            <p:nvPr/>
          </p:nvSpPr>
          <p:spPr>
            <a:xfrm>
              <a:off x="8887708" y="3540141"/>
              <a:ext cx="251445" cy="308831"/>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fr-FR" sz="1000" dirty="0"/>
                <a:t>+2</a:t>
              </a:r>
            </a:p>
          </p:txBody>
        </p:sp>
        <p:sp>
          <p:nvSpPr>
            <p:cNvPr id="33" name="ZoneTexte 32"/>
            <p:cNvSpPr txBox="1"/>
            <p:nvPr/>
          </p:nvSpPr>
          <p:spPr>
            <a:xfrm>
              <a:off x="8783215" y="3298354"/>
              <a:ext cx="436338" cy="261610"/>
            </a:xfrm>
            <a:prstGeom prst="rect">
              <a:avLst/>
            </a:prstGeom>
            <a:noFill/>
          </p:spPr>
          <p:txBody>
            <a:bodyPr wrap="none" rtlCol="0">
              <a:spAutoFit/>
            </a:bodyPr>
            <a:lstStyle/>
            <a:p>
              <a:r>
                <a:rPr lang="fr-FR" sz="1100" dirty="0"/>
                <a:t>1,13</a:t>
              </a:r>
            </a:p>
          </p:txBody>
        </p:sp>
      </p:grpSp>
    </p:spTree>
    <p:extLst>
      <p:ext uri="{BB962C8B-B14F-4D97-AF65-F5344CB8AC3E}">
        <p14:creationId xmlns:p14="http://schemas.microsoft.com/office/powerpoint/2010/main" val="369366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Evaluating</a:t>
            </a:r>
            <a:r>
              <a:rPr lang="fr-FR" dirty="0"/>
              <a:t> Options</a:t>
            </a:r>
          </a:p>
        </p:txBody>
      </p:sp>
      <p:sp>
        <p:nvSpPr>
          <p:cNvPr id="4" name="Sous-titre 3"/>
          <p:cNvSpPr>
            <a:spLocks noGrp="1"/>
          </p:cNvSpPr>
          <p:nvPr>
            <p:ph type="subTitle" idx="13"/>
          </p:nvPr>
        </p:nvSpPr>
        <p:spPr/>
        <p:txBody>
          <a:bodyPr/>
          <a:lstStyle/>
          <a:p>
            <a:r>
              <a:rPr lang="fr-FR" dirty="0" err="1"/>
              <a:t>Acceptability</a:t>
            </a:r>
            <a:r>
              <a:rPr lang="fr-FR" dirty="0"/>
              <a:t> - RETURN</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212</a:t>
            </a:fld>
            <a:endParaRPr lang="fr-FR"/>
          </a:p>
        </p:txBody>
      </p:sp>
      <p:sp>
        <p:nvSpPr>
          <p:cNvPr id="2" name="Espace réservé du contenu 1"/>
          <p:cNvSpPr>
            <a:spLocks noGrp="1"/>
          </p:cNvSpPr>
          <p:nvPr>
            <p:ph idx="1"/>
          </p:nvPr>
        </p:nvSpPr>
        <p:spPr>
          <a:xfrm>
            <a:off x="240103" y="1207877"/>
            <a:ext cx="6444647" cy="3374756"/>
          </a:xfrm>
        </p:spPr>
        <p:txBody>
          <a:bodyPr/>
          <a:lstStyle/>
          <a:p>
            <a:r>
              <a:rPr lang="en-US" sz="1800" dirty="0"/>
              <a:t>Financial analysis (note : methods differ by industry)</a:t>
            </a:r>
          </a:p>
          <a:p>
            <a:pPr lvl="1"/>
            <a:r>
              <a:rPr lang="en-US" sz="1400" dirty="0"/>
              <a:t>ROCE (return on capital employed) </a:t>
            </a:r>
          </a:p>
          <a:p>
            <a:pPr marL="893763" lvl="2" indent="-85725"/>
            <a:r>
              <a:rPr lang="en-US" sz="1200" dirty="0"/>
              <a:t>(profit before interest and taxes/capital employed)</a:t>
            </a:r>
          </a:p>
          <a:p>
            <a:pPr marL="893763" lvl="2" indent="-85725"/>
            <a:r>
              <a:rPr lang="en-US" sz="1200" dirty="0"/>
              <a:t>Earning power of the capital resources used to implement the strategy</a:t>
            </a:r>
          </a:p>
          <a:p>
            <a:pPr lvl="1"/>
            <a:r>
              <a:rPr lang="en-US" sz="1400" dirty="0"/>
              <a:t>Payback period</a:t>
            </a:r>
          </a:p>
          <a:p>
            <a:pPr marL="893763" lvl="2" indent="-85725"/>
            <a:r>
              <a:rPr lang="en-US" sz="1200" dirty="0"/>
              <a:t>Length of time for cumulative cash flows of a project to become positive</a:t>
            </a:r>
          </a:p>
          <a:p>
            <a:pPr marL="893763" lvl="2" indent="-85725"/>
            <a:r>
              <a:rPr lang="en-US" sz="1200" dirty="0"/>
              <a:t>Which projects have quickest payback?</a:t>
            </a:r>
          </a:p>
          <a:p>
            <a:pPr lvl="2"/>
            <a:r>
              <a:rPr lang="en-US" sz="1100" i="1" dirty="0" err="1"/>
              <a:t>Attn</a:t>
            </a:r>
            <a:r>
              <a:rPr lang="en-US" sz="1100" i="1" dirty="0"/>
              <a:t> : future cash and cash today actually have different value due to inflation, risk, interest so the present value of future cash has to be used.</a:t>
            </a:r>
          </a:p>
          <a:p>
            <a:pPr lvl="1"/>
            <a:r>
              <a:rPr lang="en-US" sz="1400" dirty="0"/>
              <a:t>Discounted Cash Flow</a:t>
            </a:r>
          </a:p>
          <a:p>
            <a:pPr marL="893763" lvl="2" indent="-85725"/>
            <a:r>
              <a:rPr lang="en-US" sz="1200" dirty="0"/>
              <a:t>Look at sum of discounted cash flows</a:t>
            </a:r>
          </a:p>
          <a:p>
            <a:pPr marL="893763" lvl="2" indent="-85725"/>
            <a:r>
              <a:rPr lang="en-US" sz="1200" dirty="0"/>
              <a:t>Net Present Value – present value of net cash flow less initial investment</a:t>
            </a:r>
            <a:br>
              <a:rPr lang="en-US" sz="1200" dirty="0"/>
            </a:br>
            <a:r>
              <a:rPr lang="en-US" sz="1200" dirty="0"/>
              <a:t>sum of select project with highest NPV (ex. 18,78 – 10,00 = 8,78)</a:t>
            </a:r>
          </a:p>
          <a:p>
            <a:pPr marL="893763" lvl="2" indent="-85725"/>
            <a:r>
              <a:rPr lang="en-US" sz="1200" dirty="0"/>
              <a:t>Test sensitivity of the assumptions used (volumes, rates)  (r=32% then NPV=0)</a:t>
            </a:r>
          </a:p>
          <a:p>
            <a:pPr marL="893763" lvl="2" indent="-85725"/>
            <a:r>
              <a:rPr lang="en-US" sz="1200" dirty="0"/>
              <a:t>Does the DCF exceed the cost of capital ? (interest rate)</a:t>
            </a:r>
          </a:p>
          <a:p>
            <a:pPr lvl="1"/>
            <a:endParaRPr lang="en-US" sz="1200" i="1" dirty="0"/>
          </a:p>
          <a:p>
            <a:pPr lvl="1"/>
            <a:endParaRPr lang="en-US" sz="1200" i="1" dirty="0"/>
          </a:p>
        </p:txBody>
      </p:sp>
      <p:cxnSp>
        <p:nvCxnSpPr>
          <p:cNvPr id="7" name="Connecteur droit 6"/>
          <p:cNvCxnSpPr/>
          <p:nvPr/>
        </p:nvCxnSpPr>
        <p:spPr>
          <a:xfrm>
            <a:off x="6974958" y="1552352"/>
            <a:ext cx="0" cy="1212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6974958" y="2137142"/>
            <a:ext cx="208398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6526505" y="1708128"/>
            <a:ext cx="471604" cy="600164"/>
          </a:xfrm>
          <a:prstGeom prst="rect">
            <a:avLst/>
          </a:prstGeom>
          <a:noFill/>
        </p:spPr>
        <p:txBody>
          <a:bodyPr wrap="none" rtlCol="0">
            <a:spAutoFit/>
          </a:bodyPr>
          <a:lstStyle/>
          <a:p>
            <a:r>
              <a:rPr lang="fr-FR" sz="1100" dirty="0"/>
              <a:t>Net </a:t>
            </a:r>
            <a:br>
              <a:rPr lang="fr-FR" sz="1100" dirty="0"/>
            </a:br>
            <a:r>
              <a:rPr lang="fr-FR" sz="1100" dirty="0"/>
              <a:t>cash </a:t>
            </a:r>
            <a:br>
              <a:rPr lang="fr-FR" sz="1100" dirty="0"/>
            </a:br>
            <a:r>
              <a:rPr lang="fr-FR" sz="1100" dirty="0"/>
              <a:t>flow</a:t>
            </a:r>
          </a:p>
        </p:txBody>
      </p:sp>
      <p:sp>
        <p:nvSpPr>
          <p:cNvPr id="12" name="Rectangle 11"/>
          <p:cNvSpPr/>
          <p:nvPr/>
        </p:nvSpPr>
        <p:spPr>
          <a:xfrm>
            <a:off x="7119441" y="2137142"/>
            <a:ext cx="365880" cy="627322"/>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t>-10</a:t>
            </a:r>
          </a:p>
        </p:txBody>
      </p:sp>
      <p:sp>
        <p:nvSpPr>
          <p:cNvPr id="13" name="Rectangle 12"/>
          <p:cNvSpPr/>
          <p:nvPr/>
        </p:nvSpPr>
        <p:spPr>
          <a:xfrm>
            <a:off x="7578525" y="1828310"/>
            <a:ext cx="365880" cy="308831"/>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t>+2</a:t>
            </a:r>
          </a:p>
        </p:txBody>
      </p:sp>
      <p:sp>
        <p:nvSpPr>
          <p:cNvPr id="14" name="Rectangle 13"/>
          <p:cNvSpPr/>
          <p:nvPr/>
        </p:nvSpPr>
        <p:spPr>
          <a:xfrm>
            <a:off x="8037609" y="1414128"/>
            <a:ext cx="365880" cy="723013"/>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t>+5</a:t>
            </a:r>
          </a:p>
        </p:txBody>
      </p:sp>
      <p:sp>
        <p:nvSpPr>
          <p:cNvPr id="16" name="Rectangle 15"/>
          <p:cNvSpPr/>
          <p:nvPr/>
        </p:nvSpPr>
        <p:spPr>
          <a:xfrm>
            <a:off x="8510121" y="1289240"/>
            <a:ext cx="365880" cy="847902"/>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t>+6</a:t>
            </a:r>
          </a:p>
        </p:txBody>
      </p:sp>
      <p:cxnSp>
        <p:nvCxnSpPr>
          <p:cNvPr id="17" name="Connecteur droit 16"/>
          <p:cNvCxnSpPr/>
          <p:nvPr/>
        </p:nvCxnSpPr>
        <p:spPr>
          <a:xfrm>
            <a:off x="6974958" y="3258304"/>
            <a:ext cx="0" cy="1212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6974958" y="3843094"/>
            <a:ext cx="2083982"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6526505" y="3264196"/>
            <a:ext cx="471604" cy="600164"/>
          </a:xfrm>
          <a:prstGeom prst="rect">
            <a:avLst/>
          </a:prstGeom>
          <a:noFill/>
        </p:spPr>
        <p:txBody>
          <a:bodyPr wrap="none" rtlCol="0">
            <a:spAutoFit/>
          </a:bodyPr>
          <a:lstStyle/>
          <a:p>
            <a:r>
              <a:rPr lang="fr-FR" sz="1100" dirty="0"/>
              <a:t>Net </a:t>
            </a:r>
            <a:br>
              <a:rPr lang="fr-FR" sz="1100" dirty="0"/>
            </a:br>
            <a:r>
              <a:rPr lang="fr-FR" sz="1100" dirty="0"/>
              <a:t>cash </a:t>
            </a:r>
            <a:br>
              <a:rPr lang="fr-FR" sz="1100" dirty="0"/>
            </a:br>
            <a:r>
              <a:rPr lang="fr-FR" sz="1100" dirty="0"/>
              <a:t>flow</a:t>
            </a:r>
          </a:p>
        </p:txBody>
      </p:sp>
      <p:sp>
        <p:nvSpPr>
          <p:cNvPr id="20" name="Rectangle 19"/>
          <p:cNvSpPr/>
          <p:nvPr/>
        </p:nvSpPr>
        <p:spPr>
          <a:xfrm>
            <a:off x="7060016" y="3843094"/>
            <a:ext cx="228302" cy="627322"/>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000" dirty="0"/>
              <a:t>-10</a:t>
            </a:r>
          </a:p>
        </p:txBody>
      </p:sp>
      <p:sp>
        <p:nvSpPr>
          <p:cNvPr id="21" name="Rectangle 20"/>
          <p:cNvSpPr/>
          <p:nvPr/>
        </p:nvSpPr>
        <p:spPr>
          <a:xfrm>
            <a:off x="7327080" y="3534262"/>
            <a:ext cx="251445" cy="308831"/>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fr-FR" sz="1000" dirty="0"/>
              <a:t>+2</a:t>
            </a:r>
          </a:p>
        </p:txBody>
      </p:sp>
      <p:sp>
        <p:nvSpPr>
          <p:cNvPr id="22" name="Rectangle 21"/>
          <p:cNvSpPr/>
          <p:nvPr/>
        </p:nvSpPr>
        <p:spPr>
          <a:xfrm>
            <a:off x="7633298" y="3120080"/>
            <a:ext cx="264254" cy="723013"/>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fr-FR" sz="1000" dirty="0"/>
              <a:t>+5</a:t>
            </a:r>
          </a:p>
        </p:txBody>
      </p:sp>
      <p:sp>
        <p:nvSpPr>
          <p:cNvPr id="23" name="Rectangle 22"/>
          <p:cNvSpPr/>
          <p:nvPr/>
        </p:nvSpPr>
        <p:spPr>
          <a:xfrm>
            <a:off x="7966192" y="2985043"/>
            <a:ext cx="250388" cy="847902"/>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fr-FR" sz="1000" dirty="0"/>
              <a:t>+6</a:t>
            </a:r>
          </a:p>
        </p:txBody>
      </p:sp>
      <p:sp>
        <p:nvSpPr>
          <p:cNvPr id="24" name="ZoneTexte 23"/>
          <p:cNvSpPr txBox="1"/>
          <p:nvPr/>
        </p:nvSpPr>
        <p:spPr>
          <a:xfrm>
            <a:off x="7222587" y="3292475"/>
            <a:ext cx="436338" cy="261610"/>
          </a:xfrm>
          <a:prstGeom prst="rect">
            <a:avLst/>
          </a:prstGeom>
          <a:noFill/>
        </p:spPr>
        <p:txBody>
          <a:bodyPr wrap="none" rtlCol="0">
            <a:spAutoFit/>
          </a:bodyPr>
          <a:lstStyle/>
          <a:p>
            <a:r>
              <a:rPr lang="fr-FR" sz="1100" dirty="0"/>
              <a:t>1,82</a:t>
            </a:r>
          </a:p>
        </p:txBody>
      </p:sp>
      <p:sp>
        <p:nvSpPr>
          <p:cNvPr id="25" name="ZoneTexte 24"/>
          <p:cNvSpPr txBox="1"/>
          <p:nvPr/>
        </p:nvSpPr>
        <p:spPr>
          <a:xfrm>
            <a:off x="7546626" y="2904212"/>
            <a:ext cx="436338" cy="261610"/>
          </a:xfrm>
          <a:prstGeom prst="rect">
            <a:avLst/>
          </a:prstGeom>
          <a:noFill/>
        </p:spPr>
        <p:txBody>
          <a:bodyPr wrap="none" rtlCol="0">
            <a:spAutoFit/>
          </a:bodyPr>
          <a:lstStyle/>
          <a:p>
            <a:r>
              <a:rPr lang="fr-FR" sz="1100" dirty="0"/>
              <a:t>4,13</a:t>
            </a:r>
          </a:p>
        </p:txBody>
      </p:sp>
      <p:sp>
        <p:nvSpPr>
          <p:cNvPr id="26" name="ZoneTexte 25"/>
          <p:cNvSpPr txBox="1"/>
          <p:nvPr/>
        </p:nvSpPr>
        <p:spPr>
          <a:xfrm>
            <a:off x="7865653" y="2773405"/>
            <a:ext cx="436338" cy="261610"/>
          </a:xfrm>
          <a:prstGeom prst="rect">
            <a:avLst/>
          </a:prstGeom>
          <a:noFill/>
        </p:spPr>
        <p:txBody>
          <a:bodyPr wrap="none" rtlCol="0">
            <a:spAutoFit/>
          </a:bodyPr>
          <a:lstStyle/>
          <a:p>
            <a:r>
              <a:rPr lang="fr-FR" sz="1100" dirty="0"/>
              <a:t>4,50</a:t>
            </a:r>
          </a:p>
        </p:txBody>
      </p:sp>
      <p:sp>
        <p:nvSpPr>
          <p:cNvPr id="27" name="ZoneTexte 26"/>
          <p:cNvSpPr txBox="1"/>
          <p:nvPr/>
        </p:nvSpPr>
        <p:spPr>
          <a:xfrm>
            <a:off x="8291952" y="4156755"/>
            <a:ext cx="737702" cy="261610"/>
          </a:xfrm>
          <a:prstGeom prst="rect">
            <a:avLst/>
          </a:prstGeom>
          <a:noFill/>
        </p:spPr>
        <p:txBody>
          <a:bodyPr wrap="none" rtlCol="0">
            <a:spAutoFit/>
          </a:bodyPr>
          <a:lstStyle/>
          <a:p>
            <a:r>
              <a:rPr lang="fr-FR" sz="1100" dirty="0"/>
              <a:t>Ex at 10%</a:t>
            </a:r>
          </a:p>
        </p:txBody>
      </p:sp>
      <p:sp>
        <p:nvSpPr>
          <p:cNvPr id="28" name="Rectangle 27"/>
          <p:cNvSpPr/>
          <p:nvPr/>
        </p:nvSpPr>
        <p:spPr>
          <a:xfrm>
            <a:off x="8296793" y="2995190"/>
            <a:ext cx="227199" cy="847902"/>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fr-FR" sz="1000" dirty="0"/>
              <a:t>+6</a:t>
            </a:r>
          </a:p>
        </p:txBody>
      </p:sp>
      <p:sp>
        <p:nvSpPr>
          <p:cNvPr id="29" name="ZoneTexte 28"/>
          <p:cNvSpPr txBox="1"/>
          <p:nvPr/>
        </p:nvSpPr>
        <p:spPr>
          <a:xfrm>
            <a:off x="8196255" y="2783552"/>
            <a:ext cx="436338" cy="261610"/>
          </a:xfrm>
          <a:prstGeom prst="rect">
            <a:avLst/>
          </a:prstGeom>
          <a:noFill/>
        </p:spPr>
        <p:txBody>
          <a:bodyPr wrap="none" rtlCol="0">
            <a:spAutoFit/>
          </a:bodyPr>
          <a:lstStyle/>
          <a:p>
            <a:r>
              <a:rPr lang="fr-FR" sz="1100" dirty="0"/>
              <a:t>4,10</a:t>
            </a:r>
          </a:p>
        </p:txBody>
      </p:sp>
      <p:sp>
        <p:nvSpPr>
          <p:cNvPr id="30" name="Rectangle 29"/>
          <p:cNvSpPr/>
          <p:nvPr/>
        </p:nvSpPr>
        <p:spPr>
          <a:xfrm>
            <a:off x="8568164" y="3124823"/>
            <a:ext cx="264254" cy="723013"/>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fr-FR" sz="1000" dirty="0"/>
              <a:t>+5</a:t>
            </a:r>
          </a:p>
        </p:txBody>
      </p:sp>
      <p:sp>
        <p:nvSpPr>
          <p:cNvPr id="31" name="ZoneTexte 30"/>
          <p:cNvSpPr txBox="1"/>
          <p:nvPr/>
        </p:nvSpPr>
        <p:spPr>
          <a:xfrm>
            <a:off x="8513391" y="2908955"/>
            <a:ext cx="364202" cy="261610"/>
          </a:xfrm>
          <a:prstGeom prst="rect">
            <a:avLst/>
          </a:prstGeom>
          <a:noFill/>
        </p:spPr>
        <p:txBody>
          <a:bodyPr wrap="none" rtlCol="0">
            <a:spAutoFit/>
          </a:bodyPr>
          <a:lstStyle/>
          <a:p>
            <a:r>
              <a:rPr lang="fr-FR" sz="1100" dirty="0"/>
              <a:t>3,1</a:t>
            </a:r>
          </a:p>
        </p:txBody>
      </p:sp>
      <p:sp>
        <p:nvSpPr>
          <p:cNvPr id="32" name="Rectangle 31"/>
          <p:cNvSpPr/>
          <p:nvPr/>
        </p:nvSpPr>
        <p:spPr>
          <a:xfrm>
            <a:off x="8887708" y="3540141"/>
            <a:ext cx="251445" cy="308831"/>
          </a:xfrm>
          <a:prstGeom prst="rect">
            <a:avLst/>
          </a:prstGeom>
          <a:solidFill>
            <a:schemeClr val="bg1">
              <a:lumMod val="6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fr-FR" sz="1000" dirty="0"/>
              <a:t>+2</a:t>
            </a:r>
          </a:p>
        </p:txBody>
      </p:sp>
      <p:sp>
        <p:nvSpPr>
          <p:cNvPr id="33" name="ZoneTexte 32"/>
          <p:cNvSpPr txBox="1"/>
          <p:nvPr/>
        </p:nvSpPr>
        <p:spPr>
          <a:xfrm>
            <a:off x="8783215" y="3298354"/>
            <a:ext cx="436338" cy="261610"/>
          </a:xfrm>
          <a:prstGeom prst="rect">
            <a:avLst/>
          </a:prstGeom>
          <a:noFill/>
        </p:spPr>
        <p:txBody>
          <a:bodyPr wrap="none" rtlCol="0">
            <a:spAutoFit/>
          </a:bodyPr>
          <a:lstStyle/>
          <a:p>
            <a:r>
              <a:rPr lang="fr-FR" sz="1100" dirty="0"/>
              <a:t>1,13</a:t>
            </a:r>
          </a:p>
        </p:txBody>
      </p:sp>
      <p:sp>
        <p:nvSpPr>
          <p:cNvPr id="6" name="Rectangle 5"/>
          <p:cNvSpPr/>
          <p:nvPr/>
        </p:nvSpPr>
        <p:spPr>
          <a:xfrm>
            <a:off x="2243470" y="1708128"/>
            <a:ext cx="3551274" cy="85431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Strategic projects may have high degrees of uncertainty</a:t>
            </a:r>
          </a:p>
        </p:txBody>
      </p:sp>
      <p:sp>
        <p:nvSpPr>
          <p:cNvPr id="34" name="Rectangle 33"/>
          <p:cNvSpPr/>
          <p:nvPr/>
        </p:nvSpPr>
        <p:spPr>
          <a:xfrm>
            <a:off x="2243470" y="2692920"/>
            <a:ext cx="3551274" cy="85431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Projects can have spillover effects and other costs/benefits that can’t be isolated</a:t>
            </a:r>
          </a:p>
        </p:txBody>
      </p:sp>
      <p:sp>
        <p:nvSpPr>
          <p:cNvPr id="35" name="Rectangle 34"/>
          <p:cNvSpPr/>
          <p:nvPr/>
        </p:nvSpPr>
        <p:spPr>
          <a:xfrm>
            <a:off x="2243470" y="3637776"/>
            <a:ext cx="3551274" cy="85431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Assessments are only as good as the assumptions</a:t>
            </a:r>
            <a:br>
              <a:rPr lang="en-US" dirty="0">
                <a:solidFill>
                  <a:srgbClr val="FF0000"/>
                </a:solidFill>
              </a:rPr>
            </a:br>
            <a:r>
              <a:rPr lang="en-US" dirty="0">
                <a:solidFill>
                  <a:srgbClr val="FF0000"/>
                </a:solidFill>
              </a:rPr>
              <a:t>(GIGO=Garbage in; garbage out)</a:t>
            </a:r>
          </a:p>
        </p:txBody>
      </p:sp>
    </p:spTree>
    <p:extLst>
      <p:ext uri="{BB962C8B-B14F-4D97-AF65-F5344CB8AC3E}">
        <p14:creationId xmlns:p14="http://schemas.microsoft.com/office/powerpoint/2010/main" val="405930746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dirty="0"/>
              <a:t>Evaluating Options</a:t>
            </a:r>
          </a:p>
        </p:txBody>
      </p:sp>
      <p:sp>
        <p:nvSpPr>
          <p:cNvPr id="4" name="Sous-titre 3"/>
          <p:cNvSpPr>
            <a:spLocks noGrp="1"/>
          </p:cNvSpPr>
          <p:nvPr>
            <p:ph type="subTitle" idx="13"/>
          </p:nvPr>
        </p:nvSpPr>
        <p:spPr/>
        <p:txBody>
          <a:bodyPr/>
          <a:lstStyle/>
          <a:p>
            <a:r>
              <a:rPr lang="en-US" dirty="0"/>
              <a:t>Acceptability - RETURN</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213</a:t>
            </a:fld>
            <a:endParaRPr lang="fr-FR"/>
          </a:p>
        </p:txBody>
      </p:sp>
      <p:sp>
        <p:nvSpPr>
          <p:cNvPr id="2" name="Espace réservé du contenu 1"/>
          <p:cNvSpPr>
            <a:spLocks noGrp="1"/>
          </p:cNvSpPr>
          <p:nvPr>
            <p:ph idx="1"/>
          </p:nvPr>
        </p:nvSpPr>
        <p:spPr>
          <a:xfrm>
            <a:off x="240103" y="1207877"/>
            <a:ext cx="4980483" cy="3374756"/>
          </a:xfrm>
        </p:spPr>
        <p:txBody>
          <a:bodyPr/>
          <a:lstStyle/>
          <a:p>
            <a:r>
              <a:rPr lang="en-US" sz="1800" dirty="0"/>
              <a:t>Shareholder value analysis (SVA)</a:t>
            </a:r>
            <a:br>
              <a:rPr lang="en-US" sz="1800" dirty="0"/>
            </a:br>
            <a:r>
              <a:rPr lang="en-US" sz="1800" dirty="0"/>
              <a:t>Which proposed strategy most increases shareholder value ?</a:t>
            </a:r>
          </a:p>
          <a:p>
            <a:pPr lvl="1"/>
            <a:r>
              <a:rPr lang="en-US" sz="1800" dirty="0"/>
              <a:t>Total Share Return (TSR)</a:t>
            </a:r>
          </a:p>
          <a:p>
            <a:pPr lvl="2"/>
            <a:r>
              <a:rPr lang="en-US" sz="1200" i="1" dirty="0"/>
              <a:t>Change in share price</a:t>
            </a:r>
          </a:p>
          <a:p>
            <a:pPr lvl="2"/>
            <a:r>
              <a:rPr lang="en-US" sz="1200" i="1" dirty="0"/>
              <a:t>Dividends receive per share</a:t>
            </a:r>
            <a:br>
              <a:rPr lang="en-US" sz="1200" i="1" dirty="0"/>
            </a:br>
            <a:br>
              <a:rPr lang="en-US" sz="1200" i="1" dirty="0"/>
            </a:br>
            <a:r>
              <a:rPr lang="en-US" sz="1200" i="1" dirty="0"/>
              <a:t>Must be publicly-quoted !</a:t>
            </a:r>
            <a:br>
              <a:rPr lang="en-US" sz="1200" i="1" dirty="0"/>
            </a:br>
            <a:endParaRPr lang="en-US" sz="1200" i="1" dirty="0"/>
          </a:p>
          <a:p>
            <a:pPr lvl="1"/>
            <a:r>
              <a:rPr lang="en-US" sz="1800" dirty="0"/>
              <a:t>Economic Value Added (EVA)</a:t>
            </a:r>
          </a:p>
          <a:p>
            <a:pPr lvl="2"/>
            <a:r>
              <a:rPr lang="en-US" sz="1200" i="1" dirty="0"/>
              <a:t>Includes opportunity costs of firm’s capital (what it could have earned if invested)</a:t>
            </a:r>
          </a:p>
          <a:p>
            <a:pPr lvl="2"/>
            <a:r>
              <a:rPr lang="en-US" sz="1200" i="1" dirty="0"/>
              <a:t>EVA = Net operating profit after tax – cost of capital (adjusted for risk)</a:t>
            </a:r>
          </a:p>
          <a:p>
            <a:pPr lvl="1"/>
            <a:endParaRPr lang="en-US" sz="1200" i="1" dirty="0"/>
          </a:p>
        </p:txBody>
      </p:sp>
      <p:sp>
        <p:nvSpPr>
          <p:cNvPr id="8" name="ZoneTexte 7"/>
          <p:cNvSpPr txBox="1"/>
          <p:nvPr/>
        </p:nvSpPr>
        <p:spPr>
          <a:xfrm>
            <a:off x="5135525" y="1235540"/>
            <a:ext cx="3880885" cy="1384995"/>
          </a:xfrm>
          <a:prstGeom prst="rect">
            <a:avLst/>
          </a:prstGeom>
          <a:solidFill>
            <a:srgbClr val="1D2D3F"/>
          </a:solidFill>
        </p:spPr>
        <p:txBody>
          <a:bodyPr wrap="square" rtlCol="0">
            <a:spAutoFit/>
          </a:bodyPr>
          <a:lstStyle/>
          <a:p>
            <a:r>
              <a:rPr lang="en-US" sz="1400" dirty="0">
                <a:solidFill>
                  <a:schemeClr val="bg1"/>
                </a:solidFill>
              </a:rPr>
              <a:t>Example : </a:t>
            </a:r>
          </a:p>
          <a:p>
            <a:pPr marL="265113"/>
            <a:r>
              <a:rPr lang="en-US" sz="1400" i="1" dirty="0">
                <a:solidFill>
                  <a:schemeClr val="bg1"/>
                </a:solidFill>
              </a:rPr>
              <a:t>Price per share = 100 at start of year</a:t>
            </a:r>
          </a:p>
          <a:p>
            <a:pPr marL="265113"/>
            <a:r>
              <a:rPr lang="en-US" sz="1400" i="1" dirty="0">
                <a:solidFill>
                  <a:schemeClr val="bg1"/>
                </a:solidFill>
              </a:rPr>
              <a:t>Price per share = 120 at end of year</a:t>
            </a:r>
          </a:p>
          <a:p>
            <a:pPr marL="265113"/>
            <a:r>
              <a:rPr lang="en-US" sz="1400" i="1" dirty="0">
                <a:solidFill>
                  <a:schemeClr val="bg1"/>
                </a:solidFill>
              </a:rPr>
              <a:t>Dividend received =5</a:t>
            </a:r>
          </a:p>
          <a:p>
            <a:pPr marL="265113"/>
            <a:endParaRPr lang="en-US" sz="1400" i="1" dirty="0">
              <a:solidFill>
                <a:schemeClr val="bg1"/>
              </a:solidFill>
            </a:endParaRPr>
          </a:p>
          <a:p>
            <a:pPr marL="265113"/>
            <a:r>
              <a:rPr lang="en-US" sz="1400" i="1" dirty="0">
                <a:solidFill>
                  <a:schemeClr val="bg1"/>
                </a:solidFill>
              </a:rPr>
              <a:t>TSR = (125/100)-1  = 25%</a:t>
            </a:r>
          </a:p>
        </p:txBody>
      </p:sp>
      <p:sp>
        <p:nvSpPr>
          <p:cNvPr id="36" name="ZoneTexte 35"/>
          <p:cNvSpPr txBox="1"/>
          <p:nvPr/>
        </p:nvSpPr>
        <p:spPr>
          <a:xfrm>
            <a:off x="5135525" y="3007996"/>
            <a:ext cx="3880885" cy="1384995"/>
          </a:xfrm>
          <a:prstGeom prst="rect">
            <a:avLst/>
          </a:prstGeom>
          <a:solidFill>
            <a:srgbClr val="1D2D3F"/>
          </a:solidFill>
        </p:spPr>
        <p:txBody>
          <a:bodyPr wrap="square" rtlCol="0">
            <a:spAutoFit/>
          </a:bodyPr>
          <a:lstStyle/>
          <a:p>
            <a:r>
              <a:rPr lang="en-US" sz="1400" dirty="0">
                <a:solidFill>
                  <a:schemeClr val="bg1"/>
                </a:solidFill>
              </a:rPr>
              <a:t>Example : </a:t>
            </a:r>
          </a:p>
          <a:p>
            <a:pPr marL="265113"/>
            <a:r>
              <a:rPr lang="en-US" sz="1400" i="1" dirty="0">
                <a:solidFill>
                  <a:schemeClr val="bg1"/>
                </a:solidFill>
              </a:rPr>
              <a:t>Operating profit after tax = 10</a:t>
            </a:r>
          </a:p>
          <a:p>
            <a:pPr marL="265113"/>
            <a:r>
              <a:rPr lang="en-US" sz="1400" i="1" dirty="0">
                <a:solidFill>
                  <a:schemeClr val="bg1"/>
                </a:solidFill>
              </a:rPr>
              <a:t>Capital employed = 100</a:t>
            </a:r>
          </a:p>
          <a:p>
            <a:pPr marL="265113"/>
            <a:r>
              <a:rPr lang="en-US" sz="1400" i="1" dirty="0">
                <a:solidFill>
                  <a:schemeClr val="bg1"/>
                </a:solidFill>
              </a:rPr>
              <a:t>Cost of capital = 8%</a:t>
            </a:r>
          </a:p>
          <a:p>
            <a:pPr marL="265113"/>
            <a:endParaRPr lang="en-US" sz="1400" i="1" dirty="0">
              <a:solidFill>
                <a:schemeClr val="bg1"/>
              </a:solidFill>
            </a:endParaRPr>
          </a:p>
          <a:p>
            <a:pPr marL="265113"/>
            <a:r>
              <a:rPr lang="en-US" sz="1400" i="1" dirty="0">
                <a:solidFill>
                  <a:schemeClr val="bg1"/>
                </a:solidFill>
              </a:rPr>
              <a:t>EVA = 10 – (0,08x100) = 2</a:t>
            </a:r>
          </a:p>
        </p:txBody>
      </p:sp>
      <p:sp>
        <p:nvSpPr>
          <p:cNvPr id="9" name="ZoneTexte 8"/>
          <p:cNvSpPr txBox="1"/>
          <p:nvPr/>
        </p:nvSpPr>
        <p:spPr>
          <a:xfrm>
            <a:off x="5135525" y="169785"/>
            <a:ext cx="3880885" cy="923330"/>
          </a:xfrm>
          <a:prstGeom prst="rect">
            <a:avLst/>
          </a:prstGeom>
          <a:noFill/>
          <a:ln>
            <a:solidFill>
              <a:srgbClr val="FF0000"/>
            </a:solidFill>
          </a:ln>
        </p:spPr>
        <p:txBody>
          <a:bodyPr wrap="square" rtlCol="0">
            <a:spAutoFit/>
          </a:bodyPr>
          <a:lstStyle/>
          <a:p>
            <a:r>
              <a:rPr lang="en-US" dirty="0">
                <a:solidFill>
                  <a:srgbClr val="FF0000"/>
                </a:solidFill>
              </a:rPr>
              <a:t>Careful : there are other stakeholders. Focusing only on </a:t>
            </a:r>
            <a:r>
              <a:rPr lang="en-US" dirty="0" err="1">
                <a:solidFill>
                  <a:srgbClr val="FF0000"/>
                </a:solidFill>
              </a:rPr>
              <a:t>shareholers</a:t>
            </a:r>
            <a:r>
              <a:rPr lang="en-US" dirty="0">
                <a:solidFill>
                  <a:srgbClr val="FF0000"/>
                </a:solidFill>
              </a:rPr>
              <a:t> may be short sighted.</a:t>
            </a:r>
          </a:p>
        </p:txBody>
      </p:sp>
    </p:spTree>
    <p:extLst>
      <p:ext uri="{BB962C8B-B14F-4D97-AF65-F5344CB8AC3E}">
        <p14:creationId xmlns:p14="http://schemas.microsoft.com/office/powerpoint/2010/main" val="350235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P spid="8" grpId="0" animBg="1"/>
      <p:bldP spid="36" grpId="0" animBg="1"/>
      <p:bldP spid="9"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Evaluating</a:t>
            </a:r>
            <a:r>
              <a:rPr lang="fr-FR" dirty="0"/>
              <a:t> Options</a:t>
            </a:r>
          </a:p>
        </p:txBody>
      </p:sp>
      <p:sp>
        <p:nvSpPr>
          <p:cNvPr id="4" name="Sous-titre 3"/>
          <p:cNvSpPr>
            <a:spLocks noGrp="1"/>
          </p:cNvSpPr>
          <p:nvPr>
            <p:ph type="subTitle" idx="13"/>
          </p:nvPr>
        </p:nvSpPr>
        <p:spPr/>
        <p:txBody>
          <a:bodyPr/>
          <a:lstStyle/>
          <a:p>
            <a:r>
              <a:rPr lang="fr-FR" dirty="0" err="1"/>
              <a:t>Acceptability</a:t>
            </a:r>
            <a:r>
              <a:rPr lang="fr-FR" dirty="0"/>
              <a:t> - RETURN</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214</a:t>
            </a:fld>
            <a:endParaRPr lang="fr-FR"/>
          </a:p>
        </p:txBody>
      </p:sp>
      <p:sp>
        <p:nvSpPr>
          <p:cNvPr id="2" name="Espace réservé du contenu 1"/>
          <p:cNvSpPr>
            <a:spLocks noGrp="1"/>
          </p:cNvSpPr>
          <p:nvPr>
            <p:ph idx="1"/>
          </p:nvPr>
        </p:nvSpPr>
        <p:spPr>
          <a:xfrm>
            <a:off x="240103" y="1207877"/>
            <a:ext cx="4980483" cy="3374756"/>
          </a:xfrm>
        </p:spPr>
        <p:txBody>
          <a:bodyPr/>
          <a:lstStyle/>
          <a:p>
            <a:r>
              <a:rPr lang="en-US" sz="1800" dirty="0"/>
              <a:t>Cost-Benefit Analysis</a:t>
            </a:r>
          </a:p>
          <a:p>
            <a:pPr lvl="1"/>
            <a:r>
              <a:rPr lang="en-US" sz="1800" dirty="0"/>
              <a:t>Benefits can go beyond profit.</a:t>
            </a:r>
          </a:p>
          <a:p>
            <a:pPr lvl="1"/>
            <a:r>
              <a:rPr lang="en-US" sz="1800" dirty="0"/>
              <a:t>Need to put a value on all benefits and costs</a:t>
            </a:r>
          </a:p>
          <a:p>
            <a:pPr lvl="2"/>
            <a:r>
              <a:rPr lang="en-US" dirty="0"/>
              <a:t>Tangibles &amp; intangibles</a:t>
            </a:r>
          </a:p>
          <a:p>
            <a:pPr lvl="1"/>
            <a:r>
              <a:rPr lang="en-US" dirty="0"/>
              <a:t>Forcing this evaluation makes managers aware of the total benefit and cost of a project – and discuss it with others</a:t>
            </a:r>
          </a:p>
          <a:p>
            <a:pPr lvl="1"/>
            <a:r>
              <a:rPr lang="en-US" dirty="0"/>
              <a:t>VERY difficult to do right</a:t>
            </a:r>
          </a:p>
          <a:p>
            <a:pPr lvl="1"/>
            <a:endParaRPr lang="en-US" dirty="0"/>
          </a:p>
          <a:p>
            <a:pPr lvl="1"/>
            <a:endParaRPr lang="en-US" sz="1200" i="1" dirty="0"/>
          </a:p>
        </p:txBody>
      </p:sp>
      <p:pic>
        <p:nvPicPr>
          <p:cNvPr id="6" name="Image 5"/>
          <p:cNvPicPr>
            <a:picLocks noChangeAspect="1"/>
          </p:cNvPicPr>
          <p:nvPr/>
        </p:nvPicPr>
        <p:blipFill>
          <a:blip r:embed="rId2"/>
          <a:stretch>
            <a:fillRect/>
          </a:stretch>
        </p:blipFill>
        <p:spPr>
          <a:xfrm>
            <a:off x="5105176" y="1516708"/>
            <a:ext cx="3999653" cy="1912292"/>
          </a:xfrm>
          <a:prstGeom prst="rect">
            <a:avLst/>
          </a:prstGeom>
        </p:spPr>
      </p:pic>
      <p:sp>
        <p:nvSpPr>
          <p:cNvPr id="7" name="ZoneTexte 6"/>
          <p:cNvSpPr txBox="1"/>
          <p:nvPr/>
        </p:nvSpPr>
        <p:spPr>
          <a:xfrm>
            <a:off x="4998851" y="1239709"/>
            <a:ext cx="3715239" cy="276999"/>
          </a:xfrm>
          <a:prstGeom prst="rect">
            <a:avLst/>
          </a:prstGeom>
          <a:noFill/>
        </p:spPr>
        <p:txBody>
          <a:bodyPr wrap="square" rtlCol="0">
            <a:spAutoFit/>
          </a:bodyPr>
          <a:lstStyle/>
          <a:p>
            <a:r>
              <a:rPr lang="fr-FR" sz="1200" dirty="0" err="1"/>
              <a:t>Example</a:t>
            </a:r>
            <a:r>
              <a:rPr lang="fr-FR" sz="1200" dirty="0"/>
              <a:t> : Information </a:t>
            </a:r>
            <a:r>
              <a:rPr lang="fr-FR" sz="1200" dirty="0" err="1"/>
              <a:t>Economics</a:t>
            </a:r>
            <a:endParaRPr lang="fr-FR" sz="1200" dirty="0"/>
          </a:p>
        </p:txBody>
      </p:sp>
    </p:spTree>
    <p:extLst>
      <p:ext uri="{BB962C8B-B14F-4D97-AF65-F5344CB8AC3E}">
        <p14:creationId xmlns:p14="http://schemas.microsoft.com/office/powerpoint/2010/main" val="81352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P spid="7"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Evaluating</a:t>
            </a:r>
            <a:r>
              <a:rPr lang="fr-FR" dirty="0"/>
              <a:t> Options</a:t>
            </a:r>
          </a:p>
        </p:txBody>
      </p:sp>
      <p:sp>
        <p:nvSpPr>
          <p:cNvPr id="4" name="Sous-titre 3"/>
          <p:cNvSpPr>
            <a:spLocks noGrp="1"/>
          </p:cNvSpPr>
          <p:nvPr>
            <p:ph type="subTitle" idx="13"/>
          </p:nvPr>
        </p:nvSpPr>
        <p:spPr/>
        <p:txBody>
          <a:bodyPr/>
          <a:lstStyle/>
          <a:p>
            <a:r>
              <a:rPr lang="fr-FR" dirty="0" err="1"/>
              <a:t>Acceptability</a:t>
            </a:r>
            <a:r>
              <a:rPr lang="fr-FR" dirty="0"/>
              <a:t> - RETURN</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215</a:t>
            </a:fld>
            <a:endParaRPr lang="fr-FR"/>
          </a:p>
        </p:txBody>
      </p:sp>
      <p:sp>
        <p:nvSpPr>
          <p:cNvPr id="2" name="Espace réservé du contenu 1"/>
          <p:cNvSpPr>
            <a:spLocks noGrp="1"/>
          </p:cNvSpPr>
          <p:nvPr>
            <p:ph idx="1"/>
          </p:nvPr>
        </p:nvSpPr>
        <p:spPr>
          <a:xfrm>
            <a:off x="240104" y="1207877"/>
            <a:ext cx="6065004" cy="3374756"/>
          </a:xfrm>
        </p:spPr>
        <p:txBody>
          <a:bodyPr/>
          <a:lstStyle/>
          <a:p>
            <a:r>
              <a:rPr lang="en-US" sz="1800" dirty="0"/>
              <a:t>Real Options</a:t>
            </a:r>
          </a:p>
          <a:p>
            <a:pPr lvl="1"/>
            <a:r>
              <a:rPr lang="en-US" sz="1800" dirty="0"/>
              <a:t>Will the benefit become clear as implementation proceeds and time advances?</a:t>
            </a:r>
          </a:p>
          <a:p>
            <a:pPr lvl="1"/>
            <a:r>
              <a:rPr lang="en-US" sz="1800" dirty="0"/>
              <a:t>Does a project give us a strategic “option” in the future as things change?</a:t>
            </a:r>
          </a:p>
          <a:p>
            <a:pPr lvl="1"/>
            <a:r>
              <a:rPr lang="en-US" sz="1800" dirty="0"/>
              <a:t>Allows companies to </a:t>
            </a:r>
          </a:p>
          <a:p>
            <a:pPr lvl="2"/>
            <a:r>
              <a:rPr lang="en-US" sz="1600" dirty="0"/>
              <a:t>Combine strategy and financial evaluation</a:t>
            </a:r>
          </a:p>
          <a:p>
            <a:pPr lvl="2"/>
            <a:r>
              <a:rPr lang="en-US" sz="1600" dirty="0"/>
              <a:t>Estimate the value of “opening up” options</a:t>
            </a:r>
          </a:p>
          <a:p>
            <a:pPr lvl="2"/>
            <a:r>
              <a:rPr lang="en-US" sz="1600" dirty="0"/>
              <a:t>Manage uncertainty – avoid large up-front irreversible commitment and go step-by-step </a:t>
            </a:r>
          </a:p>
          <a:p>
            <a:pPr lvl="2"/>
            <a:r>
              <a:rPr lang="en-US" sz="1600" dirty="0"/>
              <a:t>Offset a conservative mindset - ambitious</a:t>
            </a:r>
            <a:endParaRPr lang="en-US" dirty="0"/>
          </a:p>
          <a:p>
            <a:pPr lvl="1"/>
            <a:endParaRPr lang="en-US" dirty="0"/>
          </a:p>
          <a:p>
            <a:pPr lvl="1"/>
            <a:endParaRPr lang="en-US" sz="1200" i="1" dirty="0"/>
          </a:p>
        </p:txBody>
      </p:sp>
      <p:sp>
        <p:nvSpPr>
          <p:cNvPr id="8" name="ZoneTexte 7"/>
          <p:cNvSpPr txBox="1"/>
          <p:nvPr/>
        </p:nvSpPr>
        <p:spPr>
          <a:xfrm>
            <a:off x="6305108" y="1464094"/>
            <a:ext cx="2626242" cy="2862322"/>
          </a:xfrm>
          <a:prstGeom prst="rect">
            <a:avLst/>
          </a:prstGeom>
          <a:solidFill>
            <a:srgbClr val="1D2D3F"/>
          </a:solidFill>
        </p:spPr>
        <p:txBody>
          <a:bodyPr wrap="square" rtlCol="0">
            <a:spAutoFit/>
          </a:bodyPr>
          <a:lstStyle/>
          <a:p>
            <a:r>
              <a:rPr lang="en-US" sz="1200" b="1" dirty="0">
                <a:solidFill>
                  <a:schemeClr val="bg1"/>
                </a:solidFill>
              </a:rPr>
              <a:t>Option to expand</a:t>
            </a:r>
            <a:r>
              <a:rPr lang="en-US" sz="1200" dirty="0">
                <a:solidFill>
                  <a:schemeClr val="bg1"/>
                </a:solidFill>
              </a:rPr>
              <a:t>: Here the project is </a:t>
            </a:r>
            <a:r>
              <a:rPr lang="en-US" sz="1200" i="1" dirty="0">
                <a:solidFill>
                  <a:schemeClr val="bg1"/>
                </a:solidFill>
              </a:rPr>
              <a:t>built with capacity in excess of the expected level of output </a:t>
            </a:r>
            <a:r>
              <a:rPr lang="en-US" sz="1200" dirty="0">
                <a:solidFill>
                  <a:schemeClr val="bg1"/>
                </a:solidFill>
              </a:rPr>
              <a:t>so that it can produce at higher rate if needed. </a:t>
            </a:r>
          </a:p>
          <a:p>
            <a:endParaRPr lang="en-US" sz="1200" dirty="0">
              <a:solidFill>
                <a:schemeClr val="bg1"/>
              </a:solidFill>
            </a:endParaRPr>
          </a:p>
          <a:p>
            <a:r>
              <a:rPr lang="en-US" sz="1200" dirty="0">
                <a:solidFill>
                  <a:schemeClr val="bg1"/>
                </a:solidFill>
              </a:rPr>
              <a:t>Management then has the </a:t>
            </a:r>
            <a:r>
              <a:rPr lang="en-US" sz="1200" b="1" dirty="0">
                <a:solidFill>
                  <a:schemeClr val="bg1"/>
                </a:solidFill>
              </a:rPr>
              <a:t>option</a:t>
            </a:r>
            <a:r>
              <a:rPr lang="en-US" sz="1200" dirty="0">
                <a:solidFill>
                  <a:schemeClr val="bg1"/>
                </a:solidFill>
              </a:rPr>
              <a:t> (but not the obligation) to expand – i.e. exercise the option – should conditions turn out to be </a:t>
            </a:r>
            <a:r>
              <a:rPr lang="en-US" sz="1200" dirty="0" err="1">
                <a:solidFill>
                  <a:schemeClr val="bg1"/>
                </a:solidFill>
              </a:rPr>
              <a:t>favourable</a:t>
            </a:r>
            <a:r>
              <a:rPr lang="en-US" sz="1200" dirty="0">
                <a:solidFill>
                  <a:schemeClr val="bg1"/>
                </a:solidFill>
              </a:rPr>
              <a:t>. </a:t>
            </a:r>
          </a:p>
          <a:p>
            <a:endParaRPr lang="en-US" sz="1200" dirty="0">
              <a:solidFill>
                <a:schemeClr val="bg1"/>
              </a:solidFill>
            </a:endParaRPr>
          </a:p>
          <a:p>
            <a:r>
              <a:rPr lang="en-US" sz="1200" dirty="0">
                <a:solidFill>
                  <a:schemeClr val="bg1"/>
                </a:solidFill>
              </a:rPr>
              <a:t>A project with the option to expand will cost more to establish, the excess being the option premium, but is worth more than the same without the possibility of expansion. </a:t>
            </a:r>
            <a:endParaRPr lang="fr-FR" sz="1200" dirty="0">
              <a:solidFill>
                <a:schemeClr val="bg1"/>
              </a:solidFill>
            </a:endParaRPr>
          </a:p>
        </p:txBody>
      </p:sp>
    </p:spTree>
    <p:extLst>
      <p:ext uri="{BB962C8B-B14F-4D97-AF65-F5344CB8AC3E}">
        <p14:creationId xmlns:p14="http://schemas.microsoft.com/office/powerpoint/2010/main" val="175902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P spid="8"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Evaluating</a:t>
            </a:r>
            <a:r>
              <a:rPr lang="fr-FR" dirty="0"/>
              <a:t> Options</a:t>
            </a:r>
          </a:p>
        </p:txBody>
      </p:sp>
      <p:sp>
        <p:nvSpPr>
          <p:cNvPr id="4" name="Sous-titre 3"/>
          <p:cNvSpPr>
            <a:spLocks noGrp="1"/>
          </p:cNvSpPr>
          <p:nvPr>
            <p:ph type="subTitle" idx="13"/>
          </p:nvPr>
        </p:nvSpPr>
        <p:spPr/>
        <p:txBody>
          <a:bodyPr/>
          <a:lstStyle/>
          <a:p>
            <a:r>
              <a:rPr lang="fr-FR" dirty="0" err="1"/>
              <a:t>Acceptability</a:t>
            </a:r>
            <a:r>
              <a:rPr lang="fr-FR" dirty="0"/>
              <a:t> - REACTION</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216</a:t>
            </a:fld>
            <a:endParaRPr lang="fr-FR"/>
          </a:p>
        </p:txBody>
      </p:sp>
      <p:sp>
        <p:nvSpPr>
          <p:cNvPr id="2" name="Espace réservé du contenu 1"/>
          <p:cNvSpPr>
            <a:spLocks noGrp="1"/>
          </p:cNvSpPr>
          <p:nvPr>
            <p:ph idx="1"/>
          </p:nvPr>
        </p:nvSpPr>
        <p:spPr>
          <a:xfrm>
            <a:off x="240104" y="1207877"/>
            <a:ext cx="6065004" cy="3374756"/>
          </a:xfrm>
        </p:spPr>
        <p:txBody>
          <a:bodyPr/>
          <a:lstStyle/>
          <a:p>
            <a:r>
              <a:rPr lang="en-US" sz="1800" dirty="0"/>
              <a:t>How will stakeholders react ?</a:t>
            </a:r>
          </a:p>
          <a:p>
            <a:pPr lvl="1"/>
            <a:r>
              <a:rPr lang="en-US" dirty="0"/>
              <a:t>A powerful group of share owners may be concerned about a loss of power if a company is restructured</a:t>
            </a:r>
          </a:p>
          <a:p>
            <a:pPr lvl="1"/>
            <a:r>
              <a:rPr lang="en-US" dirty="0"/>
              <a:t>Bankers are concerned about the risk and ability to pay debt (gearing ratio). What about liquidity?</a:t>
            </a:r>
          </a:p>
          <a:p>
            <a:pPr lvl="1"/>
            <a:r>
              <a:rPr lang="en-US" dirty="0"/>
              <a:t>Regulators are important stakeholders in some sectors and can fix prices in some cases</a:t>
            </a:r>
          </a:p>
          <a:p>
            <a:pPr lvl="1"/>
            <a:r>
              <a:rPr lang="en-US" dirty="0"/>
              <a:t>Government can be directly and indirectly involved with success of the strategy</a:t>
            </a:r>
          </a:p>
          <a:p>
            <a:pPr lvl="1"/>
            <a:r>
              <a:rPr lang="en-US" dirty="0"/>
              <a:t>Employees may accept or resist changes required</a:t>
            </a:r>
          </a:p>
          <a:p>
            <a:pPr lvl="1"/>
            <a:r>
              <a:rPr lang="en-US" dirty="0"/>
              <a:t>Local community members may accept or resist</a:t>
            </a:r>
          </a:p>
          <a:p>
            <a:pPr lvl="1"/>
            <a:r>
              <a:rPr lang="en-US" dirty="0"/>
              <a:t>Customers may switch</a:t>
            </a:r>
          </a:p>
          <a:p>
            <a:pPr lvl="1"/>
            <a:endParaRPr lang="en-US" dirty="0"/>
          </a:p>
          <a:p>
            <a:pPr lvl="1"/>
            <a:endParaRPr lang="en-US" sz="1200" i="1" dirty="0"/>
          </a:p>
        </p:txBody>
      </p:sp>
      <p:pic>
        <p:nvPicPr>
          <p:cNvPr id="6" name="Image 5"/>
          <p:cNvPicPr>
            <a:picLocks noChangeAspect="1"/>
          </p:cNvPicPr>
          <p:nvPr/>
        </p:nvPicPr>
        <p:blipFill>
          <a:blip r:embed="rId2"/>
          <a:stretch>
            <a:fillRect/>
          </a:stretch>
        </p:blipFill>
        <p:spPr>
          <a:xfrm>
            <a:off x="6832182" y="1516708"/>
            <a:ext cx="1752845" cy="1514686"/>
          </a:xfrm>
          <a:prstGeom prst="rect">
            <a:avLst/>
          </a:prstGeom>
        </p:spPr>
      </p:pic>
      <p:pic>
        <p:nvPicPr>
          <p:cNvPr id="7" name="Image 6"/>
          <p:cNvPicPr>
            <a:picLocks noChangeAspect="1"/>
          </p:cNvPicPr>
          <p:nvPr/>
        </p:nvPicPr>
        <p:blipFill>
          <a:blip r:embed="rId3"/>
          <a:stretch>
            <a:fillRect/>
          </a:stretch>
        </p:blipFill>
        <p:spPr>
          <a:xfrm>
            <a:off x="6832182" y="3148218"/>
            <a:ext cx="1752845" cy="1422466"/>
          </a:xfrm>
          <a:prstGeom prst="rect">
            <a:avLst/>
          </a:prstGeom>
        </p:spPr>
      </p:pic>
    </p:spTree>
    <p:extLst>
      <p:ext uri="{BB962C8B-B14F-4D97-AF65-F5344CB8AC3E}">
        <p14:creationId xmlns:p14="http://schemas.microsoft.com/office/powerpoint/2010/main" val="339065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Evaluating</a:t>
            </a:r>
            <a:r>
              <a:rPr lang="fr-FR" dirty="0"/>
              <a:t> Options</a:t>
            </a:r>
          </a:p>
        </p:txBody>
      </p:sp>
      <p:sp>
        <p:nvSpPr>
          <p:cNvPr id="4" name="Sous-titre 3"/>
          <p:cNvSpPr>
            <a:spLocks noGrp="1"/>
          </p:cNvSpPr>
          <p:nvPr>
            <p:ph type="subTitle" idx="13"/>
          </p:nvPr>
        </p:nvSpPr>
        <p:spPr/>
        <p:txBody>
          <a:bodyPr/>
          <a:lstStyle/>
          <a:p>
            <a:r>
              <a:rPr lang="fr-FR" dirty="0" err="1"/>
              <a:t>SAFe</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217</a:t>
            </a:fld>
            <a:endParaRPr lang="fr-FR"/>
          </a:p>
        </p:txBody>
      </p:sp>
      <p:sp>
        <p:nvSpPr>
          <p:cNvPr id="31" name="ZoneTexte 30"/>
          <p:cNvSpPr txBox="1"/>
          <p:nvPr/>
        </p:nvSpPr>
        <p:spPr>
          <a:xfrm>
            <a:off x="1929465" y="1757740"/>
            <a:ext cx="5024228" cy="2308324"/>
          </a:xfrm>
          <a:prstGeom prst="rect">
            <a:avLst/>
          </a:prstGeom>
          <a:noFill/>
        </p:spPr>
        <p:txBody>
          <a:bodyPr wrap="square" rtlCol="0">
            <a:spAutoFit/>
          </a:bodyPr>
          <a:lstStyle/>
          <a:p>
            <a:pPr>
              <a:tabLst>
                <a:tab pos="808038" algn="l"/>
              </a:tabLst>
            </a:pPr>
            <a:r>
              <a:rPr lang="fr-FR" sz="3600" dirty="0"/>
              <a:t>S = 	</a:t>
            </a:r>
            <a:r>
              <a:rPr lang="fr-FR" sz="3600" dirty="0" err="1"/>
              <a:t>Suitability</a:t>
            </a:r>
            <a:endParaRPr lang="fr-FR" sz="3600" dirty="0"/>
          </a:p>
          <a:p>
            <a:pPr>
              <a:tabLst>
                <a:tab pos="808038" algn="l"/>
              </a:tabLst>
            </a:pPr>
            <a:r>
              <a:rPr lang="fr-FR" sz="3600" dirty="0"/>
              <a:t>A = 	</a:t>
            </a:r>
            <a:r>
              <a:rPr lang="fr-FR" sz="3600" dirty="0" err="1"/>
              <a:t>Acceptability</a:t>
            </a:r>
            <a:endParaRPr lang="fr-FR" sz="3600" dirty="0"/>
          </a:p>
          <a:p>
            <a:pPr>
              <a:tabLst>
                <a:tab pos="808038" algn="l"/>
              </a:tabLst>
            </a:pPr>
            <a:r>
              <a:rPr lang="fr-FR" sz="3600" dirty="0"/>
              <a:t>F = 	</a:t>
            </a:r>
            <a:r>
              <a:rPr lang="fr-FR" sz="3600" dirty="0" err="1"/>
              <a:t>Feasibility</a:t>
            </a:r>
            <a:endParaRPr lang="fr-FR" sz="2000" dirty="0"/>
          </a:p>
          <a:p>
            <a:endParaRPr lang="fr-FR" sz="3600" dirty="0"/>
          </a:p>
        </p:txBody>
      </p:sp>
      <p:sp>
        <p:nvSpPr>
          <p:cNvPr id="6" name="ZoneTexte 5"/>
          <p:cNvSpPr txBox="1"/>
          <p:nvPr/>
        </p:nvSpPr>
        <p:spPr>
          <a:xfrm>
            <a:off x="1549979" y="1856878"/>
            <a:ext cx="515658" cy="523220"/>
          </a:xfrm>
          <a:prstGeom prst="rect">
            <a:avLst/>
          </a:prstGeom>
          <a:noFill/>
        </p:spPr>
        <p:txBody>
          <a:bodyPr wrap="square" rtlCol="0">
            <a:spAutoFit/>
          </a:bodyPr>
          <a:lstStyle/>
          <a:p>
            <a:r>
              <a:rPr lang="fr-FR" sz="2800" dirty="0">
                <a:solidFill>
                  <a:srgbClr val="2CFF21"/>
                </a:solidFill>
                <a:effectLst>
                  <a:outerShdw blurRad="38100" dist="38100" dir="2700000" algn="tl">
                    <a:srgbClr val="000000">
                      <a:alpha val="43137"/>
                    </a:srgbClr>
                  </a:outerShdw>
                </a:effectLst>
                <a:sym typeface="Wingdings" panose="05000000000000000000" pitchFamily="2" charset="2"/>
              </a:rPr>
              <a:t></a:t>
            </a:r>
            <a:endParaRPr lang="fr-FR" sz="2800" dirty="0">
              <a:solidFill>
                <a:srgbClr val="2CFF21"/>
              </a:solidFill>
              <a:effectLst>
                <a:outerShdw blurRad="38100" dist="38100" dir="2700000" algn="tl">
                  <a:srgbClr val="000000">
                    <a:alpha val="43137"/>
                  </a:srgbClr>
                </a:outerShdw>
              </a:effectLst>
            </a:endParaRPr>
          </a:p>
        </p:txBody>
      </p:sp>
      <p:sp>
        <p:nvSpPr>
          <p:cNvPr id="7" name="ZoneTexte 6"/>
          <p:cNvSpPr txBox="1"/>
          <p:nvPr/>
        </p:nvSpPr>
        <p:spPr>
          <a:xfrm>
            <a:off x="1549979" y="2380098"/>
            <a:ext cx="515658" cy="523220"/>
          </a:xfrm>
          <a:prstGeom prst="rect">
            <a:avLst/>
          </a:prstGeom>
          <a:noFill/>
        </p:spPr>
        <p:txBody>
          <a:bodyPr wrap="square" rtlCol="0">
            <a:spAutoFit/>
          </a:bodyPr>
          <a:lstStyle/>
          <a:p>
            <a:r>
              <a:rPr lang="fr-FR" sz="2800" dirty="0">
                <a:solidFill>
                  <a:srgbClr val="2CFF21"/>
                </a:solidFill>
                <a:effectLst>
                  <a:outerShdw blurRad="38100" dist="38100" dir="2700000" algn="tl">
                    <a:srgbClr val="000000">
                      <a:alpha val="43137"/>
                    </a:srgbClr>
                  </a:outerShdw>
                </a:effectLst>
                <a:sym typeface="Wingdings" panose="05000000000000000000" pitchFamily="2" charset="2"/>
              </a:rPr>
              <a:t></a:t>
            </a:r>
            <a:endParaRPr lang="fr-FR" sz="2800" dirty="0">
              <a:solidFill>
                <a:srgbClr val="2CFF2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8150392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5846" y="1041227"/>
            <a:ext cx="6353298" cy="3699972"/>
          </a:xfrm>
        </p:spPr>
        <p:txBody>
          <a:bodyPr/>
          <a:lstStyle/>
          <a:p>
            <a:r>
              <a:rPr lang="en-US" sz="1800" dirty="0"/>
              <a:t>Financial feasibility</a:t>
            </a:r>
          </a:p>
          <a:p>
            <a:pPr lvl="1"/>
            <a:r>
              <a:rPr lang="en-US" sz="1400" dirty="0"/>
              <a:t>How much CASH is needed – forecast cash flow needs !</a:t>
            </a:r>
          </a:p>
          <a:p>
            <a:pPr lvl="1"/>
            <a:r>
              <a:rPr lang="en-US" sz="1400" dirty="0"/>
              <a:t>What sources of funds are available?</a:t>
            </a:r>
          </a:p>
          <a:p>
            <a:pPr lvl="2"/>
            <a:r>
              <a:rPr lang="en-US" sz="1200" dirty="0"/>
              <a:t>Startups : angel investors, personal debt, some early stage VC</a:t>
            </a:r>
          </a:p>
          <a:p>
            <a:pPr lvl="2"/>
            <a:r>
              <a:rPr lang="en-US" sz="1200" dirty="0"/>
              <a:t>Growth : Debt and equity (private or public) (growth investors)</a:t>
            </a:r>
          </a:p>
          <a:p>
            <a:pPr lvl="2"/>
            <a:r>
              <a:rPr lang="en-US" sz="1200" dirty="0"/>
              <a:t>Maturity : Debt, equity and retained earnings</a:t>
            </a:r>
          </a:p>
          <a:p>
            <a:pPr lvl="2"/>
            <a:r>
              <a:rPr lang="en-US" sz="1200" dirty="0"/>
              <a:t>Decline : Debt, retained earnings</a:t>
            </a:r>
          </a:p>
          <a:p>
            <a:r>
              <a:rPr lang="en-US" sz="1800" dirty="0"/>
              <a:t>People and skills</a:t>
            </a:r>
          </a:p>
          <a:p>
            <a:pPr lvl="1"/>
            <a:r>
              <a:rPr lang="en-US" sz="1400" dirty="0"/>
              <a:t>Do people have the competencies to deliver on the strategy?</a:t>
            </a:r>
          </a:p>
          <a:p>
            <a:pPr lvl="1"/>
            <a:r>
              <a:rPr lang="en-US" sz="1400" dirty="0"/>
              <a:t>Can they be recruited or developed?</a:t>
            </a:r>
          </a:p>
          <a:p>
            <a:pPr lvl="1"/>
            <a:r>
              <a:rPr lang="en-US" sz="1400" dirty="0"/>
              <a:t>Do we have the support systems in place they’ll need ?</a:t>
            </a:r>
          </a:p>
          <a:p>
            <a:r>
              <a:rPr lang="en-US" sz="1800" dirty="0"/>
              <a:t>Integrating resources</a:t>
            </a:r>
          </a:p>
          <a:p>
            <a:pPr lvl="1"/>
            <a:r>
              <a:rPr lang="en-US" sz="1400" dirty="0"/>
              <a:t>Build on existing people, finances, physical resources, ..</a:t>
            </a:r>
          </a:p>
          <a:p>
            <a:pPr lvl="1"/>
            <a:r>
              <a:rPr lang="en-US" sz="1400" dirty="0"/>
              <a:t>Integrate new resources too !</a:t>
            </a:r>
          </a:p>
        </p:txBody>
      </p:sp>
      <p:sp>
        <p:nvSpPr>
          <p:cNvPr id="3" name="Titre 2"/>
          <p:cNvSpPr>
            <a:spLocks noGrp="1"/>
          </p:cNvSpPr>
          <p:nvPr>
            <p:ph type="title"/>
          </p:nvPr>
        </p:nvSpPr>
        <p:spPr/>
        <p:txBody>
          <a:bodyPr/>
          <a:lstStyle/>
          <a:p>
            <a:r>
              <a:rPr lang="fr-FR" dirty="0" err="1"/>
              <a:t>Evaluating</a:t>
            </a:r>
            <a:r>
              <a:rPr lang="fr-FR" dirty="0"/>
              <a:t> Options</a:t>
            </a:r>
          </a:p>
        </p:txBody>
      </p:sp>
      <p:sp>
        <p:nvSpPr>
          <p:cNvPr id="4" name="Sous-titre 3"/>
          <p:cNvSpPr>
            <a:spLocks noGrp="1"/>
          </p:cNvSpPr>
          <p:nvPr>
            <p:ph type="subTitle" idx="13"/>
          </p:nvPr>
        </p:nvSpPr>
        <p:spPr/>
        <p:txBody>
          <a:bodyPr/>
          <a:lstStyle/>
          <a:p>
            <a:r>
              <a:rPr lang="fr-FR" dirty="0" err="1"/>
              <a:t>Feasibility</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218</a:t>
            </a:fld>
            <a:endParaRPr lang="fr-FR"/>
          </a:p>
        </p:txBody>
      </p:sp>
      <p:pic>
        <p:nvPicPr>
          <p:cNvPr id="6" name="Image 5"/>
          <p:cNvPicPr>
            <a:picLocks noChangeAspect="1"/>
          </p:cNvPicPr>
          <p:nvPr/>
        </p:nvPicPr>
        <p:blipFill>
          <a:blip r:embed="rId2"/>
          <a:stretch>
            <a:fillRect/>
          </a:stretch>
        </p:blipFill>
        <p:spPr>
          <a:xfrm>
            <a:off x="6487386" y="1363075"/>
            <a:ext cx="2333333" cy="1961905"/>
          </a:xfrm>
          <a:prstGeom prst="rect">
            <a:avLst/>
          </a:prstGeom>
        </p:spPr>
      </p:pic>
    </p:spTree>
    <p:extLst>
      <p:ext uri="{BB962C8B-B14F-4D97-AF65-F5344CB8AC3E}">
        <p14:creationId xmlns:p14="http://schemas.microsoft.com/office/powerpoint/2010/main" val="2082557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Evaluating</a:t>
            </a:r>
            <a:r>
              <a:rPr lang="fr-FR" dirty="0"/>
              <a:t> Options</a:t>
            </a:r>
          </a:p>
        </p:txBody>
      </p:sp>
      <p:sp>
        <p:nvSpPr>
          <p:cNvPr id="4" name="Sous-titre 3"/>
          <p:cNvSpPr>
            <a:spLocks noGrp="1"/>
          </p:cNvSpPr>
          <p:nvPr>
            <p:ph type="subTitle" idx="13"/>
          </p:nvPr>
        </p:nvSpPr>
        <p:spPr/>
        <p:txBody>
          <a:bodyPr/>
          <a:lstStyle/>
          <a:p>
            <a:r>
              <a:rPr lang="fr-FR" dirty="0" err="1"/>
              <a:t>SAFe</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219</a:t>
            </a:fld>
            <a:endParaRPr lang="fr-FR"/>
          </a:p>
        </p:txBody>
      </p:sp>
      <p:sp>
        <p:nvSpPr>
          <p:cNvPr id="31" name="ZoneTexte 30"/>
          <p:cNvSpPr txBox="1"/>
          <p:nvPr/>
        </p:nvSpPr>
        <p:spPr>
          <a:xfrm>
            <a:off x="1929465" y="1757740"/>
            <a:ext cx="5024228" cy="2308324"/>
          </a:xfrm>
          <a:prstGeom prst="rect">
            <a:avLst/>
          </a:prstGeom>
          <a:noFill/>
        </p:spPr>
        <p:txBody>
          <a:bodyPr wrap="square" rtlCol="0">
            <a:spAutoFit/>
          </a:bodyPr>
          <a:lstStyle/>
          <a:p>
            <a:pPr>
              <a:tabLst>
                <a:tab pos="808038" algn="l"/>
              </a:tabLst>
            </a:pPr>
            <a:r>
              <a:rPr lang="fr-FR" sz="3600" dirty="0"/>
              <a:t>S = 	</a:t>
            </a:r>
            <a:r>
              <a:rPr lang="fr-FR" sz="3600" dirty="0" err="1"/>
              <a:t>Suitability</a:t>
            </a:r>
            <a:endParaRPr lang="fr-FR" sz="3600" dirty="0"/>
          </a:p>
          <a:p>
            <a:pPr>
              <a:tabLst>
                <a:tab pos="808038" algn="l"/>
              </a:tabLst>
            </a:pPr>
            <a:r>
              <a:rPr lang="fr-FR" sz="3600" dirty="0"/>
              <a:t>A = 	</a:t>
            </a:r>
            <a:r>
              <a:rPr lang="fr-FR" sz="3600" dirty="0" err="1"/>
              <a:t>Acceptability</a:t>
            </a:r>
            <a:endParaRPr lang="fr-FR" sz="3600" dirty="0"/>
          </a:p>
          <a:p>
            <a:pPr>
              <a:tabLst>
                <a:tab pos="808038" algn="l"/>
              </a:tabLst>
            </a:pPr>
            <a:r>
              <a:rPr lang="fr-FR" sz="3600" dirty="0"/>
              <a:t>F = 	</a:t>
            </a:r>
            <a:r>
              <a:rPr lang="fr-FR" sz="3600" dirty="0" err="1"/>
              <a:t>Feasibility</a:t>
            </a:r>
            <a:endParaRPr lang="fr-FR" sz="2000" dirty="0"/>
          </a:p>
          <a:p>
            <a:endParaRPr lang="fr-FR" sz="3600" dirty="0"/>
          </a:p>
        </p:txBody>
      </p:sp>
      <p:sp>
        <p:nvSpPr>
          <p:cNvPr id="6" name="ZoneTexte 5"/>
          <p:cNvSpPr txBox="1"/>
          <p:nvPr/>
        </p:nvSpPr>
        <p:spPr>
          <a:xfrm>
            <a:off x="1549979" y="1856878"/>
            <a:ext cx="515658" cy="523220"/>
          </a:xfrm>
          <a:prstGeom prst="rect">
            <a:avLst/>
          </a:prstGeom>
          <a:noFill/>
        </p:spPr>
        <p:txBody>
          <a:bodyPr wrap="square" rtlCol="0">
            <a:spAutoFit/>
          </a:bodyPr>
          <a:lstStyle/>
          <a:p>
            <a:r>
              <a:rPr lang="fr-FR" sz="2800" dirty="0">
                <a:solidFill>
                  <a:srgbClr val="2CFF21"/>
                </a:solidFill>
                <a:effectLst>
                  <a:outerShdw blurRad="38100" dist="38100" dir="2700000" algn="tl">
                    <a:srgbClr val="000000">
                      <a:alpha val="43137"/>
                    </a:srgbClr>
                  </a:outerShdw>
                </a:effectLst>
                <a:sym typeface="Wingdings" panose="05000000000000000000" pitchFamily="2" charset="2"/>
              </a:rPr>
              <a:t></a:t>
            </a:r>
            <a:endParaRPr lang="fr-FR" sz="2800" dirty="0">
              <a:solidFill>
                <a:srgbClr val="2CFF21"/>
              </a:solidFill>
              <a:effectLst>
                <a:outerShdw blurRad="38100" dist="38100" dir="2700000" algn="tl">
                  <a:srgbClr val="000000">
                    <a:alpha val="43137"/>
                  </a:srgbClr>
                </a:outerShdw>
              </a:effectLst>
            </a:endParaRPr>
          </a:p>
        </p:txBody>
      </p:sp>
      <p:sp>
        <p:nvSpPr>
          <p:cNvPr id="7" name="ZoneTexte 6"/>
          <p:cNvSpPr txBox="1"/>
          <p:nvPr/>
        </p:nvSpPr>
        <p:spPr>
          <a:xfrm>
            <a:off x="1549979" y="2961471"/>
            <a:ext cx="515658" cy="523220"/>
          </a:xfrm>
          <a:prstGeom prst="rect">
            <a:avLst/>
          </a:prstGeom>
          <a:noFill/>
        </p:spPr>
        <p:txBody>
          <a:bodyPr wrap="square" rtlCol="0">
            <a:spAutoFit/>
          </a:bodyPr>
          <a:lstStyle/>
          <a:p>
            <a:r>
              <a:rPr lang="fr-FR" sz="2800" dirty="0">
                <a:solidFill>
                  <a:srgbClr val="2CFF21"/>
                </a:solidFill>
                <a:effectLst>
                  <a:outerShdw blurRad="38100" dist="38100" dir="2700000" algn="tl">
                    <a:srgbClr val="000000">
                      <a:alpha val="43137"/>
                    </a:srgbClr>
                  </a:outerShdw>
                </a:effectLst>
                <a:sym typeface="Wingdings" panose="05000000000000000000" pitchFamily="2" charset="2"/>
              </a:rPr>
              <a:t></a:t>
            </a:r>
            <a:endParaRPr lang="fr-FR" sz="2800" dirty="0">
              <a:solidFill>
                <a:srgbClr val="2CFF21"/>
              </a:solidFill>
              <a:effectLst>
                <a:outerShdw blurRad="38100" dist="38100" dir="2700000" algn="tl">
                  <a:srgbClr val="000000">
                    <a:alpha val="43137"/>
                  </a:srgbClr>
                </a:outerShdw>
              </a:effectLst>
            </a:endParaRPr>
          </a:p>
        </p:txBody>
      </p:sp>
      <p:sp>
        <p:nvSpPr>
          <p:cNvPr id="8" name="ZoneTexte 7"/>
          <p:cNvSpPr txBox="1"/>
          <p:nvPr/>
        </p:nvSpPr>
        <p:spPr>
          <a:xfrm>
            <a:off x="1549979" y="2409174"/>
            <a:ext cx="515658" cy="523220"/>
          </a:xfrm>
          <a:prstGeom prst="rect">
            <a:avLst/>
          </a:prstGeom>
          <a:noFill/>
        </p:spPr>
        <p:txBody>
          <a:bodyPr wrap="square" rtlCol="0">
            <a:spAutoFit/>
          </a:bodyPr>
          <a:lstStyle/>
          <a:p>
            <a:r>
              <a:rPr lang="fr-FR" sz="2800" dirty="0">
                <a:solidFill>
                  <a:srgbClr val="2CFF21"/>
                </a:solidFill>
                <a:effectLst>
                  <a:outerShdw blurRad="38100" dist="38100" dir="2700000" algn="tl">
                    <a:srgbClr val="000000">
                      <a:alpha val="43137"/>
                    </a:srgbClr>
                  </a:outerShdw>
                </a:effectLst>
                <a:sym typeface="Wingdings" panose="05000000000000000000" pitchFamily="2" charset="2"/>
              </a:rPr>
              <a:t></a:t>
            </a:r>
            <a:endParaRPr lang="fr-FR" sz="2800" dirty="0">
              <a:solidFill>
                <a:srgbClr val="2CFF2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09944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324470"/>
            <a:ext cx="6377830" cy="3119488"/>
          </a:xfrm>
        </p:spPr>
        <p:txBody>
          <a:bodyPr/>
          <a:lstStyle/>
          <a:p>
            <a:r>
              <a:rPr lang="en-US" dirty="0"/>
              <a:t>Inimitability is </a:t>
            </a:r>
            <a:r>
              <a:rPr lang="en-US" b="1" dirty="0"/>
              <a:t>possible</a:t>
            </a:r>
            <a:r>
              <a:rPr lang="en-US" dirty="0"/>
              <a:t> for</a:t>
            </a:r>
            <a:endParaRPr lang="en-US" b="1" dirty="0"/>
          </a:p>
          <a:p>
            <a:pPr lvl="1"/>
            <a:r>
              <a:rPr lang="en-US" dirty="0"/>
              <a:t>Product/service complexity (</a:t>
            </a:r>
            <a:r>
              <a:rPr lang="en-US" b="1" dirty="0"/>
              <a:t>links across functions, with partners, </a:t>
            </a:r>
            <a:r>
              <a:rPr lang="en-US" b="1" dirty="0" err="1"/>
              <a:t>etc</a:t>
            </a:r>
            <a:r>
              <a:rPr lang="en-US" dirty="0"/>
              <a:t>) - complements</a:t>
            </a:r>
          </a:p>
          <a:p>
            <a:pPr lvl="1"/>
            <a:r>
              <a:rPr lang="en-US" dirty="0"/>
              <a:t>Reputation</a:t>
            </a:r>
          </a:p>
          <a:p>
            <a:pPr lvl="1"/>
            <a:r>
              <a:rPr lang="en-US" dirty="0"/>
              <a:t>Location</a:t>
            </a:r>
          </a:p>
          <a:p>
            <a:pPr lvl="1"/>
            <a:r>
              <a:rPr lang="en-US" dirty="0"/>
              <a:t>First mover</a:t>
            </a:r>
          </a:p>
          <a:p>
            <a:pPr lvl="1"/>
            <a:r>
              <a:rPr lang="en-US" dirty="0"/>
              <a:t>Unique access to supply/distribution channels</a:t>
            </a:r>
          </a:p>
          <a:p>
            <a:pPr lvl="1"/>
            <a:r>
              <a:rPr lang="en-US" b="1" dirty="0"/>
              <a:t>Unique resources </a:t>
            </a:r>
            <a:r>
              <a:rPr lang="en-US" dirty="0"/>
              <a:t>used to create unique product features</a:t>
            </a:r>
          </a:p>
          <a:p>
            <a:pPr lvl="1"/>
            <a:r>
              <a:rPr lang="en-US" dirty="0"/>
              <a:t>Customization &amp; </a:t>
            </a:r>
            <a:r>
              <a:rPr lang="en-US" b="1" dirty="0"/>
              <a:t>customer relationships </a:t>
            </a:r>
            <a:r>
              <a:rPr lang="en-US" dirty="0"/>
              <a:t>(responsive, good service,..)</a:t>
            </a:r>
          </a:p>
        </p:txBody>
      </p:sp>
      <p:sp>
        <p:nvSpPr>
          <p:cNvPr id="3" name="Titre 2"/>
          <p:cNvSpPr>
            <a:spLocks noGrp="1"/>
          </p:cNvSpPr>
          <p:nvPr>
            <p:ph type="title"/>
          </p:nvPr>
        </p:nvSpPr>
        <p:spPr/>
        <p:txBody>
          <a:bodyPr/>
          <a:lstStyle/>
          <a:p>
            <a:r>
              <a:rPr lang="fr-FR" dirty="0" err="1"/>
              <a:t>Differentiation</a:t>
            </a:r>
            <a:r>
              <a:rPr lang="fr-FR" dirty="0"/>
              <a:t> and VRIO</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22</a:t>
            </a:fld>
            <a:endParaRPr lang="fr-FR"/>
          </a:p>
        </p:txBody>
      </p:sp>
      <p:pic>
        <p:nvPicPr>
          <p:cNvPr id="6" name="Image 5"/>
          <p:cNvPicPr>
            <a:picLocks noChangeAspect="1"/>
          </p:cNvPicPr>
          <p:nvPr/>
        </p:nvPicPr>
        <p:blipFill>
          <a:blip r:embed="rId2"/>
          <a:stretch>
            <a:fillRect/>
          </a:stretch>
        </p:blipFill>
        <p:spPr>
          <a:xfrm>
            <a:off x="6934476" y="579481"/>
            <a:ext cx="2209524" cy="1238095"/>
          </a:xfrm>
          <a:prstGeom prst="rect">
            <a:avLst/>
          </a:prstGeom>
        </p:spPr>
      </p:pic>
      <p:pic>
        <p:nvPicPr>
          <p:cNvPr id="7" name="Image 6"/>
          <p:cNvPicPr>
            <a:picLocks noChangeAspect="1"/>
          </p:cNvPicPr>
          <p:nvPr/>
        </p:nvPicPr>
        <p:blipFill>
          <a:blip r:embed="rId3"/>
          <a:stretch>
            <a:fillRect/>
          </a:stretch>
        </p:blipFill>
        <p:spPr>
          <a:xfrm>
            <a:off x="7378848" y="3341378"/>
            <a:ext cx="1492641" cy="1118040"/>
          </a:xfrm>
          <a:prstGeom prst="rect">
            <a:avLst/>
          </a:prstGeom>
        </p:spPr>
      </p:pic>
      <p:pic>
        <p:nvPicPr>
          <p:cNvPr id="8" name="Image 7"/>
          <p:cNvPicPr>
            <a:picLocks noChangeAspect="1"/>
          </p:cNvPicPr>
          <p:nvPr/>
        </p:nvPicPr>
        <p:blipFill>
          <a:blip r:embed="rId4"/>
          <a:stretch>
            <a:fillRect/>
          </a:stretch>
        </p:blipFill>
        <p:spPr>
          <a:xfrm>
            <a:off x="7020190" y="1908989"/>
            <a:ext cx="2038095" cy="1190476"/>
          </a:xfrm>
          <a:prstGeom prst="rect">
            <a:avLst/>
          </a:prstGeom>
        </p:spPr>
      </p:pic>
    </p:spTree>
    <p:extLst>
      <p:ext uri="{BB962C8B-B14F-4D97-AF65-F5344CB8AC3E}">
        <p14:creationId xmlns:p14="http://schemas.microsoft.com/office/powerpoint/2010/main" val="15183723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12130" y="2330867"/>
            <a:ext cx="9131870" cy="469106"/>
          </a:xfrm>
        </p:spPr>
        <p:txBody>
          <a:bodyPr/>
          <a:lstStyle/>
          <a:p>
            <a:pPr>
              <a:buNone/>
            </a:pPr>
            <a:r>
              <a:rPr lang="fr-FR" dirty="0" err="1"/>
              <a:t>Some</a:t>
            </a:r>
            <a:r>
              <a:rPr lang="fr-FR" dirty="0"/>
              <a:t> </a:t>
            </a:r>
            <a:r>
              <a:rPr lang="fr-FR" dirty="0" err="1"/>
              <a:t>words</a:t>
            </a:r>
            <a:r>
              <a:rPr lang="fr-FR" dirty="0"/>
              <a:t> of caution</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220</a:t>
            </a:fld>
            <a:endParaRPr lang="fr-FR"/>
          </a:p>
        </p:txBody>
      </p:sp>
      <p:sp>
        <p:nvSpPr>
          <p:cNvPr id="5" name="Sous-titre 4"/>
          <p:cNvSpPr>
            <a:spLocks noGrp="1"/>
          </p:cNvSpPr>
          <p:nvPr>
            <p:ph type="subTitle" idx="1"/>
          </p:nvPr>
        </p:nvSpPr>
        <p:spPr/>
        <p:txBody>
          <a:bodyPr/>
          <a:lstStyle/>
          <a:p>
            <a:endParaRPr lang="fr-FR"/>
          </a:p>
        </p:txBody>
      </p:sp>
    </p:spTree>
    <p:extLst>
      <p:ext uri="{BB962C8B-B14F-4D97-AF65-F5344CB8AC3E}">
        <p14:creationId xmlns:p14="http://schemas.microsoft.com/office/powerpoint/2010/main" val="276960188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Careful</a:t>
            </a:r>
            <a:r>
              <a:rPr lang="fr-FR" dirty="0"/>
              <a:t> !</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221</a:t>
            </a:fld>
            <a:endParaRPr lang="fr-FR"/>
          </a:p>
        </p:txBody>
      </p:sp>
      <p:sp>
        <p:nvSpPr>
          <p:cNvPr id="31" name="ZoneTexte 30"/>
          <p:cNvSpPr txBox="1"/>
          <p:nvPr/>
        </p:nvSpPr>
        <p:spPr>
          <a:xfrm>
            <a:off x="483437" y="1631243"/>
            <a:ext cx="8583446" cy="1015663"/>
          </a:xfrm>
          <a:prstGeom prst="rect">
            <a:avLst/>
          </a:prstGeom>
          <a:noFill/>
        </p:spPr>
        <p:txBody>
          <a:bodyPr wrap="square" rtlCol="0">
            <a:spAutoFit/>
          </a:bodyPr>
          <a:lstStyle/>
          <a:p>
            <a:pPr>
              <a:tabLst>
                <a:tab pos="808038" algn="l"/>
              </a:tabLst>
            </a:pPr>
            <a:r>
              <a:rPr lang="en-US" sz="2800" dirty="0"/>
              <a:t>Seek strategic consistency</a:t>
            </a:r>
            <a:br>
              <a:rPr lang="en-US" sz="2800" dirty="0"/>
            </a:br>
            <a:r>
              <a:rPr lang="en-US" sz="1600" dirty="0"/>
              <a:t>A « right handed » strategy for a « left handed » person doesn’t work.</a:t>
            </a:r>
            <a:br>
              <a:rPr lang="en-US" sz="1600" dirty="0"/>
            </a:br>
            <a:r>
              <a:rPr lang="en-US" sz="1600" dirty="0"/>
              <a:t>Does it all « fit together »?</a:t>
            </a:r>
            <a:endParaRPr lang="en-US" sz="1050" dirty="0"/>
          </a:p>
        </p:txBody>
      </p:sp>
      <p:sp>
        <p:nvSpPr>
          <p:cNvPr id="2" name="Sous-titre 1"/>
          <p:cNvSpPr>
            <a:spLocks noGrp="1"/>
          </p:cNvSpPr>
          <p:nvPr>
            <p:ph type="subTitle" idx="13"/>
          </p:nvPr>
        </p:nvSpPr>
        <p:spPr/>
        <p:txBody>
          <a:bodyPr/>
          <a:lstStyle/>
          <a:p>
            <a:endParaRPr lang="fr-FR"/>
          </a:p>
        </p:txBody>
      </p:sp>
      <p:sp>
        <p:nvSpPr>
          <p:cNvPr id="10" name="ZoneTexte 9"/>
          <p:cNvSpPr txBox="1"/>
          <p:nvPr/>
        </p:nvSpPr>
        <p:spPr>
          <a:xfrm>
            <a:off x="483437" y="876476"/>
            <a:ext cx="8583446" cy="769441"/>
          </a:xfrm>
          <a:prstGeom prst="rect">
            <a:avLst/>
          </a:prstGeom>
          <a:noFill/>
        </p:spPr>
        <p:txBody>
          <a:bodyPr wrap="square" rtlCol="0">
            <a:spAutoFit/>
          </a:bodyPr>
          <a:lstStyle/>
          <a:p>
            <a:pPr>
              <a:tabLst>
                <a:tab pos="808038" algn="l"/>
              </a:tabLst>
            </a:pPr>
            <a:r>
              <a:rPr lang="en-US" sz="2800" dirty="0" err="1"/>
              <a:t>SAFe</a:t>
            </a:r>
            <a:r>
              <a:rPr lang="en-US" sz="2800" dirty="0"/>
              <a:t> criteria may conflict. Not black &amp; white.</a:t>
            </a:r>
            <a:br>
              <a:rPr lang="en-US" sz="2800" dirty="0"/>
            </a:br>
            <a:r>
              <a:rPr lang="en-US" sz="1600" dirty="0"/>
              <a:t>Your informed personal judgement may be needed.</a:t>
            </a:r>
            <a:endParaRPr lang="en-US" sz="2800" dirty="0"/>
          </a:p>
        </p:txBody>
      </p:sp>
      <p:sp>
        <p:nvSpPr>
          <p:cNvPr id="11" name="ZoneTexte 10"/>
          <p:cNvSpPr txBox="1"/>
          <p:nvPr/>
        </p:nvSpPr>
        <p:spPr>
          <a:xfrm>
            <a:off x="483437" y="2646906"/>
            <a:ext cx="8583446" cy="1015663"/>
          </a:xfrm>
          <a:prstGeom prst="rect">
            <a:avLst/>
          </a:prstGeom>
          <a:noFill/>
        </p:spPr>
        <p:txBody>
          <a:bodyPr wrap="square" rtlCol="0">
            <a:spAutoFit/>
          </a:bodyPr>
          <a:lstStyle/>
          <a:p>
            <a:pPr>
              <a:tabLst>
                <a:tab pos="808038" algn="l"/>
              </a:tabLst>
            </a:pPr>
            <a:r>
              <a:rPr lang="en-US" sz="2800" dirty="0"/>
              <a:t>Evaluate as you go</a:t>
            </a:r>
            <a:br>
              <a:rPr lang="en-US" sz="2800" dirty="0"/>
            </a:br>
            <a:r>
              <a:rPr lang="en-US" sz="1600" dirty="0"/>
              <a:t>You’ll learn more about strategic options as you advance. Don’t be </a:t>
            </a:r>
            <a:r>
              <a:rPr lang="en-US" sz="1600" dirty="0" err="1"/>
              <a:t>afriad</a:t>
            </a:r>
            <a:r>
              <a:rPr lang="en-US" sz="1600" dirty="0"/>
              <a:t> to reconsider evaluation. Try starting small (test and learn).</a:t>
            </a:r>
            <a:endParaRPr lang="en-US" sz="1050" dirty="0"/>
          </a:p>
        </p:txBody>
      </p:sp>
      <p:sp>
        <p:nvSpPr>
          <p:cNvPr id="12" name="ZoneTexte 11"/>
          <p:cNvSpPr txBox="1"/>
          <p:nvPr/>
        </p:nvSpPr>
        <p:spPr>
          <a:xfrm>
            <a:off x="483437" y="3632922"/>
            <a:ext cx="8583446" cy="769441"/>
          </a:xfrm>
          <a:prstGeom prst="rect">
            <a:avLst/>
          </a:prstGeom>
          <a:noFill/>
        </p:spPr>
        <p:txBody>
          <a:bodyPr wrap="square" rtlCol="0">
            <a:spAutoFit/>
          </a:bodyPr>
          <a:lstStyle/>
          <a:p>
            <a:pPr>
              <a:tabLst>
                <a:tab pos="808038" algn="l"/>
              </a:tabLst>
            </a:pPr>
            <a:r>
              <a:rPr lang="en-US" sz="2800" dirty="0"/>
              <a:t>In real life</a:t>
            </a:r>
            <a:br>
              <a:rPr lang="en-US" sz="2800" dirty="0"/>
            </a:br>
            <a:r>
              <a:rPr lang="en-US" sz="1600" dirty="0"/>
              <a:t>Systematic evaluation may not exist in companies. Strategies can develop in other ways.</a:t>
            </a:r>
            <a:endParaRPr lang="en-US" sz="1050" dirty="0"/>
          </a:p>
        </p:txBody>
      </p:sp>
    </p:spTree>
    <p:extLst>
      <p:ext uri="{BB962C8B-B14F-4D97-AF65-F5344CB8AC3E}">
        <p14:creationId xmlns:p14="http://schemas.microsoft.com/office/powerpoint/2010/main" val="243407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0" grpId="0"/>
      <p:bldP spid="11" grpId="0"/>
      <p:bldP spid="12"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8744" y="2204917"/>
            <a:ext cx="9131870" cy="469106"/>
          </a:xfrm>
        </p:spPr>
        <p:txBody>
          <a:bodyPr/>
          <a:lstStyle/>
          <a:p>
            <a:pPr>
              <a:buNone/>
            </a:pPr>
            <a:r>
              <a:rPr lang="fr-FR" dirty="0"/>
              <a:t>QUESTIONS ?</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222</a:t>
            </a:fld>
            <a:endParaRPr lang="fr-FR"/>
          </a:p>
        </p:txBody>
      </p:sp>
    </p:spTree>
    <p:extLst>
      <p:ext uri="{BB962C8B-B14F-4D97-AF65-F5344CB8AC3E}">
        <p14:creationId xmlns:p14="http://schemas.microsoft.com/office/powerpoint/2010/main" val="29780524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err="1"/>
              <a:t>Strategy</a:t>
            </a:r>
            <a:endParaRPr lang="fr-FR" dirty="0"/>
          </a:p>
        </p:txBody>
      </p:sp>
      <p:sp>
        <p:nvSpPr>
          <p:cNvPr id="3" name="Sous-titre 2"/>
          <p:cNvSpPr>
            <a:spLocks noGrp="1"/>
          </p:cNvSpPr>
          <p:nvPr>
            <p:ph type="subTitle" idx="1"/>
          </p:nvPr>
        </p:nvSpPr>
        <p:spPr>
          <a:xfrm>
            <a:off x="355239" y="1131590"/>
            <a:ext cx="8491306" cy="465856"/>
          </a:xfrm>
        </p:spPr>
        <p:txBody>
          <a:bodyPr/>
          <a:lstStyle/>
          <a:p>
            <a:r>
              <a:rPr lang="fr-FR" sz="2800" dirty="0"/>
              <a:t>Module 12 - </a:t>
            </a:r>
            <a:r>
              <a:rPr lang="fr-FR" sz="2800" dirty="0" err="1"/>
              <a:t>Strategy</a:t>
            </a:r>
            <a:r>
              <a:rPr lang="fr-FR" sz="2800" dirty="0"/>
              <a:t> </a:t>
            </a:r>
            <a:r>
              <a:rPr lang="fr-FR" sz="2800" dirty="0" err="1"/>
              <a:t>Process</a:t>
            </a:r>
            <a:r>
              <a:rPr lang="fr-FR" sz="2800"/>
              <a:t> and Practice</a:t>
            </a:r>
            <a:endParaRPr lang="fr-FR" sz="2800" dirty="0"/>
          </a:p>
        </p:txBody>
      </p:sp>
    </p:spTree>
    <p:extLst>
      <p:ext uri="{BB962C8B-B14F-4D97-AF65-F5344CB8AC3E}">
        <p14:creationId xmlns:p14="http://schemas.microsoft.com/office/powerpoint/2010/main" val="1240056896"/>
      </p:ext>
    </p:extLst>
  </p:cSld>
  <p:clrMapOvr>
    <a:masterClrMapping/>
  </p:clrMapOvr>
  <mc:AlternateContent xmlns:mc="http://schemas.openxmlformats.org/markup-compatibility/2006" xmlns:p14="http://schemas.microsoft.com/office/powerpoint/2010/main">
    <mc:Choice Requires="p14">
      <p:transition spd="slow" p14:dur="2000" advTm="10513"/>
    </mc:Choice>
    <mc:Fallback xmlns="">
      <p:transition spd="slow" advTm="10513"/>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Strategy</a:t>
            </a:r>
            <a:r>
              <a:rPr lang="fr-FR" dirty="0"/>
              <a:t> in Action</a:t>
            </a:r>
          </a:p>
        </p:txBody>
      </p:sp>
      <p:sp>
        <p:nvSpPr>
          <p:cNvPr id="4" name="Sous-titre 3"/>
          <p:cNvSpPr>
            <a:spLocks noGrp="1"/>
          </p:cNvSpPr>
          <p:nvPr>
            <p:ph type="subTitle" idx="13"/>
          </p:nvPr>
        </p:nvSpPr>
        <p:spPr/>
        <p:txBody>
          <a:bodyPr/>
          <a:lstStyle/>
          <a:p>
            <a:r>
              <a:rPr lang="fr-FR" dirty="0"/>
              <a:t>Sessions 11-13</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224</a:t>
            </a:fld>
            <a:endParaRPr lang="fr-FR"/>
          </a:p>
        </p:txBody>
      </p:sp>
      <p:sp>
        <p:nvSpPr>
          <p:cNvPr id="7" name="Ellipse 6"/>
          <p:cNvSpPr/>
          <p:nvPr/>
        </p:nvSpPr>
        <p:spPr>
          <a:xfrm>
            <a:off x="4572000" y="172162"/>
            <a:ext cx="4325326" cy="4325326"/>
          </a:xfrm>
          <a:prstGeom prst="ellipse">
            <a:avLst/>
          </a:prstGeom>
          <a:solidFill>
            <a:srgbClr val="AFDFDC"/>
          </a:solidFill>
          <a:ln w="114300">
            <a:solidFill>
              <a:srgbClr val="00AA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e 19"/>
          <p:cNvGrpSpPr/>
          <p:nvPr/>
        </p:nvGrpSpPr>
        <p:grpSpPr>
          <a:xfrm>
            <a:off x="6077383" y="343317"/>
            <a:ext cx="1294865" cy="1187355"/>
            <a:chOff x="2028808" y="261429"/>
            <a:chExt cx="1294865" cy="1187355"/>
          </a:xfrm>
          <a:solidFill>
            <a:srgbClr val="83D2E2"/>
          </a:solidFill>
        </p:grpSpPr>
        <p:sp>
          <p:nvSpPr>
            <p:cNvPr id="12" name="Ellipse 11"/>
            <p:cNvSpPr/>
            <p:nvPr/>
          </p:nvSpPr>
          <p:spPr>
            <a:xfrm>
              <a:off x="2086204" y="261429"/>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400" dirty="0"/>
            </a:p>
          </p:txBody>
        </p:sp>
        <p:sp>
          <p:nvSpPr>
            <p:cNvPr id="14" name="ZoneTexte 13"/>
            <p:cNvSpPr txBox="1"/>
            <p:nvPr/>
          </p:nvSpPr>
          <p:spPr>
            <a:xfrm>
              <a:off x="2028808" y="644819"/>
              <a:ext cx="1294865" cy="338554"/>
            </a:xfrm>
            <a:prstGeom prst="rect">
              <a:avLst/>
            </a:prstGeom>
            <a:noFill/>
            <a:ln>
              <a:noFill/>
            </a:ln>
          </p:spPr>
          <p:txBody>
            <a:bodyPr wrap="square" rtlCol="0">
              <a:spAutoFit/>
            </a:bodyPr>
            <a:lstStyle/>
            <a:p>
              <a:pPr algn="ctr"/>
              <a:r>
                <a:rPr lang="fr-FR" sz="1600" dirty="0" err="1"/>
                <a:t>Evaluating</a:t>
              </a:r>
              <a:endParaRPr lang="fr-FR" sz="1600" dirty="0"/>
            </a:p>
          </p:txBody>
        </p:sp>
      </p:grpSp>
      <p:grpSp>
        <p:nvGrpSpPr>
          <p:cNvPr id="22" name="Groupe 21"/>
          <p:cNvGrpSpPr/>
          <p:nvPr/>
        </p:nvGrpSpPr>
        <p:grpSpPr>
          <a:xfrm>
            <a:off x="7374501" y="1289765"/>
            <a:ext cx="1294865" cy="1187355"/>
            <a:chOff x="3325926" y="1207877"/>
            <a:chExt cx="1294865" cy="1187355"/>
          </a:xfrm>
        </p:grpSpPr>
        <p:sp>
          <p:nvSpPr>
            <p:cNvPr id="8" name="Ellipse 7"/>
            <p:cNvSpPr/>
            <p:nvPr/>
          </p:nvSpPr>
          <p:spPr>
            <a:xfrm>
              <a:off x="3357349" y="1207877"/>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5" name="ZoneTexte 14"/>
            <p:cNvSpPr txBox="1"/>
            <p:nvPr/>
          </p:nvSpPr>
          <p:spPr>
            <a:xfrm>
              <a:off x="3325926" y="1634492"/>
              <a:ext cx="1294865" cy="338554"/>
            </a:xfrm>
            <a:prstGeom prst="rect">
              <a:avLst/>
            </a:prstGeom>
            <a:noFill/>
          </p:spPr>
          <p:txBody>
            <a:bodyPr wrap="square" rtlCol="0">
              <a:spAutoFit/>
            </a:bodyPr>
            <a:lstStyle/>
            <a:p>
              <a:pPr algn="ctr"/>
              <a:r>
                <a:rPr lang="fr-FR" sz="1600" dirty="0" err="1"/>
                <a:t>Organising</a:t>
              </a:r>
              <a:endParaRPr lang="fr-FR" sz="1600" dirty="0"/>
            </a:p>
          </p:txBody>
        </p:sp>
      </p:grpSp>
      <p:grpSp>
        <p:nvGrpSpPr>
          <p:cNvPr id="21" name="Groupe 20"/>
          <p:cNvGrpSpPr/>
          <p:nvPr/>
        </p:nvGrpSpPr>
        <p:grpSpPr>
          <a:xfrm>
            <a:off x="4809878" y="1289765"/>
            <a:ext cx="1294865" cy="1187355"/>
            <a:chOff x="761303" y="1207877"/>
            <a:chExt cx="1294865" cy="1187355"/>
          </a:xfrm>
        </p:grpSpPr>
        <p:sp>
          <p:nvSpPr>
            <p:cNvPr id="11" name="Ellipse 10"/>
            <p:cNvSpPr/>
            <p:nvPr/>
          </p:nvSpPr>
          <p:spPr>
            <a:xfrm>
              <a:off x="815059" y="1207877"/>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6" name="ZoneTexte 15"/>
            <p:cNvSpPr txBox="1"/>
            <p:nvPr/>
          </p:nvSpPr>
          <p:spPr>
            <a:xfrm>
              <a:off x="761303" y="1607195"/>
              <a:ext cx="1294865" cy="338554"/>
            </a:xfrm>
            <a:prstGeom prst="rect">
              <a:avLst/>
            </a:prstGeom>
            <a:noFill/>
          </p:spPr>
          <p:txBody>
            <a:bodyPr wrap="square" rtlCol="0">
              <a:spAutoFit/>
            </a:bodyPr>
            <a:lstStyle/>
            <a:p>
              <a:pPr algn="ctr"/>
              <a:r>
                <a:rPr lang="fr-FR" sz="1600" dirty="0" err="1"/>
                <a:t>Processes</a:t>
              </a:r>
              <a:endParaRPr lang="fr-FR" sz="1600" dirty="0"/>
            </a:p>
          </p:txBody>
        </p:sp>
      </p:grpSp>
      <p:grpSp>
        <p:nvGrpSpPr>
          <p:cNvPr id="23" name="Groupe 22"/>
          <p:cNvGrpSpPr/>
          <p:nvPr/>
        </p:nvGrpSpPr>
        <p:grpSpPr>
          <a:xfrm>
            <a:off x="6900468" y="2940801"/>
            <a:ext cx="1294865" cy="1187355"/>
            <a:chOff x="2851893" y="2858913"/>
            <a:chExt cx="1294865" cy="1187355"/>
          </a:xfrm>
        </p:grpSpPr>
        <p:sp>
          <p:nvSpPr>
            <p:cNvPr id="13" name="Ellipse 12"/>
            <p:cNvSpPr/>
            <p:nvPr/>
          </p:nvSpPr>
          <p:spPr>
            <a:xfrm>
              <a:off x="2917234" y="2858913"/>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7" name="ZoneTexte 16"/>
            <p:cNvSpPr txBox="1"/>
            <p:nvPr/>
          </p:nvSpPr>
          <p:spPr>
            <a:xfrm>
              <a:off x="2851893" y="3264306"/>
              <a:ext cx="1294865" cy="338554"/>
            </a:xfrm>
            <a:prstGeom prst="rect">
              <a:avLst/>
            </a:prstGeom>
            <a:noFill/>
          </p:spPr>
          <p:txBody>
            <a:bodyPr wrap="square" rtlCol="0">
              <a:spAutoFit/>
            </a:bodyPr>
            <a:lstStyle/>
            <a:p>
              <a:pPr algn="ctr"/>
              <a:r>
                <a:rPr lang="fr-FR" sz="1600" dirty="0"/>
                <a:t>Practice</a:t>
              </a:r>
            </a:p>
          </p:txBody>
        </p:sp>
      </p:grpSp>
      <p:grpSp>
        <p:nvGrpSpPr>
          <p:cNvPr id="24" name="Groupe 23"/>
          <p:cNvGrpSpPr/>
          <p:nvPr/>
        </p:nvGrpSpPr>
        <p:grpSpPr>
          <a:xfrm>
            <a:off x="5327321" y="2940801"/>
            <a:ext cx="1294865" cy="1187355"/>
            <a:chOff x="1278746" y="2858913"/>
            <a:chExt cx="1294865" cy="1187355"/>
          </a:xfrm>
        </p:grpSpPr>
        <p:sp>
          <p:nvSpPr>
            <p:cNvPr id="10" name="Ellipse 9"/>
            <p:cNvSpPr/>
            <p:nvPr/>
          </p:nvSpPr>
          <p:spPr>
            <a:xfrm>
              <a:off x="1327749" y="2858913"/>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8" name="ZoneTexte 17"/>
            <p:cNvSpPr txBox="1"/>
            <p:nvPr/>
          </p:nvSpPr>
          <p:spPr>
            <a:xfrm>
              <a:off x="1278746" y="3128937"/>
              <a:ext cx="1294865" cy="584775"/>
            </a:xfrm>
            <a:prstGeom prst="rect">
              <a:avLst/>
            </a:prstGeom>
            <a:noFill/>
          </p:spPr>
          <p:txBody>
            <a:bodyPr wrap="square" rtlCol="0">
              <a:spAutoFit/>
            </a:bodyPr>
            <a:lstStyle/>
            <a:p>
              <a:pPr algn="ctr"/>
              <a:r>
                <a:rPr lang="fr-FR" sz="1600" dirty="0" err="1"/>
                <a:t>Leading</a:t>
              </a:r>
              <a:r>
                <a:rPr lang="fr-FR" sz="1600" dirty="0"/>
                <a:t> &amp;</a:t>
              </a:r>
              <a:br>
                <a:rPr lang="fr-FR" sz="1600" dirty="0"/>
              </a:br>
              <a:r>
                <a:rPr lang="fr-FR" sz="1600" dirty="0" err="1"/>
                <a:t>changing</a:t>
              </a:r>
              <a:endParaRPr lang="fr-FR" sz="1600" dirty="0"/>
            </a:p>
          </p:txBody>
        </p:sp>
      </p:grpSp>
      <p:sp>
        <p:nvSpPr>
          <p:cNvPr id="19" name="ZoneTexte 18"/>
          <p:cNvSpPr txBox="1"/>
          <p:nvPr/>
        </p:nvSpPr>
        <p:spPr>
          <a:xfrm>
            <a:off x="6051566" y="1793511"/>
            <a:ext cx="1417376" cy="1200329"/>
          </a:xfrm>
          <a:prstGeom prst="rect">
            <a:avLst/>
          </a:prstGeom>
          <a:noFill/>
        </p:spPr>
        <p:txBody>
          <a:bodyPr wrap="none" rtlCol="0">
            <a:spAutoFit/>
          </a:bodyPr>
          <a:lstStyle/>
          <a:p>
            <a:pPr algn="ctr"/>
            <a:r>
              <a:rPr lang="fr-FR" sz="2400" b="1" dirty="0" err="1">
                <a:latin typeface="Arial" panose="020B0604020202020204" pitchFamily="34" charset="0"/>
                <a:cs typeface="Arial" panose="020B0604020202020204" pitchFamily="34" charset="0"/>
              </a:rPr>
              <a:t>Strategy</a:t>
            </a:r>
            <a:br>
              <a:rPr lang="fr-FR" sz="2400" b="1" dirty="0">
                <a:latin typeface="Arial" panose="020B0604020202020204" pitchFamily="34" charset="0"/>
                <a:cs typeface="Arial" panose="020B0604020202020204" pitchFamily="34" charset="0"/>
              </a:rPr>
            </a:br>
            <a:r>
              <a:rPr lang="fr-FR" sz="2400" b="1" dirty="0">
                <a:latin typeface="Arial" panose="020B0604020202020204" pitchFamily="34" charset="0"/>
                <a:cs typeface="Arial" panose="020B0604020202020204" pitchFamily="34" charset="0"/>
              </a:rPr>
              <a:t>in</a:t>
            </a:r>
            <a:br>
              <a:rPr lang="fr-FR" sz="2400" b="1" dirty="0">
                <a:latin typeface="Arial" panose="020B0604020202020204" pitchFamily="34" charset="0"/>
                <a:cs typeface="Arial" panose="020B0604020202020204" pitchFamily="34" charset="0"/>
              </a:rPr>
            </a:br>
            <a:r>
              <a:rPr lang="fr-FR" sz="2400" b="1" dirty="0">
                <a:latin typeface="Arial" panose="020B0604020202020204" pitchFamily="34" charset="0"/>
                <a:cs typeface="Arial" panose="020B0604020202020204" pitchFamily="34" charset="0"/>
              </a:rPr>
              <a:t>Action</a:t>
            </a:r>
          </a:p>
        </p:txBody>
      </p:sp>
      <p:sp>
        <p:nvSpPr>
          <p:cNvPr id="25" name="ZoneTexte 24"/>
          <p:cNvSpPr txBox="1"/>
          <p:nvPr/>
        </p:nvSpPr>
        <p:spPr>
          <a:xfrm>
            <a:off x="406090" y="1093115"/>
            <a:ext cx="4226072" cy="2954655"/>
          </a:xfrm>
          <a:prstGeom prst="rect">
            <a:avLst/>
          </a:prstGeom>
          <a:noFill/>
        </p:spPr>
        <p:txBody>
          <a:bodyPr wrap="square" rtlCol="0">
            <a:spAutoFit/>
          </a:bodyPr>
          <a:lstStyle/>
          <a:p>
            <a:r>
              <a:rPr lang="en-US" b="1" dirty="0"/>
              <a:t>Strategy in action </a:t>
            </a:r>
            <a:r>
              <a:rPr lang="en-US" dirty="0"/>
              <a:t>is concerned with ensuring that strategies are working in practice.</a:t>
            </a:r>
          </a:p>
          <a:p>
            <a:endParaRPr lang="en-US" sz="1600" dirty="0"/>
          </a:p>
          <a:p>
            <a:pPr marL="285750" indent="-285750">
              <a:buFont typeface="Arial" panose="020B0604020202020204" pitchFamily="34" charset="0"/>
              <a:buChar char="•"/>
            </a:pPr>
            <a:r>
              <a:rPr lang="en-US" sz="1600" dirty="0"/>
              <a:t>Are strategies suitable, acceptable, feasible?</a:t>
            </a:r>
          </a:p>
          <a:p>
            <a:pPr marL="285750" indent="-285750">
              <a:buFont typeface="Arial" panose="020B0604020202020204" pitchFamily="34" charset="0"/>
              <a:buChar char="•"/>
            </a:pPr>
            <a:r>
              <a:rPr lang="en-US" sz="1600" dirty="0"/>
              <a:t>What strategy-making process is needed?</a:t>
            </a:r>
          </a:p>
          <a:p>
            <a:pPr marL="285750" indent="-285750">
              <a:buFont typeface="Arial" panose="020B0604020202020204" pitchFamily="34" charset="0"/>
              <a:buChar char="•"/>
            </a:pPr>
            <a:r>
              <a:rPr lang="en-US" sz="1600" dirty="0"/>
              <a:t>What type of organization do we need?</a:t>
            </a:r>
          </a:p>
          <a:p>
            <a:pPr marL="285750" indent="-285750">
              <a:buFont typeface="Arial" panose="020B0604020202020204" pitchFamily="34" charset="0"/>
              <a:buChar char="•"/>
            </a:pPr>
            <a:r>
              <a:rPr lang="en-US" sz="1600" dirty="0"/>
              <a:t>How shall we manage change?</a:t>
            </a:r>
          </a:p>
          <a:p>
            <a:pPr marL="285750" indent="-285750">
              <a:buFont typeface="Arial" panose="020B0604020202020204" pitchFamily="34" charset="0"/>
              <a:buChar char="•"/>
            </a:pPr>
            <a:r>
              <a:rPr lang="en-US" sz="1600" dirty="0"/>
              <a:t>Who does what?</a:t>
            </a:r>
          </a:p>
          <a:p>
            <a:endParaRPr lang="en-US" dirty="0"/>
          </a:p>
          <a:p>
            <a:endParaRPr lang="fr-FR" dirty="0"/>
          </a:p>
        </p:txBody>
      </p:sp>
    </p:spTree>
    <p:extLst>
      <p:ext uri="{BB962C8B-B14F-4D97-AF65-F5344CB8AC3E}">
        <p14:creationId xmlns:p14="http://schemas.microsoft.com/office/powerpoint/2010/main" val="52430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Strategy</a:t>
            </a:r>
            <a:r>
              <a:rPr lang="fr-FR" dirty="0"/>
              <a:t> in Action</a:t>
            </a:r>
          </a:p>
        </p:txBody>
      </p:sp>
      <p:sp>
        <p:nvSpPr>
          <p:cNvPr id="4" name="Sous-titre 3"/>
          <p:cNvSpPr>
            <a:spLocks noGrp="1"/>
          </p:cNvSpPr>
          <p:nvPr>
            <p:ph type="subTitle" idx="13"/>
          </p:nvPr>
        </p:nvSpPr>
        <p:spPr/>
        <p:txBody>
          <a:bodyPr/>
          <a:lstStyle/>
          <a:p>
            <a:r>
              <a:rPr lang="fr-FR" dirty="0"/>
              <a:t>Sessions 11-13</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225</a:t>
            </a:fld>
            <a:endParaRPr lang="fr-FR"/>
          </a:p>
        </p:txBody>
      </p:sp>
      <p:sp>
        <p:nvSpPr>
          <p:cNvPr id="7" name="Ellipse 6"/>
          <p:cNvSpPr/>
          <p:nvPr/>
        </p:nvSpPr>
        <p:spPr>
          <a:xfrm>
            <a:off x="4572000" y="172162"/>
            <a:ext cx="4325326" cy="4325326"/>
          </a:xfrm>
          <a:prstGeom prst="ellipse">
            <a:avLst/>
          </a:prstGeom>
          <a:solidFill>
            <a:srgbClr val="AFDFDC"/>
          </a:solidFill>
          <a:ln w="114300">
            <a:solidFill>
              <a:srgbClr val="00AA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e 19"/>
          <p:cNvGrpSpPr/>
          <p:nvPr/>
        </p:nvGrpSpPr>
        <p:grpSpPr>
          <a:xfrm>
            <a:off x="6077383" y="343317"/>
            <a:ext cx="1294865" cy="1187355"/>
            <a:chOff x="2028808" y="261429"/>
            <a:chExt cx="1294865" cy="1187355"/>
          </a:xfrm>
          <a:solidFill>
            <a:srgbClr val="83D2E2"/>
          </a:solidFill>
        </p:grpSpPr>
        <p:sp>
          <p:nvSpPr>
            <p:cNvPr id="12" name="Ellipse 11"/>
            <p:cNvSpPr/>
            <p:nvPr/>
          </p:nvSpPr>
          <p:spPr>
            <a:xfrm>
              <a:off x="2086204" y="261429"/>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400" dirty="0"/>
            </a:p>
          </p:txBody>
        </p:sp>
        <p:sp>
          <p:nvSpPr>
            <p:cNvPr id="14" name="ZoneTexte 13"/>
            <p:cNvSpPr txBox="1"/>
            <p:nvPr/>
          </p:nvSpPr>
          <p:spPr>
            <a:xfrm>
              <a:off x="2028808" y="644819"/>
              <a:ext cx="1294865" cy="338554"/>
            </a:xfrm>
            <a:prstGeom prst="rect">
              <a:avLst/>
            </a:prstGeom>
            <a:noFill/>
            <a:ln>
              <a:noFill/>
            </a:ln>
          </p:spPr>
          <p:txBody>
            <a:bodyPr wrap="square" rtlCol="0">
              <a:spAutoFit/>
            </a:bodyPr>
            <a:lstStyle/>
            <a:p>
              <a:pPr algn="ctr"/>
              <a:r>
                <a:rPr lang="fr-FR" sz="1600" dirty="0" err="1"/>
                <a:t>Evaluating</a:t>
              </a:r>
              <a:endParaRPr lang="fr-FR" sz="1600" dirty="0"/>
            </a:p>
          </p:txBody>
        </p:sp>
      </p:grpSp>
      <p:grpSp>
        <p:nvGrpSpPr>
          <p:cNvPr id="22" name="Groupe 21"/>
          <p:cNvGrpSpPr/>
          <p:nvPr/>
        </p:nvGrpSpPr>
        <p:grpSpPr>
          <a:xfrm>
            <a:off x="7374501" y="1289765"/>
            <a:ext cx="1294865" cy="1187355"/>
            <a:chOff x="3325926" y="1207877"/>
            <a:chExt cx="1294865" cy="1187355"/>
          </a:xfrm>
        </p:grpSpPr>
        <p:sp>
          <p:nvSpPr>
            <p:cNvPr id="8" name="Ellipse 7"/>
            <p:cNvSpPr/>
            <p:nvPr/>
          </p:nvSpPr>
          <p:spPr>
            <a:xfrm>
              <a:off x="3357349" y="1207877"/>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5" name="ZoneTexte 14"/>
            <p:cNvSpPr txBox="1"/>
            <p:nvPr/>
          </p:nvSpPr>
          <p:spPr>
            <a:xfrm>
              <a:off x="3325926" y="1634492"/>
              <a:ext cx="1294865" cy="338554"/>
            </a:xfrm>
            <a:prstGeom prst="rect">
              <a:avLst/>
            </a:prstGeom>
            <a:noFill/>
          </p:spPr>
          <p:txBody>
            <a:bodyPr wrap="square" rtlCol="0">
              <a:spAutoFit/>
            </a:bodyPr>
            <a:lstStyle/>
            <a:p>
              <a:pPr algn="ctr"/>
              <a:r>
                <a:rPr lang="fr-FR" sz="1600" dirty="0" err="1"/>
                <a:t>Organising</a:t>
              </a:r>
              <a:endParaRPr lang="fr-FR" sz="1600" dirty="0"/>
            </a:p>
          </p:txBody>
        </p:sp>
      </p:grpSp>
      <p:grpSp>
        <p:nvGrpSpPr>
          <p:cNvPr id="21" name="Groupe 20"/>
          <p:cNvGrpSpPr/>
          <p:nvPr/>
        </p:nvGrpSpPr>
        <p:grpSpPr>
          <a:xfrm>
            <a:off x="4809878" y="1289765"/>
            <a:ext cx="1294865" cy="1187355"/>
            <a:chOff x="761303" y="1207877"/>
            <a:chExt cx="1294865" cy="1187355"/>
          </a:xfrm>
        </p:grpSpPr>
        <p:sp>
          <p:nvSpPr>
            <p:cNvPr id="11" name="Ellipse 10"/>
            <p:cNvSpPr/>
            <p:nvPr/>
          </p:nvSpPr>
          <p:spPr>
            <a:xfrm>
              <a:off x="815059" y="1207877"/>
              <a:ext cx="1187355" cy="1187355"/>
            </a:xfrm>
            <a:prstGeom prst="ellipse">
              <a:avLst/>
            </a:prstGeom>
            <a:solidFill>
              <a:srgbClr val="2CFF21"/>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6" name="ZoneTexte 15"/>
            <p:cNvSpPr txBox="1"/>
            <p:nvPr/>
          </p:nvSpPr>
          <p:spPr>
            <a:xfrm>
              <a:off x="761303" y="1607195"/>
              <a:ext cx="1294865" cy="338554"/>
            </a:xfrm>
            <a:prstGeom prst="rect">
              <a:avLst/>
            </a:prstGeom>
            <a:noFill/>
          </p:spPr>
          <p:txBody>
            <a:bodyPr wrap="square" rtlCol="0">
              <a:spAutoFit/>
            </a:bodyPr>
            <a:lstStyle/>
            <a:p>
              <a:pPr algn="ctr"/>
              <a:r>
                <a:rPr lang="fr-FR" sz="1600" dirty="0" err="1"/>
                <a:t>Processes</a:t>
              </a:r>
              <a:endParaRPr lang="fr-FR" sz="1600" dirty="0"/>
            </a:p>
          </p:txBody>
        </p:sp>
      </p:grpSp>
      <p:grpSp>
        <p:nvGrpSpPr>
          <p:cNvPr id="23" name="Groupe 22"/>
          <p:cNvGrpSpPr/>
          <p:nvPr/>
        </p:nvGrpSpPr>
        <p:grpSpPr>
          <a:xfrm>
            <a:off x="6900468" y="2940801"/>
            <a:ext cx="1294865" cy="1187355"/>
            <a:chOff x="2851893" y="2858913"/>
            <a:chExt cx="1294865" cy="1187355"/>
          </a:xfrm>
        </p:grpSpPr>
        <p:sp>
          <p:nvSpPr>
            <p:cNvPr id="13" name="Ellipse 12"/>
            <p:cNvSpPr/>
            <p:nvPr/>
          </p:nvSpPr>
          <p:spPr>
            <a:xfrm>
              <a:off x="2917234" y="2858913"/>
              <a:ext cx="1187355" cy="1187355"/>
            </a:xfrm>
            <a:prstGeom prst="ellipse">
              <a:avLst/>
            </a:prstGeom>
            <a:solidFill>
              <a:srgbClr val="2CFF21"/>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7" name="ZoneTexte 16"/>
            <p:cNvSpPr txBox="1"/>
            <p:nvPr/>
          </p:nvSpPr>
          <p:spPr>
            <a:xfrm>
              <a:off x="2851893" y="3264306"/>
              <a:ext cx="1294865" cy="338554"/>
            </a:xfrm>
            <a:prstGeom prst="rect">
              <a:avLst/>
            </a:prstGeom>
            <a:noFill/>
          </p:spPr>
          <p:txBody>
            <a:bodyPr wrap="square" rtlCol="0">
              <a:spAutoFit/>
            </a:bodyPr>
            <a:lstStyle/>
            <a:p>
              <a:pPr algn="ctr"/>
              <a:r>
                <a:rPr lang="fr-FR" sz="1600" dirty="0"/>
                <a:t>Practice</a:t>
              </a:r>
            </a:p>
          </p:txBody>
        </p:sp>
      </p:grpSp>
      <p:grpSp>
        <p:nvGrpSpPr>
          <p:cNvPr id="24" name="Groupe 23"/>
          <p:cNvGrpSpPr/>
          <p:nvPr/>
        </p:nvGrpSpPr>
        <p:grpSpPr>
          <a:xfrm>
            <a:off x="5327321" y="2940801"/>
            <a:ext cx="1294865" cy="1187355"/>
            <a:chOff x="1278746" y="2858913"/>
            <a:chExt cx="1294865" cy="1187355"/>
          </a:xfrm>
        </p:grpSpPr>
        <p:sp>
          <p:nvSpPr>
            <p:cNvPr id="10" name="Ellipse 9"/>
            <p:cNvSpPr/>
            <p:nvPr/>
          </p:nvSpPr>
          <p:spPr>
            <a:xfrm>
              <a:off x="1327749" y="2858913"/>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8" name="ZoneTexte 17"/>
            <p:cNvSpPr txBox="1"/>
            <p:nvPr/>
          </p:nvSpPr>
          <p:spPr>
            <a:xfrm>
              <a:off x="1278746" y="3128937"/>
              <a:ext cx="1294865" cy="584775"/>
            </a:xfrm>
            <a:prstGeom prst="rect">
              <a:avLst/>
            </a:prstGeom>
            <a:noFill/>
          </p:spPr>
          <p:txBody>
            <a:bodyPr wrap="square" rtlCol="0">
              <a:spAutoFit/>
            </a:bodyPr>
            <a:lstStyle/>
            <a:p>
              <a:pPr algn="ctr"/>
              <a:r>
                <a:rPr lang="fr-FR" sz="1600" dirty="0" err="1"/>
                <a:t>Leading</a:t>
              </a:r>
              <a:r>
                <a:rPr lang="fr-FR" sz="1600" dirty="0"/>
                <a:t> &amp;</a:t>
              </a:r>
              <a:br>
                <a:rPr lang="fr-FR" sz="1600" dirty="0"/>
              </a:br>
              <a:r>
                <a:rPr lang="fr-FR" sz="1600" dirty="0" err="1"/>
                <a:t>changing</a:t>
              </a:r>
              <a:endParaRPr lang="fr-FR" sz="1600" dirty="0"/>
            </a:p>
          </p:txBody>
        </p:sp>
      </p:grpSp>
      <p:sp>
        <p:nvSpPr>
          <p:cNvPr id="19" name="ZoneTexte 18"/>
          <p:cNvSpPr txBox="1"/>
          <p:nvPr/>
        </p:nvSpPr>
        <p:spPr>
          <a:xfrm>
            <a:off x="6051566" y="1793511"/>
            <a:ext cx="1417376" cy="1200329"/>
          </a:xfrm>
          <a:prstGeom prst="rect">
            <a:avLst/>
          </a:prstGeom>
          <a:noFill/>
        </p:spPr>
        <p:txBody>
          <a:bodyPr wrap="none" rtlCol="0">
            <a:spAutoFit/>
          </a:bodyPr>
          <a:lstStyle/>
          <a:p>
            <a:pPr algn="ctr"/>
            <a:r>
              <a:rPr lang="fr-FR" sz="2400" b="1" dirty="0" err="1">
                <a:latin typeface="Arial" panose="020B0604020202020204" pitchFamily="34" charset="0"/>
                <a:cs typeface="Arial" panose="020B0604020202020204" pitchFamily="34" charset="0"/>
              </a:rPr>
              <a:t>Strategy</a:t>
            </a:r>
            <a:br>
              <a:rPr lang="fr-FR" sz="2400" b="1" dirty="0">
                <a:latin typeface="Arial" panose="020B0604020202020204" pitchFamily="34" charset="0"/>
                <a:cs typeface="Arial" panose="020B0604020202020204" pitchFamily="34" charset="0"/>
              </a:rPr>
            </a:br>
            <a:r>
              <a:rPr lang="fr-FR" sz="2400" b="1" dirty="0">
                <a:latin typeface="Arial" panose="020B0604020202020204" pitchFamily="34" charset="0"/>
                <a:cs typeface="Arial" panose="020B0604020202020204" pitchFamily="34" charset="0"/>
              </a:rPr>
              <a:t>in</a:t>
            </a:r>
            <a:br>
              <a:rPr lang="fr-FR" sz="2400" b="1" dirty="0">
                <a:latin typeface="Arial" panose="020B0604020202020204" pitchFamily="34" charset="0"/>
                <a:cs typeface="Arial" panose="020B0604020202020204" pitchFamily="34" charset="0"/>
              </a:rPr>
            </a:br>
            <a:r>
              <a:rPr lang="fr-FR" sz="2400" b="1" dirty="0">
                <a:latin typeface="Arial" panose="020B0604020202020204" pitchFamily="34" charset="0"/>
                <a:cs typeface="Arial" panose="020B0604020202020204" pitchFamily="34" charset="0"/>
              </a:rPr>
              <a:t>Action</a:t>
            </a:r>
          </a:p>
        </p:txBody>
      </p:sp>
      <p:sp>
        <p:nvSpPr>
          <p:cNvPr id="25" name="ZoneTexte 24"/>
          <p:cNvSpPr txBox="1"/>
          <p:nvPr/>
        </p:nvSpPr>
        <p:spPr>
          <a:xfrm>
            <a:off x="406090" y="1093115"/>
            <a:ext cx="4226072" cy="2954655"/>
          </a:xfrm>
          <a:prstGeom prst="rect">
            <a:avLst/>
          </a:prstGeom>
          <a:noFill/>
        </p:spPr>
        <p:txBody>
          <a:bodyPr wrap="square" rtlCol="0">
            <a:spAutoFit/>
          </a:bodyPr>
          <a:lstStyle/>
          <a:p>
            <a:r>
              <a:rPr lang="en-US" b="1" dirty="0"/>
              <a:t>Strategy in action </a:t>
            </a:r>
            <a:r>
              <a:rPr lang="en-US" dirty="0"/>
              <a:t>is concerned with ensuring that strategies are working in practice.</a:t>
            </a:r>
          </a:p>
          <a:p>
            <a:endParaRPr lang="en-US" sz="1600" dirty="0"/>
          </a:p>
          <a:p>
            <a:pPr marL="285750" indent="-285750">
              <a:buFont typeface="Arial" panose="020B0604020202020204" pitchFamily="34" charset="0"/>
              <a:buChar char="•"/>
            </a:pPr>
            <a:r>
              <a:rPr lang="en-US" sz="1600" dirty="0"/>
              <a:t>Are strategies suitable, acceptable, feasible?</a:t>
            </a:r>
          </a:p>
          <a:p>
            <a:pPr marL="285750" indent="-285750">
              <a:buFont typeface="Arial" panose="020B0604020202020204" pitchFamily="34" charset="0"/>
              <a:buChar char="•"/>
            </a:pPr>
            <a:r>
              <a:rPr lang="en-US" sz="1600" dirty="0"/>
              <a:t>What strategy-making process is needed?</a:t>
            </a:r>
          </a:p>
          <a:p>
            <a:pPr marL="285750" indent="-285750">
              <a:buFont typeface="Arial" panose="020B0604020202020204" pitchFamily="34" charset="0"/>
              <a:buChar char="•"/>
            </a:pPr>
            <a:r>
              <a:rPr lang="en-US" sz="1600" dirty="0"/>
              <a:t>What type of organization do we need?</a:t>
            </a:r>
          </a:p>
          <a:p>
            <a:pPr marL="285750" indent="-285750">
              <a:buFont typeface="Arial" panose="020B0604020202020204" pitchFamily="34" charset="0"/>
              <a:buChar char="•"/>
            </a:pPr>
            <a:r>
              <a:rPr lang="en-US" sz="1600" dirty="0"/>
              <a:t>How shall we manage change?</a:t>
            </a:r>
          </a:p>
          <a:p>
            <a:pPr marL="285750" indent="-285750">
              <a:buFont typeface="Arial" panose="020B0604020202020204" pitchFamily="34" charset="0"/>
              <a:buChar char="•"/>
            </a:pPr>
            <a:r>
              <a:rPr lang="en-US" sz="1600" dirty="0"/>
              <a:t>Who does what?</a:t>
            </a:r>
          </a:p>
          <a:p>
            <a:endParaRPr lang="en-US" dirty="0"/>
          </a:p>
          <a:p>
            <a:endParaRPr lang="fr-FR" dirty="0"/>
          </a:p>
        </p:txBody>
      </p:sp>
    </p:spTree>
    <p:extLst>
      <p:ext uri="{BB962C8B-B14F-4D97-AF65-F5344CB8AC3E}">
        <p14:creationId xmlns:p14="http://schemas.microsoft.com/office/powerpoint/2010/main" val="246942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2130" y="2204917"/>
            <a:ext cx="9131870" cy="469106"/>
          </a:xfrm>
        </p:spPr>
        <p:txBody>
          <a:bodyPr/>
          <a:lstStyle/>
          <a:p>
            <a:pPr>
              <a:buNone/>
            </a:pPr>
            <a:r>
              <a:rPr lang="fr-FR" dirty="0"/>
              <a:t>STRATEGY </a:t>
            </a:r>
            <a:r>
              <a:rPr lang="fr-FR" dirty="0" err="1"/>
              <a:t>DEsiGN</a:t>
            </a:r>
            <a:r>
              <a:rPr lang="fr-FR" dirty="0"/>
              <a:t> PROCESSES</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226</a:t>
            </a:fld>
            <a:endParaRPr lang="fr-FR"/>
          </a:p>
        </p:txBody>
      </p:sp>
    </p:spTree>
    <p:extLst>
      <p:ext uri="{BB962C8B-B14F-4D97-AF65-F5344CB8AC3E}">
        <p14:creationId xmlns:p14="http://schemas.microsoft.com/office/powerpoint/2010/main" val="167087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How </a:t>
            </a:r>
            <a:r>
              <a:rPr lang="fr-FR" dirty="0" err="1"/>
              <a:t>does</a:t>
            </a:r>
            <a:r>
              <a:rPr lang="fr-FR" dirty="0"/>
              <a:t> </a:t>
            </a:r>
            <a:r>
              <a:rPr lang="fr-FR" dirty="0" err="1"/>
              <a:t>it</a:t>
            </a:r>
            <a:r>
              <a:rPr lang="fr-FR" dirty="0"/>
              <a:t> REALLY </a:t>
            </a:r>
            <a:r>
              <a:rPr lang="fr-FR" dirty="0" err="1"/>
              <a:t>happen</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227</a:t>
            </a:fld>
            <a:endParaRPr lang="fr-FR"/>
          </a:p>
        </p:txBody>
      </p:sp>
      <p:grpSp>
        <p:nvGrpSpPr>
          <p:cNvPr id="9" name="Groupe 8"/>
          <p:cNvGrpSpPr/>
          <p:nvPr/>
        </p:nvGrpSpPr>
        <p:grpSpPr>
          <a:xfrm>
            <a:off x="820418" y="2459807"/>
            <a:ext cx="716566" cy="969193"/>
            <a:chOff x="1313797" y="1490613"/>
            <a:chExt cx="1381991" cy="1938387"/>
          </a:xfrm>
        </p:grpSpPr>
        <p:sp>
          <p:nvSpPr>
            <p:cNvPr id="7" name="Arc 6"/>
            <p:cNvSpPr/>
            <p:nvPr/>
          </p:nvSpPr>
          <p:spPr>
            <a:xfrm>
              <a:off x="1313797" y="2234045"/>
              <a:ext cx="1381991" cy="1194955"/>
            </a:xfrm>
            <a:prstGeom prst="arc">
              <a:avLst>
                <a:gd name="adj1" fmla="val 10795530"/>
                <a:gd name="adj2" fmla="val 0"/>
              </a:avLst>
            </a:prstGeom>
            <a:solidFill>
              <a:srgbClr val="1D2D3F"/>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Ellipse 7"/>
            <p:cNvSpPr/>
            <p:nvPr/>
          </p:nvSpPr>
          <p:spPr>
            <a:xfrm>
              <a:off x="1564563" y="1490613"/>
              <a:ext cx="869201" cy="869201"/>
            </a:xfrm>
            <a:prstGeom prst="ellipse">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3" name="Groupe 12"/>
          <p:cNvGrpSpPr/>
          <p:nvPr/>
        </p:nvGrpSpPr>
        <p:grpSpPr>
          <a:xfrm>
            <a:off x="1617860" y="2459807"/>
            <a:ext cx="716566" cy="969193"/>
            <a:chOff x="1313797" y="1490613"/>
            <a:chExt cx="1381991" cy="1938387"/>
          </a:xfrm>
        </p:grpSpPr>
        <p:sp>
          <p:nvSpPr>
            <p:cNvPr id="14" name="Arc 13"/>
            <p:cNvSpPr/>
            <p:nvPr/>
          </p:nvSpPr>
          <p:spPr>
            <a:xfrm>
              <a:off x="1313797" y="2234045"/>
              <a:ext cx="1381991" cy="1194955"/>
            </a:xfrm>
            <a:prstGeom prst="arc">
              <a:avLst>
                <a:gd name="adj1" fmla="val 10795530"/>
                <a:gd name="adj2" fmla="val 0"/>
              </a:avLst>
            </a:prstGeom>
            <a:solidFill>
              <a:srgbClr val="1D2D3F"/>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Ellipse 14"/>
            <p:cNvSpPr/>
            <p:nvPr/>
          </p:nvSpPr>
          <p:spPr>
            <a:xfrm>
              <a:off x="1564563" y="1490613"/>
              <a:ext cx="869201" cy="869201"/>
            </a:xfrm>
            <a:prstGeom prst="ellipse">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2415302" y="2459807"/>
            <a:ext cx="716566" cy="969193"/>
            <a:chOff x="1313797" y="1490613"/>
            <a:chExt cx="1381991" cy="1938387"/>
          </a:xfrm>
        </p:grpSpPr>
        <p:sp>
          <p:nvSpPr>
            <p:cNvPr id="17" name="Arc 16"/>
            <p:cNvSpPr/>
            <p:nvPr/>
          </p:nvSpPr>
          <p:spPr>
            <a:xfrm>
              <a:off x="1313797" y="2234045"/>
              <a:ext cx="1381991" cy="1194955"/>
            </a:xfrm>
            <a:prstGeom prst="arc">
              <a:avLst>
                <a:gd name="adj1" fmla="val 10795530"/>
                <a:gd name="adj2" fmla="val 0"/>
              </a:avLst>
            </a:prstGeom>
            <a:solidFill>
              <a:srgbClr val="1D2D3F"/>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Ellipse 17"/>
            <p:cNvSpPr/>
            <p:nvPr/>
          </p:nvSpPr>
          <p:spPr>
            <a:xfrm>
              <a:off x="1564563" y="1490613"/>
              <a:ext cx="869201" cy="869201"/>
            </a:xfrm>
            <a:prstGeom prst="ellipse">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9" name="Groupe 18"/>
          <p:cNvGrpSpPr/>
          <p:nvPr/>
        </p:nvGrpSpPr>
        <p:grpSpPr>
          <a:xfrm>
            <a:off x="820418" y="3267679"/>
            <a:ext cx="716566" cy="969193"/>
            <a:chOff x="1313797" y="1490613"/>
            <a:chExt cx="1381991" cy="1938387"/>
          </a:xfrm>
        </p:grpSpPr>
        <p:sp>
          <p:nvSpPr>
            <p:cNvPr id="20" name="Arc 19"/>
            <p:cNvSpPr/>
            <p:nvPr/>
          </p:nvSpPr>
          <p:spPr>
            <a:xfrm>
              <a:off x="1313797" y="2234045"/>
              <a:ext cx="1381991" cy="1194955"/>
            </a:xfrm>
            <a:prstGeom prst="arc">
              <a:avLst>
                <a:gd name="adj1" fmla="val 10795530"/>
                <a:gd name="adj2" fmla="val 0"/>
              </a:avLst>
            </a:prstGeom>
            <a:solidFill>
              <a:srgbClr val="1D2D3F"/>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1" name="Ellipse 20"/>
            <p:cNvSpPr/>
            <p:nvPr/>
          </p:nvSpPr>
          <p:spPr>
            <a:xfrm>
              <a:off x="1564563" y="1490613"/>
              <a:ext cx="869201" cy="869201"/>
            </a:xfrm>
            <a:prstGeom prst="ellipse">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e 21"/>
          <p:cNvGrpSpPr/>
          <p:nvPr/>
        </p:nvGrpSpPr>
        <p:grpSpPr>
          <a:xfrm>
            <a:off x="1617860" y="3267679"/>
            <a:ext cx="716566" cy="969193"/>
            <a:chOff x="1313797" y="1490613"/>
            <a:chExt cx="1381991" cy="1938387"/>
          </a:xfrm>
        </p:grpSpPr>
        <p:sp>
          <p:nvSpPr>
            <p:cNvPr id="23" name="Arc 22"/>
            <p:cNvSpPr/>
            <p:nvPr/>
          </p:nvSpPr>
          <p:spPr>
            <a:xfrm>
              <a:off x="1313797" y="2234045"/>
              <a:ext cx="1381991" cy="1194955"/>
            </a:xfrm>
            <a:prstGeom prst="arc">
              <a:avLst>
                <a:gd name="adj1" fmla="val 10795530"/>
                <a:gd name="adj2" fmla="val 0"/>
              </a:avLst>
            </a:prstGeom>
            <a:solidFill>
              <a:srgbClr val="1D2D3F"/>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4" name="Ellipse 23"/>
            <p:cNvSpPr/>
            <p:nvPr/>
          </p:nvSpPr>
          <p:spPr>
            <a:xfrm>
              <a:off x="1564563" y="1490613"/>
              <a:ext cx="869201" cy="869201"/>
            </a:xfrm>
            <a:prstGeom prst="ellipse">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5" name="Groupe 24"/>
          <p:cNvGrpSpPr/>
          <p:nvPr/>
        </p:nvGrpSpPr>
        <p:grpSpPr>
          <a:xfrm>
            <a:off x="2415302" y="3267679"/>
            <a:ext cx="716566" cy="969193"/>
            <a:chOff x="1313797" y="1490613"/>
            <a:chExt cx="1381991" cy="1938387"/>
          </a:xfrm>
        </p:grpSpPr>
        <p:sp>
          <p:nvSpPr>
            <p:cNvPr id="26" name="Arc 25"/>
            <p:cNvSpPr/>
            <p:nvPr/>
          </p:nvSpPr>
          <p:spPr>
            <a:xfrm>
              <a:off x="1313797" y="2234045"/>
              <a:ext cx="1381991" cy="1194955"/>
            </a:xfrm>
            <a:prstGeom prst="arc">
              <a:avLst>
                <a:gd name="adj1" fmla="val 10795530"/>
                <a:gd name="adj2" fmla="val 0"/>
              </a:avLst>
            </a:prstGeom>
            <a:solidFill>
              <a:srgbClr val="1D2D3F"/>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7" name="Ellipse 26"/>
            <p:cNvSpPr/>
            <p:nvPr/>
          </p:nvSpPr>
          <p:spPr>
            <a:xfrm>
              <a:off x="1564563" y="1490613"/>
              <a:ext cx="869201" cy="869201"/>
            </a:xfrm>
            <a:prstGeom prst="ellipse">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8" name="Image 27"/>
          <p:cNvPicPr>
            <a:picLocks noChangeAspect="1"/>
          </p:cNvPicPr>
          <p:nvPr/>
        </p:nvPicPr>
        <p:blipFill>
          <a:blip r:embed="rId2"/>
          <a:stretch>
            <a:fillRect/>
          </a:stretch>
        </p:blipFill>
        <p:spPr>
          <a:xfrm>
            <a:off x="1617860" y="1380281"/>
            <a:ext cx="814799" cy="916649"/>
          </a:xfrm>
          <a:prstGeom prst="rect">
            <a:avLst/>
          </a:prstGeom>
        </p:spPr>
      </p:pic>
      <p:grpSp>
        <p:nvGrpSpPr>
          <p:cNvPr id="34" name="Groupe 33"/>
          <p:cNvGrpSpPr/>
          <p:nvPr/>
        </p:nvGrpSpPr>
        <p:grpSpPr>
          <a:xfrm>
            <a:off x="4994899" y="1426011"/>
            <a:ext cx="3793263" cy="2573716"/>
            <a:chOff x="4994899" y="1426011"/>
            <a:chExt cx="3793263" cy="2573716"/>
          </a:xfrm>
        </p:grpSpPr>
        <p:pic>
          <p:nvPicPr>
            <p:cNvPr id="29" name="Image 28"/>
            <p:cNvPicPr>
              <a:picLocks noChangeAspect="1"/>
            </p:cNvPicPr>
            <p:nvPr/>
          </p:nvPicPr>
          <p:blipFill>
            <a:blip r:embed="rId3"/>
            <a:stretch>
              <a:fillRect/>
            </a:stretch>
          </p:blipFill>
          <p:spPr>
            <a:xfrm>
              <a:off x="4994899" y="1539771"/>
              <a:ext cx="2626419" cy="2459956"/>
            </a:xfrm>
            <a:prstGeom prst="rect">
              <a:avLst/>
            </a:prstGeom>
          </p:spPr>
        </p:pic>
        <p:pic>
          <p:nvPicPr>
            <p:cNvPr id="30" name="Image 29"/>
            <p:cNvPicPr>
              <a:picLocks noChangeAspect="1"/>
            </p:cNvPicPr>
            <p:nvPr/>
          </p:nvPicPr>
          <p:blipFill>
            <a:blip r:embed="rId4"/>
            <a:stretch>
              <a:fillRect/>
            </a:stretch>
          </p:blipFill>
          <p:spPr>
            <a:xfrm>
              <a:off x="6621682" y="2364971"/>
              <a:ext cx="1565390" cy="1535855"/>
            </a:xfrm>
            <a:prstGeom prst="rect">
              <a:avLst/>
            </a:prstGeom>
          </p:spPr>
        </p:pic>
        <p:sp>
          <p:nvSpPr>
            <p:cNvPr id="31" name="ZoneTexte 30"/>
            <p:cNvSpPr txBox="1"/>
            <p:nvPr/>
          </p:nvSpPr>
          <p:spPr>
            <a:xfrm>
              <a:off x="5082399" y="1426011"/>
              <a:ext cx="1014252" cy="369332"/>
            </a:xfrm>
            <a:prstGeom prst="rect">
              <a:avLst/>
            </a:prstGeom>
            <a:noFill/>
          </p:spPr>
          <p:txBody>
            <a:bodyPr wrap="none" rtlCol="0">
              <a:spAutoFit/>
            </a:bodyPr>
            <a:lstStyle/>
            <a:p>
              <a:r>
                <a:rPr lang="fr-FR" dirty="0">
                  <a:solidFill>
                    <a:srgbClr val="1D2D3F"/>
                  </a:solidFill>
                  <a:latin typeface="Arial Black" panose="020B0A04020102020204" pitchFamily="34" charset="0"/>
                </a:rPr>
                <a:t>HOW ?</a:t>
              </a:r>
            </a:p>
          </p:txBody>
        </p:sp>
        <p:sp>
          <p:nvSpPr>
            <p:cNvPr id="32" name="ZoneTexte 31"/>
            <p:cNvSpPr txBox="1"/>
            <p:nvPr/>
          </p:nvSpPr>
          <p:spPr>
            <a:xfrm>
              <a:off x="7603222" y="1660545"/>
              <a:ext cx="1184940" cy="369332"/>
            </a:xfrm>
            <a:prstGeom prst="rect">
              <a:avLst/>
            </a:prstGeom>
            <a:noFill/>
          </p:spPr>
          <p:txBody>
            <a:bodyPr wrap="none" rtlCol="0">
              <a:spAutoFit/>
            </a:bodyPr>
            <a:lstStyle/>
            <a:p>
              <a:r>
                <a:rPr lang="fr-FR" dirty="0">
                  <a:solidFill>
                    <a:srgbClr val="1D2D3F"/>
                  </a:solidFill>
                  <a:latin typeface="Arial Black" panose="020B0A04020102020204" pitchFamily="34" charset="0"/>
                </a:rPr>
                <a:t>WHEN ?</a:t>
              </a:r>
            </a:p>
          </p:txBody>
        </p:sp>
        <p:sp>
          <p:nvSpPr>
            <p:cNvPr id="33" name="ZoneTexte 32"/>
            <p:cNvSpPr txBox="1"/>
            <p:nvPr/>
          </p:nvSpPr>
          <p:spPr>
            <a:xfrm>
              <a:off x="7496896" y="2464057"/>
              <a:ext cx="1018227" cy="369332"/>
            </a:xfrm>
            <a:prstGeom prst="rect">
              <a:avLst/>
            </a:prstGeom>
            <a:noFill/>
          </p:spPr>
          <p:txBody>
            <a:bodyPr wrap="none" rtlCol="0">
              <a:spAutoFit/>
            </a:bodyPr>
            <a:lstStyle/>
            <a:p>
              <a:r>
                <a:rPr lang="fr-FR" dirty="0">
                  <a:solidFill>
                    <a:srgbClr val="1D2D3F"/>
                  </a:solidFill>
                  <a:latin typeface="Arial Black" panose="020B0A04020102020204" pitchFamily="34" charset="0"/>
                </a:rPr>
                <a:t>WHO ?</a:t>
              </a:r>
            </a:p>
          </p:txBody>
        </p:sp>
      </p:grpSp>
    </p:spTree>
    <p:extLst>
      <p:ext uri="{BB962C8B-B14F-4D97-AF65-F5344CB8AC3E}">
        <p14:creationId xmlns:p14="http://schemas.microsoft.com/office/powerpoint/2010/main" val="57408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5" name="Rectangle 3">
            <a:extLst>
              <a:ext uri="{FF2B5EF4-FFF2-40B4-BE49-F238E27FC236}">
                <a16:creationId xmlns:a16="http://schemas.microsoft.com/office/drawing/2014/main" id="{B8257736-F35E-41E0-AEF6-2EB97DBBB754}"/>
              </a:ext>
            </a:extLst>
          </p:cNvPr>
          <p:cNvSpPr>
            <a:spLocks noGrp="1" noChangeArrowheads="1"/>
          </p:cNvSpPr>
          <p:nvPr>
            <p:ph idx="1"/>
          </p:nvPr>
        </p:nvSpPr>
        <p:spPr>
          <a:xfrm>
            <a:off x="444907" y="1207877"/>
            <a:ext cx="8061140" cy="3404252"/>
          </a:xfrm>
        </p:spPr>
        <p:txBody>
          <a:bodyPr/>
          <a:lstStyle/>
          <a:p>
            <a:pPr marL="213122" indent="-213122">
              <a:lnSpc>
                <a:spcPct val="95000"/>
              </a:lnSpc>
              <a:spcBef>
                <a:spcPts val="1200"/>
              </a:spcBef>
            </a:pPr>
            <a:r>
              <a:rPr lang="en-US" altLang="en-US" dirty="0"/>
              <a:t>Understand what is meant by </a:t>
            </a:r>
            <a:r>
              <a:rPr lang="en-US" altLang="en-US" b="1" i="1" dirty="0"/>
              <a:t>deliberate</a:t>
            </a:r>
            <a:r>
              <a:rPr lang="en-US" altLang="en-US" i="1" dirty="0"/>
              <a:t> </a:t>
            </a:r>
            <a:r>
              <a:rPr lang="en-US" altLang="en-US" dirty="0"/>
              <a:t>and</a:t>
            </a:r>
            <a:r>
              <a:rPr lang="en-US" altLang="en-US" i="1" dirty="0"/>
              <a:t> </a:t>
            </a:r>
            <a:r>
              <a:rPr lang="en-US" altLang="en-US" b="1" i="1" dirty="0"/>
              <a:t>emergent</a:t>
            </a:r>
            <a:r>
              <a:rPr lang="en-US" altLang="en-US" i="1" dirty="0"/>
              <a:t> </a:t>
            </a:r>
            <a:r>
              <a:rPr lang="en-US" altLang="en-US" dirty="0"/>
              <a:t>strategy development.</a:t>
            </a:r>
          </a:p>
          <a:p>
            <a:pPr marL="213122" indent="-213122">
              <a:lnSpc>
                <a:spcPct val="80000"/>
              </a:lnSpc>
              <a:spcBef>
                <a:spcPts val="1200"/>
              </a:spcBef>
            </a:pPr>
            <a:r>
              <a:rPr lang="en-US" altLang="en-US" dirty="0"/>
              <a:t>Identify deliberate processes of strategy development in </a:t>
            </a:r>
            <a:r>
              <a:rPr lang="en-US" altLang="en-US" dirty="0" err="1"/>
              <a:t>organisations</a:t>
            </a:r>
            <a:r>
              <a:rPr lang="en-US" altLang="en-US" dirty="0"/>
              <a:t> including: the role of</a:t>
            </a:r>
            <a:r>
              <a:rPr lang="en-US" altLang="en-US" i="1" dirty="0"/>
              <a:t> </a:t>
            </a:r>
            <a:r>
              <a:rPr lang="en-US" altLang="en-US" b="1" i="1" dirty="0"/>
              <a:t>strategic leadership, strategic planning systems and externally imposed strategy.</a:t>
            </a:r>
          </a:p>
          <a:p>
            <a:pPr marL="213122" indent="-213122">
              <a:lnSpc>
                <a:spcPct val="80000"/>
              </a:lnSpc>
              <a:spcBef>
                <a:spcPts val="1200"/>
              </a:spcBef>
            </a:pPr>
            <a:r>
              <a:rPr lang="en-GB" altLang="en-US" dirty="0"/>
              <a:t>Consider the implications and challenges of </a:t>
            </a:r>
            <a:r>
              <a:rPr lang="en-GB" altLang="en-US" b="1" i="1" dirty="0"/>
              <a:t>managing strategy</a:t>
            </a:r>
            <a:r>
              <a:rPr lang="en-GB" altLang="en-US" dirty="0"/>
              <a:t> development in organisations.</a:t>
            </a:r>
          </a:p>
          <a:p>
            <a:pPr marL="213122" indent="-213122">
              <a:lnSpc>
                <a:spcPct val="80000"/>
              </a:lnSpc>
              <a:spcBef>
                <a:spcPts val="1200"/>
              </a:spcBef>
            </a:pPr>
            <a:r>
              <a:rPr lang="en-GB" altLang="en-US" dirty="0"/>
              <a:t>Understand who are the </a:t>
            </a:r>
            <a:r>
              <a:rPr lang="en-GB" altLang="en-US" b="1" dirty="0"/>
              <a:t>key actors and roles </a:t>
            </a:r>
            <a:r>
              <a:rPr lang="en-GB" altLang="en-US" dirty="0"/>
              <a:t>they play in the strategy design and implementation process</a:t>
            </a:r>
          </a:p>
          <a:p>
            <a:pPr marL="213122" indent="-213122">
              <a:lnSpc>
                <a:spcPct val="80000"/>
              </a:lnSpc>
            </a:pPr>
            <a:endParaRPr lang="en-GB" altLang="en-US" sz="3200" dirty="0"/>
          </a:p>
        </p:txBody>
      </p:sp>
      <p:sp>
        <p:nvSpPr>
          <p:cNvPr id="4098" name="Rectangle 2">
            <a:extLst>
              <a:ext uri="{FF2B5EF4-FFF2-40B4-BE49-F238E27FC236}">
                <a16:creationId xmlns:a16="http://schemas.microsoft.com/office/drawing/2014/main" id="{71257A7E-CF0D-4E5B-B178-7E70A4D034EB}"/>
              </a:ext>
            </a:extLst>
          </p:cNvPr>
          <p:cNvSpPr>
            <a:spLocks noGrp="1" noChangeArrowheads="1"/>
          </p:cNvSpPr>
          <p:nvPr>
            <p:ph type="title"/>
          </p:nvPr>
        </p:nvSpPr>
        <p:spPr/>
        <p:txBody>
          <a:bodyPr/>
          <a:lstStyle/>
          <a:p>
            <a:pPr eaLnBrk="1" hangingPunct="1"/>
            <a:r>
              <a:rPr lang="en-US"/>
              <a:t>Learning outcomes </a:t>
            </a:r>
          </a:p>
        </p:txBody>
      </p:sp>
      <p:sp>
        <p:nvSpPr>
          <p:cNvPr id="2" name="Subtitle 1">
            <a:extLst>
              <a:ext uri="{FF2B5EF4-FFF2-40B4-BE49-F238E27FC236}">
                <a16:creationId xmlns:a16="http://schemas.microsoft.com/office/drawing/2014/main" id="{94D9F99D-1DA7-49C6-A10D-3DD1E2BEF91B}"/>
              </a:ext>
            </a:extLst>
          </p:cNvPr>
          <p:cNvSpPr>
            <a:spLocks noGrp="1"/>
          </p:cNvSpPr>
          <p:nvPr>
            <p:ph type="subTitle" idx="13"/>
          </p:nvPr>
        </p:nvSpPr>
        <p:spPr/>
        <p:txBody>
          <a:bodyPr/>
          <a:lstStyle/>
          <a:p>
            <a:endParaRPr lang="en-GB" dirty="0"/>
          </a:p>
        </p:txBody>
      </p:sp>
    </p:spTree>
    <p:extLst>
      <p:ext uri="{BB962C8B-B14F-4D97-AF65-F5344CB8AC3E}">
        <p14:creationId xmlns:p14="http://schemas.microsoft.com/office/powerpoint/2010/main" val="287466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6835">
                                            <p:txEl>
                                              <p:pRg st="0" end="0"/>
                                            </p:txEl>
                                          </p:spTgt>
                                        </p:tgtEl>
                                        <p:attrNameLst>
                                          <p:attrName>style.visibility</p:attrName>
                                        </p:attrNameLst>
                                      </p:cBhvr>
                                      <p:to>
                                        <p:strVal val="visible"/>
                                      </p:to>
                                    </p:set>
                                    <p:animEffect transition="in" filter="blinds(horizontal)">
                                      <p:cBhvr>
                                        <p:cTn id="7" dur="500"/>
                                        <p:tgtEl>
                                          <p:spTgt spid="3768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6835">
                                            <p:txEl>
                                              <p:pRg st="1" end="1"/>
                                            </p:txEl>
                                          </p:spTgt>
                                        </p:tgtEl>
                                        <p:attrNameLst>
                                          <p:attrName>style.visibility</p:attrName>
                                        </p:attrNameLst>
                                      </p:cBhvr>
                                      <p:to>
                                        <p:strVal val="visible"/>
                                      </p:to>
                                    </p:set>
                                    <p:animEffect transition="in" filter="blinds(horizontal)">
                                      <p:cBhvr>
                                        <p:cTn id="12" dur="500"/>
                                        <p:tgtEl>
                                          <p:spTgt spid="3768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6835">
                                            <p:txEl>
                                              <p:pRg st="2" end="2"/>
                                            </p:txEl>
                                          </p:spTgt>
                                        </p:tgtEl>
                                        <p:attrNameLst>
                                          <p:attrName>style.visibility</p:attrName>
                                        </p:attrNameLst>
                                      </p:cBhvr>
                                      <p:to>
                                        <p:strVal val="visible"/>
                                      </p:to>
                                    </p:set>
                                    <p:animEffect transition="in" filter="blinds(horizontal)">
                                      <p:cBhvr>
                                        <p:cTn id="17" dur="500"/>
                                        <p:tgtEl>
                                          <p:spTgt spid="3768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76835">
                                            <p:txEl>
                                              <p:pRg st="3" end="3"/>
                                            </p:txEl>
                                          </p:spTgt>
                                        </p:tgtEl>
                                        <p:attrNameLst>
                                          <p:attrName>style.visibility</p:attrName>
                                        </p:attrNameLst>
                                      </p:cBhvr>
                                      <p:to>
                                        <p:strVal val="visible"/>
                                      </p:to>
                                    </p:set>
                                    <p:animEffect transition="in" filter="blinds(horizontal)">
                                      <p:cBhvr>
                                        <p:cTn id="22" dur="500"/>
                                        <p:tgtEl>
                                          <p:spTgt spid="3768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5" grpId="0" build="p"/>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Strategy</a:t>
            </a:r>
            <a:r>
              <a:rPr lang="fr-FR" dirty="0"/>
              <a:t> </a:t>
            </a:r>
            <a:r>
              <a:rPr lang="fr-FR" dirty="0" err="1"/>
              <a:t>development</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229</a:t>
            </a:fld>
            <a:endParaRPr lang="fr-FR"/>
          </a:p>
        </p:txBody>
      </p:sp>
      <p:grpSp>
        <p:nvGrpSpPr>
          <p:cNvPr id="10" name="Groupe 9"/>
          <p:cNvGrpSpPr/>
          <p:nvPr/>
        </p:nvGrpSpPr>
        <p:grpSpPr>
          <a:xfrm>
            <a:off x="1665037" y="1443541"/>
            <a:ext cx="3302979" cy="1289474"/>
            <a:chOff x="3865978" y="732612"/>
            <a:chExt cx="3302979" cy="1289474"/>
          </a:xfrm>
        </p:grpSpPr>
        <p:sp>
          <p:nvSpPr>
            <p:cNvPr id="2" name="Virage 1"/>
            <p:cNvSpPr/>
            <p:nvPr/>
          </p:nvSpPr>
          <p:spPr>
            <a:xfrm flipV="1">
              <a:off x="3865978" y="732612"/>
              <a:ext cx="3302979" cy="1289474"/>
            </a:xfrm>
            <a:prstGeom prst="bentArrow">
              <a:avLst>
                <a:gd name="adj1" fmla="val 37342"/>
                <a:gd name="adj2" fmla="val 37341"/>
                <a:gd name="adj3" fmla="val 31857"/>
                <a:gd name="adj4" fmla="val 53349"/>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ZoneTexte 5"/>
            <p:cNvSpPr txBox="1"/>
            <p:nvPr/>
          </p:nvSpPr>
          <p:spPr>
            <a:xfrm>
              <a:off x="4588161" y="1353308"/>
              <a:ext cx="1982146" cy="369332"/>
            </a:xfrm>
            <a:prstGeom prst="rect">
              <a:avLst/>
            </a:prstGeom>
            <a:noFill/>
          </p:spPr>
          <p:txBody>
            <a:bodyPr wrap="none" rtlCol="0">
              <a:spAutoFit/>
            </a:bodyPr>
            <a:lstStyle/>
            <a:p>
              <a:r>
                <a:rPr lang="fr-FR" dirty="0" err="1">
                  <a:solidFill>
                    <a:schemeClr val="bg1"/>
                  </a:solidFill>
                </a:rPr>
                <a:t>Deliberate</a:t>
              </a:r>
              <a:r>
                <a:rPr lang="fr-FR" dirty="0">
                  <a:solidFill>
                    <a:schemeClr val="bg1"/>
                  </a:solidFill>
                </a:rPr>
                <a:t> </a:t>
              </a:r>
              <a:r>
                <a:rPr lang="fr-FR" dirty="0" err="1">
                  <a:solidFill>
                    <a:schemeClr val="bg1"/>
                  </a:solidFill>
                </a:rPr>
                <a:t>Strategy</a:t>
              </a:r>
              <a:endParaRPr lang="fr-FR" dirty="0">
                <a:solidFill>
                  <a:schemeClr val="bg1"/>
                </a:solidFill>
              </a:endParaRPr>
            </a:p>
          </p:txBody>
        </p:sp>
      </p:grpSp>
      <p:grpSp>
        <p:nvGrpSpPr>
          <p:cNvPr id="12" name="Groupe 11"/>
          <p:cNvGrpSpPr/>
          <p:nvPr/>
        </p:nvGrpSpPr>
        <p:grpSpPr>
          <a:xfrm>
            <a:off x="1665037" y="2733015"/>
            <a:ext cx="3302979" cy="1289474"/>
            <a:chOff x="1665038" y="2647738"/>
            <a:chExt cx="3302979" cy="1289474"/>
          </a:xfrm>
        </p:grpSpPr>
        <p:sp>
          <p:nvSpPr>
            <p:cNvPr id="37" name="Virage 36"/>
            <p:cNvSpPr/>
            <p:nvPr/>
          </p:nvSpPr>
          <p:spPr>
            <a:xfrm>
              <a:off x="1665038" y="2647738"/>
              <a:ext cx="3302979" cy="1289474"/>
            </a:xfrm>
            <a:prstGeom prst="bentArrow">
              <a:avLst>
                <a:gd name="adj1" fmla="val 37342"/>
                <a:gd name="adj2" fmla="val 37341"/>
                <a:gd name="adj3" fmla="val 31857"/>
                <a:gd name="adj4" fmla="val 53349"/>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ZoneTexte 37"/>
            <p:cNvSpPr txBox="1"/>
            <p:nvPr/>
          </p:nvSpPr>
          <p:spPr>
            <a:xfrm>
              <a:off x="2440386" y="2941931"/>
              <a:ext cx="1915396" cy="369332"/>
            </a:xfrm>
            <a:prstGeom prst="rect">
              <a:avLst/>
            </a:prstGeom>
            <a:noFill/>
          </p:spPr>
          <p:txBody>
            <a:bodyPr wrap="none" rtlCol="0">
              <a:spAutoFit/>
            </a:bodyPr>
            <a:lstStyle/>
            <a:p>
              <a:r>
                <a:rPr lang="fr-FR" dirty="0">
                  <a:solidFill>
                    <a:schemeClr val="bg1"/>
                  </a:solidFill>
                </a:rPr>
                <a:t>Emergent </a:t>
              </a:r>
              <a:r>
                <a:rPr lang="fr-FR" dirty="0" err="1">
                  <a:solidFill>
                    <a:schemeClr val="bg1"/>
                  </a:solidFill>
                </a:rPr>
                <a:t>Strategy</a:t>
              </a:r>
              <a:endParaRPr lang="fr-FR" dirty="0">
                <a:solidFill>
                  <a:schemeClr val="bg1"/>
                </a:solidFill>
              </a:endParaRPr>
            </a:p>
          </p:txBody>
        </p:sp>
      </p:grpSp>
      <p:grpSp>
        <p:nvGrpSpPr>
          <p:cNvPr id="43" name="Groupe 42"/>
          <p:cNvGrpSpPr/>
          <p:nvPr/>
        </p:nvGrpSpPr>
        <p:grpSpPr>
          <a:xfrm>
            <a:off x="4656524" y="1807982"/>
            <a:ext cx="3164987" cy="1850065"/>
            <a:chOff x="4656524" y="1807982"/>
            <a:chExt cx="3164987" cy="1850065"/>
          </a:xfrm>
        </p:grpSpPr>
        <p:grpSp>
          <p:nvGrpSpPr>
            <p:cNvPr id="41" name="Groupe 40"/>
            <p:cNvGrpSpPr/>
            <p:nvPr/>
          </p:nvGrpSpPr>
          <p:grpSpPr>
            <a:xfrm>
              <a:off x="4656524" y="1807982"/>
              <a:ext cx="3164987" cy="1850065"/>
              <a:chOff x="4613992" y="1807982"/>
              <a:chExt cx="3164987" cy="1850065"/>
            </a:xfrm>
          </p:grpSpPr>
          <p:sp>
            <p:nvSpPr>
              <p:cNvPr id="39" name="Flèche droite 38"/>
              <p:cNvSpPr/>
              <p:nvPr/>
            </p:nvSpPr>
            <p:spPr>
              <a:xfrm>
                <a:off x="5187246" y="1807982"/>
                <a:ext cx="2591733" cy="1850065"/>
              </a:xfrm>
              <a:prstGeom prst="rightArrow">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Losange 39"/>
              <p:cNvSpPr/>
              <p:nvPr/>
            </p:nvSpPr>
            <p:spPr>
              <a:xfrm>
                <a:off x="4613992" y="2139069"/>
                <a:ext cx="1018114" cy="118789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2" name="ZoneTexte 41"/>
            <p:cNvSpPr txBox="1"/>
            <p:nvPr/>
          </p:nvSpPr>
          <p:spPr>
            <a:xfrm>
              <a:off x="5757001" y="2548348"/>
              <a:ext cx="1824013" cy="369332"/>
            </a:xfrm>
            <a:prstGeom prst="rect">
              <a:avLst/>
            </a:prstGeom>
            <a:noFill/>
          </p:spPr>
          <p:txBody>
            <a:bodyPr wrap="square" rtlCol="0">
              <a:spAutoFit/>
            </a:bodyPr>
            <a:lstStyle/>
            <a:p>
              <a:r>
                <a:rPr lang="fr-FR" dirty="0" err="1">
                  <a:solidFill>
                    <a:schemeClr val="bg1"/>
                  </a:solidFill>
                </a:rPr>
                <a:t>Realised</a:t>
              </a:r>
              <a:r>
                <a:rPr lang="fr-FR" dirty="0">
                  <a:solidFill>
                    <a:schemeClr val="bg1"/>
                  </a:solidFill>
                </a:rPr>
                <a:t> </a:t>
              </a:r>
              <a:r>
                <a:rPr lang="fr-FR" dirty="0" err="1">
                  <a:solidFill>
                    <a:schemeClr val="bg1"/>
                  </a:solidFill>
                </a:rPr>
                <a:t>Strategy</a:t>
              </a:r>
              <a:endParaRPr lang="fr-FR" dirty="0">
                <a:solidFill>
                  <a:schemeClr val="bg1"/>
                </a:solidFill>
              </a:endParaRPr>
            </a:p>
          </p:txBody>
        </p:sp>
      </p:grpSp>
      <p:sp>
        <p:nvSpPr>
          <p:cNvPr id="44" name="ZoneTexte 43"/>
          <p:cNvSpPr txBox="1"/>
          <p:nvPr/>
        </p:nvSpPr>
        <p:spPr>
          <a:xfrm>
            <a:off x="2153525" y="1207877"/>
            <a:ext cx="3243684" cy="738664"/>
          </a:xfrm>
          <a:prstGeom prst="rect">
            <a:avLst/>
          </a:prstGeom>
          <a:noFill/>
        </p:spPr>
        <p:txBody>
          <a:bodyPr wrap="square" rtlCol="0">
            <a:spAutoFit/>
          </a:bodyPr>
          <a:lstStyle/>
          <a:p>
            <a:pPr marL="85725" indent="-85725">
              <a:buFont typeface="Arial" panose="020B0604020202020204" pitchFamily="34" charset="0"/>
              <a:buChar char="•"/>
            </a:pPr>
            <a:r>
              <a:rPr lang="fr-FR" sz="1400" dirty="0">
                <a:solidFill>
                  <a:srgbClr val="1D2D3F"/>
                </a:solidFill>
              </a:rPr>
              <a:t>Strategic Leadership</a:t>
            </a:r>
          </a:p>
          <a:p>
            <a:pPr marL="85725" indent="-85725">
              <a:buFont typeface="Arial" panose="020B0604020202020204" pitchFamily="34" charset="0"/>
              <a:buChar char="•"/>
            </a:pPr>
            <a:r>
              <a:rPr lang="fr-FR" sz="1400" dirty="0">
                <a:solidFill>
                  <a:srgbClr val="1D2D3F"/>
                </a:solidFill>
              </a:rPr>
              <a:t>Strategic Planning</a:t>
            </a:r>
          </a:p>
          <a:p>
            <a:pPr marL="85725" indent="-85725">
              <a:buFont typeface="Arial" panose="020B0604020202020204" pitchFamily="34" charset="0"/>
              <a:buChar char="•"/>
            </a:pPr>
            <a:r>
              <a:rPr lang="fr-FR" sz="1400" dirty="0" err="1">
                <a:solidFill>
                  <a:srgbClr val="1D2D3F"/>
                </a:solidFill>
              </a:rPr>
              <a:t>Externally</a:t>
            </a:r>
            <a:r>
              <a:rPr lang="fr-FR" sz="1400" dirty="0">
                <a:solidFill>
                  <a:srgbClr val="1D2D3F"/>
                </a:solidFill>
              </a:rPr>
              <a:t> </a:t>
            </a:r>
            <a:r>
              <a:rPr lang="fr-FR" sz="1400" dirty="0" err="1">
                <a:solidFill>
                  <a:srgbClr val="1D2D3F"/>
                </a:solidFill>
              </a:rPr>
              <a:t>Imposed</a:t>
            </a:r>
            <a:r>
              <a:rPr lang="fr-FR" sz="1400" dirty="0">
                <a:solidFill>
                  <a:srgbClr val="1D2D3F"/>
                </a:solidFill>
              </a:rPr>
              <a:t> </a:t>
            </a:r>
            <a:r>
              <a:rPr lang="fr-FR" sz="1400" dirty="0" err="1">
                <a:solidFill>
                  <a:srgbClr val="1D2D3F"/>
                </a:solidFill>
              </a:rPr>
              <a:t>Strategies</a:t>
            </a:r>
            <a:endParaRPr lang="fr-FR" sz="1400" dirty="0">
              <a:solidFill>
                <a:srgbClr val="1D2D3F"/>
              </a:solidFill>
            </a:endParaRPr>
          </a:p>
        </p:txBody>
      </p:sp>
      <p:sp>
        <p:nvSpPr>
          <p:cNvPr id="45" name="ZoneTexte 44"/>
          <p:cNvSpPr txBox="1"/>
          <p:nvPr/>
        </p:nvSpPr>
        <p:spPr>
          <a:xfrm>
            <a:off x="2153525" y="3462358"/>
            <a:ext cx="3243684" cy="738664"/>
          </a:xfrm>
          <a:prstGeom prst="rect">
            <a:avLst/>
          </a:prstGeom>
          <a:noFill/>
        </p:spPr>
        <p:txBody>
          <a:bodyPr wrap="square" rtlCol="0">
            <a:spAutoFit/>
          </a:bodyPr>
          <a:lstStyle/>
          <a:p>
            <a:pPr marL="85725" indent="-85725">
              <a:buFont typeface="Arial" panose="020B0604020202020204" pitchFamily="34" charset="0"/>
              <a:buChar char="•"/>
            </a:pPr>
            <a:r>
              <a:rPr lang="fr-FR" sz="1400" dirty="0" err="1">
                <a:solidFill>
                  <a:srgbClr val="1D2D3F"/>
                </a:solidFill>
              </a:rPr>
              <a:t>Logical</a:t>
            </a:r>
            <a:r>
              <a:rPr lang="fr-FR" sz="1400" dirty="0">
                <a:solidFill>
                  <a:srgbClr val="1D2D3F"/>
                </a:solidFill>
              </a:rPr>
              <a:t> </a:t>
            </a:r>
            <a:r>
              <a:rPr lang="fr-FR" sz="1400" dirty="0" err="1">
                <a:solidFill>
                  <a:srgbClr val="1D2D3F"/>
                </a:solidFill>
              </a:rPr>
              <a:t>Incrementalism</a:t>
            </a:r>
            <a:endParaRPr lang="fr-FR" sz="1400" dirty="0">
              <a:solidFill>
                <a:srgbClr val="1D2D3F"/>
              </a:solidFill>
            </a:endParaRPr>
          </a:p>
          <a:p>
            <a:pPr marL="85725" indent="-85725">
              <a:buFont typeface="Arial" panose="020B0604020202020204" pitchFamily="34" charset="0"/>
              <a:buChar char="•"/>
            </a:pPr>
            <a:r>
              <a:rPr lang="fr-FR" sz="1400" dirty="0" err="1">
                <a:solidFill>
                  <a:srgbClr val="1D2D3F"/>
                </a:solidFill>
              </a:rPr>
              <a:t>Political</a:t>
            </a:r>
            <a:r>
              <a:rPr lang="fr-FR" sz="1400" dirty="0">
                <a:solidFill>
                  <a:srgbClr val="1D2D3F"/>
                </a:solidFill>
              </a:rPr>
              <a:t> </a:t>
            </a:r>
            <a:r>
              <a:rPr lang="fr-FR" sz="1400" dirty="0" err="1">
                <a:solidFill>
                  <a:srgbClr val="1D2D3F"/>
                </a:solidFill>
              </a:rPr>
              <a:t>Processes</a:t>
            </a:r>
            <a:endParaRPr lang="fr-FR" sz="1400" dirty="0">
              <a:solidFill>
                <a:srgbClr val="1D2D3F"/>
              </a:solidFill>
            </a:endParaRPr>
          </a:p>
          <a:p>
            <a:pPr marL="85725" indent="-85725">
              <a:buFont typeface="Arial" panose="020B0604020202020204" pitchFamily="34" charset="0"/>
              <a:buChar char="•"/>
            </a:pPr>
            <a:r>
              <a:rPr lang="fr-FR" sz="1400" dirty="0" err="1">
                <a:solidFill>
                  <a:srgbClr val="1D2D3F"/>
                </a:solidFill>
              </a:rPr>
              <a:t>Organisational</a:t>
            </a:r>
            <a:r>
              <a:rPr lang="fr-FR" sz="1400" dirty="0">
                <a:solidFill>
                  <a:srgbClr val="1D2D3F"/>
                </a:solidFill>
              </a:rPr>
              <a:t> </a:t>
            </a:r>
            <a:r>
              <a:rPr lang="fr-FR" sz="1400" dirty="0" err="1">
                <a:solidFill>
                  <a:srgbClr val="1D2D3F"/>
                </a:solidFill>
              </a:rPr>
              <a:t>Systems</a:t>
            </a:r>
            <a:endParaRPr lang="fr-FR" sz="1400" dirty="0">
              <a:solidFill>
                <a:srgbClr val="1D2D3F"/>
              </a:solidFill>
            </a:endParaRPr>
          </a:p>
        </p:txBody>
      </p:sp>
    </p:spTree>
    <p:extLst>
      <p:ext uri="{BB962C8B-B14F-4D97-AF65-F5344CB8AC3E}">
        <p14:creationId xmlns:p14="http://schemas.microsoft.com/office/powerpoint/2010/main" val="178646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63218" y="1166813"/>
            <a:ext cx="7062724" cy="3526973"/>
          </a:xfrm>
        </p:spPr>
        <p:txBody>
          <a:bodyPr/>
          <a:lstStyle/>
          <a:p>
            <a:pPr marL="0" indent="0">
              <a:buNone/>
            </a:pPr>
            <a:r>
              <a:rPr lang="en-US" sz="1800" dirty="0"/>
              <a:t>A </a:t>
            </a:r>
            <a:r>
              <a:rPr lang="en-US" sz="1800" b="1" dirty="0"/>
              <a:t>focus strategy </a:t>
            </a:r>
            <a:r>
              <a:rPr lang="en-US" sz="1800" dirty="0"/>
              <a:t>targets a narrow segment or domain of activity</a:t>
            </a:r>
            <a:br>
              <a:rPr lang="en-US" sz="1800" dirty="0"/>
            </a:br>
            <a:r>
              <a:rPr lang="en-US" sz="1800" dirty="0"/>
              <a:t>and tailors its products or services to the needs of that specific segment </a:t>
            </a:r>
            <a:r>
              <a:rPr lang="en-US" sz="1800" u="sng" dirty="0"/>
              <a:t>to the exclusion of others</a:t>
            </a:r>
          </a:p>
          <a:p>
            <a:r>
              <a:rPr lang="en-US" sz="1600" dirty="0"/>
              <a:t>Look for « niche » weaknesses of firms with a broad strategy.</a:t>
            </a:r>
          </a:p>
          <a:p>
            <a:r>
              <a:rPr lang="en-US" sz="1600" dirty="0"/>
              <a:t>Serving target better than others that are covering a broad scope</a:t>
            </a:r>
          </a:p>
          <a:p>
            <a:pPr lvl="1"/>
            <a:r>
              <a:rPr lang="en-US" sz="1200" dirty="0"/>
              <a:t>Broad scope may be a cost </a:t>
            </a:r>
            <a:r>
              <a:rPr lang="en-US" sz="1200" u="sng" dirty="0"/>
              <a:t>dis</a:t>
            </a:r>
            <a:r>
              <a:rPr lang="en-US" sz="1200" dirty="0"/>
              <a:t>advantage – produce many products</a:t>
            </a:r>
            <a:br>
              <a:rPr lang="en-US" sz="1200" dirty="0"/>
            </a:br>
            <a:r>
              <a:rPr lang="en-US" sz="1200" dirty="0"/>
              <a:t>ex. Rally’s drive-in reduced menu offers </a:t>
            </a:r>
            <a:r>
              <a:rPr lang="en-US" sz="1200" b="1" dirty="0"/>
              <a:t>cost advantage</a:t>
            </a:r>
          </a:p>
          <a:p>
            <a:pPr lvl="1"/>
            <a:r>
              <a:rPr lang="en-US" sz="1200" b="1" dirty="0"/>
              <a:t>Specialized knowledge </a:t>
            </a:r>
            <a:r>
              <a:rPr lang="en-US" sz="1200" dirty="0"/>
              <a:t>for a focused offer helps </a:t>
            </a:r>
            <a:r>
              <a:rPr lang="en-US" sz="1200" b="1" dirty="0"/>
              <a:t>differentiate</a:t>
            </a:r>
            <a:br>
              <a:rPr lang="en-US" sz="1200" b="1" dirty="0"/>
            </a:br>
            <a:r>
              <a:rPr lang="en-US" sz="1200" dirty="0"/>
              <a:t>(ex. Curves mastery of </a:t>
            </a:r>
            <a:r>
              <a:rPr lang="en-US" sz="1200" dirty="0" err="1"/>
              <a:t>womens</a:t>
            </a:r>
            <a:r>
              <a:rPr lang="en-US" sz="1200" dirty="0"/>
              <a:t>’ needs, specific structure)</a:t>
            </a:r>
          </a:p>
          <a:p>
            <a:r>
              <a:rPr lang="en-US" sz="1600" dirty="0"/>
              <a:t>Success based on</a:t>
            </a:r>
          </a:p>
          <a:p>
            <a:pPr lvl="1"/>
            <a:r>
              <a:rPr lang="en-US" sz="1200" dirty="0"/>
              <a:t>Distinct segment needs (clear lines of demarcation)</a:t>
            </a:r>
          </a:p>
          <a:p>
            <a:pPr lvl="1"/>
            <a:r>
              <a:rPr lang="en-US" sz="1200" dirty="0"/>
              <a:t>Distinct segment value chains (especially if cost focused)</a:t>
            </a:r>
          </a:p>
          <a:p>
            <a:pPr lvl="1"/>
            <a:r>
              <a:rPr lang="en-US" sz="1200" dirty="0"/>
              <a:t>Viable segment economics</a:t>
            </a:r>
          </a:p>
        </p:txBody>
      </p:sp>
      <p:sp>
        <p:nvSpPr>
          <p:cNvPr id="3" name="Titre 2"/>
          <p:cNvSpPr>
            <a:spLocks noGrp="1"/>
          </p:cNvSpPr>
          <p:nvPr>
            <p:ph type="title"/>
          </p:nvPr>
        </p:nvSpPr>
        <p:spPr/>
        <p:txBody>
          <a:bodyPr/>
          <a:lstStyle/>
          <a:p>
            <a:r>
              <a:rPr lang="fr-FR" dirty="0"/>
              <a:t>Focus</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23</a:t>
            </a:fld>
            <a:endParaRPr lang="fr-FR"/>
          </a:p>
        </p:txBody>
      </p:sp>
      <p:grpSp>
        <p:nvGrpSpPr>
          <p:cNvPr id="13" name="Groupe 12"/>
          <p:cNvGrpSpPr/>
          <p:nvPr/>
        </p:nvGrpSpPr>
        <p:grpSpPr>
          <a:xfrm>
            <a:off x="7425942" y="1238017"/>
            <a:ext cx="1557421" cy="2964673"/>
            <a:chOff x="7425942" y="1238017"/>
            <a:chExt cx="1557421" cy="2964673"/>
          </a:xfrm>
        </p:grpSpPr>
        <p:pic>
          <p:nvPicPr>
            <p:cNvPr id="6" name="Image 5"/>
            <p:cNvPicPr>
              <a:picLocks noChangeAspect="1"/>
            </p:cNvPicPr>
            <p:nvPr/>
          </p:nvPicPr>
          <p:blipFill>
            <a:blip r:embed="rId2"/>
            <a:stretch>
              <a:fillRect/>
            </a:stretch>
          </p:blipFill>
          <p:spPr>
            <a:xfrm>
              <a:off x="7425942" y="1238017"/>
              <a:ext cx="1557421" cy="1166562"/>
            </a:xfrm>
            <a:prstGeom prst="rect">
              <a:avLst/>
            </a:prstGeom>
          </p:spPr>
        </p:pic>
        <p:pic>
          <p:nvPicPr>
            <p:cNvPr id="7" name="Image 6"/>
            <p:cNvPicPr>
              <a:picLocks noChangeAspect="1"/>
            </p:cNvPicPr>
            <p:nvPr/>
          </p:nvPicPr>
          <p:blipFill rotWithShape="1">
            <a:blip r:embed="rId3"/>
            <a:srcRect b="13680"/>
            <a:stretch/>
          </p:blipFill>
          <p:spPr>
            <a:xfrm>
              <a:off x="7425942" y="2858313"/>
              <a:ext cx="1557421" cy="1344377"/>
            </a:xfrm>
            <a:prstGeom prst="rect">
              <a:avLst/>
            </a:prstGeom>
          </p:spPr>
        </p:pic>
      </p:grpSp>
      <p:grpSp>
        <p:nvGrpSpPr>
          <p:cNvPr id="10" name="Groupe 9"/>
          <p:cNvGrpSpPr/>
          <p:nvPr/>
        </p:nvGrpSpPr>
        <p:grpSpPr>
          <a:xfrm>
            <a:off x="355846" y="852075"/>
            <a:ext cx="7381474" cy="1211503"/>
            <a:chOff x="355846" y="714210"/>
            <a:chExt cx="7381474" cy="1211503"/>
          </a:xfrm>
        </p:grpSpPr>
        <p:sp>
          <p:nvSpPr>
            <p:cNvPr id="11" name="Rectangle 10"/>
            <p:cNvSpPr/>
            <p:nvPr/>
          </p:nvSpPr>
          <p:spPr>
            <a:xfrm>
              <a:off x="355846" y="954903"/>
              <a:ext cx="6958424" cy="970810"/>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p:cNvPicPr>
              <a:picLocks noChangeAspect="1"/>
            </p:cNvPicPr>
            <p:nvPr/>
          </p:nvPicPr>
          <p:blipFill>
            <a:blip r:embed="rId4">
              <a:clrChange>
                <a:clrFrom>
                  <a:srgbClr val="FAFAFA"/>
                </a:clrFrom>
                <a:clrTo>
                  <a:srgbClr val="FAFAFA">
                    <a:alpha val="0"/>
                  </a:srgbClr>
                </a:clrTo>
              </a:clrChange>
              <a:duotone>
                <a:schemeClr val="accent6">
                  <a:shade val="45000"/>
                  <a:satMod val="135000"/>
                </a:schemeClr>
                <a:prstClr val="white"/>
              </a:duotone>
            </a:blip>
            <a:stretch>
              <a:fillRect/>
            </a:stretch>
          </p:blipFill>
          <p:spPr>
            <a:xfrm>
              <a:off x="7258289" y="714210"/>
              <a:ext cx="479031" cy="513384"/>
            </a:xfrm>
            <a:prstGeom prst="rect">
              <a:avLst/>
            </a:prstGeom>
          </p:spPr>
        </p:pic>
      </p:grpSp>
    </p:spTree>
    <p:extLst>
      <p:ext uri="{BB962C8B-B14F-4D97-AF65-F5344CB8AC3E}">
        <p14:creationId xmlns:p14="http://schemas.microsoft.com/office/powerpoint/2010/main" val="240245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Strategy</a:t>
            </a:r>
            <a:r>
              <a:rPr lang="fr-FR" dirty="0"/>
              <a:t> </a:t>
            </a:r>
            <a:r>
              <a:rPr lang="fr-FR" dirty="0" err="1"/>
              <a:t>development</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230</a:t>
            </a:fld>
            <a:endParaRPr lang="fr-FR"/>
          </a:p>
        </p:txBody>
      </p:sp>
      <p:grpSp>
        <p:nvGrpSpPr>
          <p:cNvPr id="10" name="Groupe 9"/>
          <p:cNvGrpSpPr/>
          <p:nvPr/>
        </p:nvGrpSpPr>
        <p:grpSpPr>
          <a:xfrm>
            <a:off x="1665037" y="1443541"/>
            <a:ext cx="3302979" cy="1289474"/>
            <a:chOff x="3865978" y="732612"/>
            <a:chExt cx="3302979" cy="1289474"/>
          </a:xfrm>
        </p:grpSpPr>
        <p:sp>
          <p:nvSpPr>
            <p:cNvPr id="2" name="Virage 1"/>
            <p:cNvSpPr/>
            <p:nvPr/>
          </p:nvSpPr>
          <p:spPr>
            <a:xfrm flipV="1">
              <a:off x="3865978" y="732612"/>
              <a:ext cx="3302979" cy="1289474"/>
            </a:xfrm>
            <a:prstGeom prst="bentArrow">
              <a:avLst>
                <a:gd name="adj1" fmla="val 37342"/>
                <a:gd name="adj2" fmla="val 37341"/>
                <a:gd name="adj3" fmla="val 31857"/>
                <a:gd name="adj4" fmla="val 53349"/>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ZoneTexte 5"/>
            <p:cNvSpPr txBox="1"/>
            <p:nvPr/>
          </p:nvSpPr>
          <p:spPr>
            <a:xfrm>
              <a:off x="4588161" y="1353308"/>
              <a:ext cx="1982146" cy="369332"/>
            </a:xfrm>
            <a:prstGeom prst="rect">
              <a:avLst/>
            </a:prstGeom>
            <a:noFill/>
          </p:spPr>
          <p:txBody>
            <a:bodyPr wrap="none" rtlCol="0">
              <a:spAutoFit/>
            </a:bodyPr>
            <a:lstStyle/>
            <a:p>
              <a:r>
                <a:rPr lang="fr-FR" dirty="0" err="1">
                  <a:solidFill>
                    <a:schemeClr val="bg1"/>
                  </a:solidFill>
                </a:rPr>
                <a:t>Deliberate</a:t>
              </a:r>
              <a:r>
                <a:rPr lang="fr-FR" dirty="0">
                  <a:solidFill>
                    <a:schemeClr val="bg1"/>
                  </a:solidFill>
                </a:rPr>
                <a:t> </a:t>
              </a:r>
              <a:r>
                <a:rPr lang="fr-FR" dirty="0" err="1">
                  <a:solidFill>
                    <a:schemeClr val="bg1"/>
                  </a:solidFill>
                </a:rPr>
                <a:t>Strategy</a:t>
              </a:r>
              <a:endParaRPr lang="fr-FR" dirty="0">
                <a:solidFill>
                  <a:schemeClr val="bg1"/>
                </a:solidFill>
              </a:endParaRPr>
            </a:p>
          </p:txBody>
        </p:sp>
      </p:grpSp>
      <p:grpSp>
        <p:nvGrpSpPr>
          <p:cNvPr id="12" name="Groupe 11"/>
          <p:cNvGrpSpPr/>
          <p:nvPr/>
        </p:nvGrpSpPr>
        <p:grpSpPr>
          <a:xfrm>
            <a:off x="1665037" y="2733015"/>
            <a:ext cx="3302979" cy="1289474"/>
            <a:chOff x="1665038" y="2647738"/>
            <a:chExt cx="3302979" cy="1289474"/>
          </a:xfrm>
        </p:grpSpPr>
        <p:sp>
          <p:nvSpPr>
            <p:cNvPr id="37" name="Virage 36"/>
            <p:cNvSpPr/>
            <p:nvPr/>
          </p:nvSpPr>
          <p:spPr>
            <a:xfrm>
              <a:off x="1665038" y="2647738"/>
              <a:ext cx="3302979" cy="1289474"/>
            </a:xfrm>
            <a:prstGeom prst="bentArrow">
              <a:avLst>
                <a:gd name="adj1" fmla="val 37342"/>
                <a:gd name="adj2" fmla="val 37341"/>
                <a:gd name="adj3" fmla="val 31857"/>
                <a:gd name="adj4" fmla="val 5334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ZoneTexte 37"/>
            <p:cNvSpPr txBox="1"/>
            <p:nvPr/>
          </p:nvSpPr>
          <p:spPr>
            <a:xfrm>
              <a:off x="2440386" y="2941931"/>
              <a:ext cx="1915396" cy="369332"/>
            </a:xfrm>
            <a:prstGeom prst="rect">
              <a:avLst/>
            </a:prstGeom>
            <a:noFill/>
          </p:spPr>
          <p:txBody>
            <a:bodyPr wrap="none" rtlCol="0">
              <a:spAutoFit/>
            </a:bodyPr>
            <a:lstStyle/>
            <a:p>
              <a:r>
                <a:rPr lang="fr-FR" dirty="0">
                  <a:solidFill>
                    <a:schemeClr val="bg1"/>
                  </a:solidFill>
                </a:rPr>
                <a:t>Emergent </a:t>
              </a:r>
              <a:r>
                <a:rPr lang="fr-FR" dirty="0" err="1">
                  <a:solidFill>
                    <a:schemeClr val="bg1"/>
                  </a:solidFill>
                </a:rPr>
                <a:t>Strategy</a:t>
              </a:r>
              <a:endParaRPr lang="fr-FR" dirty="0">
                <a:solidFill>
                  <a:schemeClr val="bg1"/>
                </a:solidFill>
              </a:endParaRPr>
            </a:p>
          </p:txBody>
        </p:sp>
      </p:grpSp>
      <p:grpSp>
        <p:nvGrpSpPr>
          <p:cNvPr id="43" name="Groupe 42"/>
          <p:cNvGrpSpPr/>
          <p:nvPr/>
        </p:nvGrpSpPr>
        <p:grpSpPr>
          <a:xfrm>
            <a:off x="4656524" y="1807982"/>
            <a:ext cx="3164987" cy="1850065"/>
            <a:chOff x="4656524" y="1807982"/>
            <a:chExt cx="3164987" cy="1850065"/>
          </a:xfrm>
        </p:grpSpPr>
        <p:grpSp>
          <p:nvGrpSpPr>
            <p:cNvPr id="41" name="Groupe 40"/>
            <p:cNvGrpSpPr/>
            <p:nvPr/>
          </p:nvGrpSpPr>
          <p:grpSpPr>
            <a:xfrm>
              <a:off x="4656524" y="1807982"/>
              <a:ext cx="3164987" cy="1850065"/>
              <a:chOff x="4613992" y="1807982"/>
              <a:chExt cx="3164987" cy="1850065"/>
            </a:xfrm>
          </p:grpSpPr>
          <p:sp>
            <p:nvSpPr>
              <p:cNvPr id="39" name="Flèche droite 38"/>
              <p:cNvSpPr/>
              <p:nvPr/>
            </p:nvSpPr>
            <p:spPr>
              <a:xfrm>
                <a:off x="5187246" y="1807982"/>
                <a:ext cx="2591733" cy="1850065"/>
              </a:xfrm>
              <a:prstGeom prst="rightArrow">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Losange 39"/>
              <p:cNvSpPr/>
              <p:nvPr/>
            </p:nvSpPr>
            <p:spPr>
              <a:xfrm>
                <a:off x="4613992" y="2139069"/>
                <a:ext cx="1018114" cy="118789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2" name="ZoneTexte 41"/>
            <p:cNvSpPr txBox="1"/>
            <p:nvPr/>
          </p:nvSpPr>
          <p:spPr>
            <a:xfrm>
              <a:off x="5757001" y="2548348"/>
              <a:ext cx="1824013" cy="369332"/>
            </a:xfrm>
            <a:prstGeom prst="rect">
              <a:avLst/>
            </a:prstGeom>
            <a:noFill/>
          </p:spPr>
          <p:txBody>
            <a:bodyPr wrap="square" rtlCol="0">
              <a:spAutoFit/>
            </a:bodyPr>
            <a:lstStyle/>
            <a:p>
              <a:r>
                <a:rPr lang="fr-FR" dirty="0" err="1">
                  <a:solidFill>
                    <a:schemeClr val="bg1"/>
                  </a:solidFill>
                </a:rPr>
                <a:t>Realised</a:t>
              </a:r>
              <a:r>
                <a:rPr lang="fr-FR" dirty="0">
                  <a:solidFill>
                    <a:schemeClr val="bg1"/>
                  </a:solidFill>
                </a:rPr>
                <a:t> </a:t>
              </a:r>
              <a:r>
                <a:rPr lang="fr-FR" dirty="0" err="1">
                  <a:solidFill>
                    <a:schemeClr val="bg1"/>
                  </a:solidFill>
                </a:rPr>
                <a:t>Strategy</a:t>
              </a:r>
              <a:endParaRPr lang="fr-FR" dirty="0">
                <a:solidFill>
                  <a:schemeClr val="bg1"/>
                </a:solidFill>
              </a:endParaRPr>
            </a:p>
          </p:txBody>
        </p:sp>
      </p:grpSp>
      <p:sp>
        <p:nvSpPr>
          <p:cNvPr id="44" name="ZoneTexte 43"/>
          <p:cNvSpPr txBox="1"/>
          <p:nvPr/>
        </p:nvSpPr>
        <p:spPr>
          <a:xfrm>
            <a:off x="2153525" y="1207877"/>
            <a:ext cx="3243684" cy="738664"/>
          </a:xfrm>
          <a:prstGeom prst="rect">
            <a:avLst/>
          </a:prstGeom>
          <a:noFill/>
        </p:spPr>
        <p:txBody>
          <a:bodyPr wrap="square" rtlCol="0">
            <a:spAutoFit/>
          </a:bodyPr>
          <a:lstStyle/>
          <a:p>
            <a:pPr marL="85725" indent="-85725">
              <a:buFont typeface="Arial" panose="020B0604020202020204" pitchFamily="34" charset="0"/>
              <a:buChar char="•"/>
            </a:pPr>
            <a:r>
              <a:rPr lang="fr-FR" sz="1400" dirty="0">
                <a:solidFill>
                  <a:srgbClr val="1D2D3F"/>
                </a:solidFill>
              </a:rPr>
              <a:t>Strategic Leadership</a:t>
            </a:r>
          </a:p>
          <a:p>
            <a:pPr marL="85725" indent="-85725">
              <a:buFont typeface="Arial" panose="020B0604020202020204" pitchFamily="34" charset="0"/>
              <a:buChar char="•"/>
            </a:pPr>
            <a:r>
              <a:rPr lang="fr-FR" sz="1400" dirty="0">
                <a:solidFill>
                  <a:srgbClr val="1D2D3F"/>
                </a:solidFill>
              </a:rPr>
              <a:t>Strategic Planning</a:t>
            </a:r>
          </a:p>
          <a:p>
            <a:pPr marL="85725" indent="-85725">
              <a:buFont typeface="Arial" panose="020B0604020202020204" pitchFamily="34" charset="0"/>
              <a:buChar char="•"/>
            </a:pPr>
            <a:r>
              <a:rPr lang="fr-FR" sz="1400" dirty="0" err="1">
                <a:solidFill>
                  <a:srgbClr val="1D2D3F"/>
                </a:solidFill>
              </a:rPr>
              <a:t>Externally</a:t>
            </a:r>
            <a:r>
              <a:rPr lang="fr-FR" sz="1400" dirty="0">
                <a:solidFill>
                  <a:srgbClr val="1D2D3F"/>
                </a:solidFill>
              </a:rPr>
              <a:t> </a:t>
            </a:r>
            <a:r>
              <a:rPr lang="fr-FR" sz="1400" dirty="0" err="1">
                <a:solidFill>
                  <a:srgbClr val="1D2D3F"/>
                </a:solidFill>
              </a:rPr>
              <a:t>imposed</a:t>
            </a:r>
            <a:r>
              <a:rPr lang="fr-FR" sz="1400" dirty="0">
                <a:solidFill>
                  <a:srgbClr val="1D2D3F"/>
                </a:solidFill>
              </a:rPr>
              <a:t> </a:t>
            </a:r>
            <a:r>
              <a:rPr lang="fr-FR" sz="1400" dirty="0" err="1">
                <a:solidFill>
                  <a:srgbClr val="1D2D3F"/>
                </a:solidFill>
              </a:rPr>
              <a:t>strategies</a:t>
            </a:r>
            <a:endParaRPr lang="fr-FR" sz="1400" dirty="0">
              <a:solidFill>
                <a:srgbClr val="1D2D3F"/>
              </a:solidFill>
            </a:endParaRPr>
          </a:p>
        </p:txBody>
      </p:sp>
      <p:sp>
        <p:nvSpPr>
          <p:cNvPr id="45" name="ZoneTexte 44"/>
          <p:cNvSpPr txBox="1"/>
          <p:nvPr/>
        </p:nvSpPr>
        <p:spPr>
          <a:xfrm>
            <a:off x="2153525" y="3462358"/>
            <a:ext cx="3243684" cy="738664"/>
          </a:xfrm>
          <a:prstGeom prst="rect">
            <a:avLst/>
          </a:prstGeom>
          <a:noFill/>
        </p:spPr>
        <p:txBody>
          <a:bodyPr wrap="square" rtlCol="0">
            <a:spAutoFit/>
          </a:bodyPr>
          <a:lstStyle/>
          <a:p>
            <a:pPr marL="85725" indent="-85725">
              <a:buFont typeface="Arial" panose="020B0604020202020204" pitchFamily="34" charset="0"/>
              <a:buChar char="•"/>
            </a:pPr>
            <a:r>
              <a:rPr lang="fr-FR" sz="1400" dirty="0" err="1">
                <a:solidFill>
                  <a:srgbClr val="1D2D3F"/>
                </a:solidFill>
              </a:rPr>
              <a:t>Logical</a:t>
            </a:r>
            <a:r>
              <a:rPr lang="fr-FR" sz="1400" dirty="0">
                <a:solidFill>
                  <a:srgbClr val="1D2D3F"/>
                </a:solidFill>
              </a:rPr>
              <a:t> </a:t>
            </a:r>
            <a:r>
              <a:rPr lang="fr-FR" sz="1400" dirty="0" err="1">
                <a:solidFill>
                  <a:srgbClr val="1D2D3F"/>
                </a:solidFill>
              </a:rPr>
              <a:t>Incrementalism</a:t>
            </a:r>
            <a:endParaRPr lang="fr-FR" sz="1400" dirty="0">
              <a:solidFill>
                <a:srgbClr val="1D2D3F"/>
              </a:solidFill>
            </a:endParaRPr>
          </a:p>
          <a:p>
            <a:pPr marL="85725" indent="-85725">
              <a:buFont typeface="Arial" panose="020B0604020202020204" pitchFamily="34" charset="0"/>
              <a:buChar char="•"/>
            </a:pPr>
            <a:r>
              <a:rPr lang="fr-FR" sz="1400" dirty="0" err="1">
                <a:solidFill>
                  <a:srgbClr val="1D2D3F"/>
                </a:solidFill>
              </a:rPr>
              <a:t>Political</a:t>
            </a:r>
            <a:r>
              <a:rPr lang="fr-FR" sz="1400" dirty="0">
                <a:solidFill>
                  <a:srgbClr val="1D2D3F"/>
                </a:solidFill>
              </a:rPr>
              <a:t> </a:t>
            </a:r>
            <a:r>
              <a:rPr lang="fr-FR" sz="1400" dirty="0" err="1">
                <a:solidFill>
                  <a:srgbClr val="1D2D3F"/>
                </a:solidFill>
              </a:rPr>
              <a:t>Processes</a:t>
            </a:r>
            <a:endParaRPr lang="fr-FR" sz="1400" dirty="0">
              <a:solidFill>
                <a:srgbClr val="1D2D3F"/>
              </a:solidFill>
            </a:endParaRPr>
          </a:p>
          <a:p>
            <a:pPr marL="85725" indent="-85725">
              <a:buFont typeface="Arial" panose="020B0604020202020204" pitchFamily="34" charset="0"/>
              <a:buChar char="•"/>
            </a:pPr>
            <a:r>
              <a:rPr lang="fr-FR" sz="1400" dirty="0" err="1">
                <a:solidFill>
                  <a:srgbClr val="1D2D3F"/>
                </a:solidFill>
              </a:rPr>
              <a:t>Organisational</a:t>
            </a:r>
            <a:r>
              <a:rPr lang="fr-FR" sz="1400" dirty="0">
                <a:solidFill>
                  <a:srgbClr val="1D2D3F"/>
                </a:solidFill>
              </a:rPr>
              <a:t> </a:t>
            </a:r>
            <a:r>
              <a:rPr lang="fr-FR" sz="1400" dirty="0" err="1">
                <a:solidFill>
                  <a:srgbClr val="1D2D3F"/>
                </a:solidFill>
              </a:rPr>
              <a:t>Systems</a:t>
            </a:r>
            <a:endParaRPr lang="fr-FR" sz="1400" dirty="0">
              <a:solidFill>
                <a:srgbClr val="1D2D3F"/>
              </a:solidFill>
            </a:endParaRPr>
          </a:p>
        </p:txBody>
      </p:sp>
    </p:spTree>
    <p:extLst>
      <p:ext uri="{BB962C8B-B14F-4D97-AF65-F5344CB8AC3E}">
        <p14:creationId xmlns:p14="http://schemas.microsoft.com/office/powerpoint/2010/main" val="216435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5" name="Rectangle 3">
            <a:extLst>
              <a:ext uri="{FF2B5EF4-FFF2-40B4-BE49-F238E27FC236}">
                <a16:creationId xmlns:a16="http://schemas.microsoft.com/office/drawing/2014/main" id="{B8257736-F35E-41E0-AEF6-2EB97DBBB754}"/>
              </a:ext>
            </a:extLst>
          </p:cNvPr>
          <p:cNvSpPr>
            <a:spLocks noGrp="1" noChangeArrowheads="1"/>
          </p:cNvSpPr>
          <p:nvPr>
            <p:ph idx="1"/>
          </p:nvPr>
        </p:nvSpPr>
        <p:spPr>
          <a:xfrm>
            <a:off x="818708" y="2235173"/>
            <a:ext cx="3859619" cy="2326194"/>
          </a:xfrm>
        </p:spPr>
        <p:txBody>
          <a:bodyPr/>
          <a:lstStyle/>
          <a:p>
            <a:pPr marL="0" indent="0">
              <a:lnSpc>
                <a:spcPct val="95000"/>
              </a:lnSpc>
              <a:spcBef>
                <a:spcPts val="600"/>
              </a:spcBef>
              <a:buNone/>
            </a:pPr>
            <a:r>
              <a:rPr lang="en-US" altLang="en-US" sz="1100" dirty="0"/>
              <a:t>Central actors (position, personality, reputation)</a:t>
            </a:r>
          </a:p>
          <a:p>
            <a:pPr marL="387350" lvl="1" indent="0">
              <a:lnSpc>
                <a:spcPct val="95000"/>
              </a:lnSpc>
              <a:spcBef>
                <a:spcPts val="600"/>
              </a:spcBef>
              <a:buNone/>
            </a:pPr>
            <a:r>
              <a:rPr lang="en-US" altLang="en-US" sz="900" b="1" dirty="0"/>
              <a:t>Founder</a:t>
            </a:r>
            <a:r>
              <a:rPr lang="en-US" altLang="en-US" sz="900" dirty="0"/>
              <a:t>s are effective in achieving rapid growth in nascent, fast-growth markets (build on past experience)</a:t>
            </a:r>
          </a:p>
          <a:p>
            <a:pPr marL="387350" lvl="1" indent="0">
              <a:lnSpc>
                <a:spcPct val="95000"/>
              </a:lnSpc>
              <a:spcBef>
                <a:spcPts val="600"/>
              </a:spcBef>
              <a:buNone/>
            </a:pPr>
            <a:r>
              <a:rPr lang="en-US" altLang="en-US" sz="900" b="1" dirty="0"/>
              <a:t>Recruited CEOs </a:t>
            </a:r>
            <a:r>
              <a:rPr lang="en-US" altLang="en-US" sz="900" dirty="0"/>
              <a:t>that build knowledge over time are more effective in complex market conditions</a:t>
            </a:r>
          </a:p>
          <a:p>
            <a:pPr marL="0" indent="0">
              <a:lnSpc>
                <a:spcPct val="95000"/>
              </a:lnSpc>
              <a:spcBef>
                <a:spcPts val="600"/>
              </a:spcBef>
              <a:buNone/>
            </a:pPr>
            <a:r>
              <a:rPr lang="en-US" altLang="en-US" sz="1100" dirty="0"/>
              <a:t>Leadership as commander – innovative, unorthodox – but – maybe high risk</a:t>
            </a:r>
          </a:p>
          <a:p>
            <a:pPr marL="0" indent="0">
              <a:lnSpc>
                <a:spcPct val="95000"/>
              </a:lnSpc>
              <a:spcBef>
                <a:spcPts val="600"/>
              </a:spcBef>
              <a:buNone/>
            </a:pPr>
            <a:r>
              <a:rPr lang="en-US" altLang="en-US" sz="1100" dirty="0"/>
              <a:t>Leadership and vision – create an overall shared vision, mission and strategic intent that guides others in the development process</a:t>
            </a:r>
          </a:p>
          <a:p>
            <a:pPr marL="0" indent="0">
              <a:lnSpc>
                <a:spcPct val="95000"/>
              </a:lnSpc>
              <a:spcBef>
                <a:spcPts val="600"/>
              </a:spcBef>
              <a:buNone/>
            </a:pPr>
            <a:r>
              <a:rPr lang="en-US" altLang="en-US" sz="1100" dirty="0"/>
              <a:t>Decision making -  a key decisive &amp; influential leader</a:t>
            </a:r>
          </a:p>
          <a:p>
            <a:pPr marL="0" indent="0">
              <a:lnSpc>
                <a:spcPct val="95000"/>
              </a:lnSpc>
              <a:spcBef>
                <a:spcPts val="600"/>
              </a:spcBef>
              <a:buNone/>
            </a:pPr>
            <a:r>
              <a:rPr lang="en-US" altLang="en-US" sz="1100" dirty="0"/>
              <a:t>The Leader embodies strategy</a:t>
            </a:r>
          </a:p>
          <a:p>
            <a:pPr marL="213122" indent="-213122">
              <a:lnSpc>
                <a:spcPct val="80000"/>
              </a:lnSpc>
              <a:spcBef>
                <a:spcPts val="600"/>
              </a:spcBef>
            </a:pPr>
            <a:endParaRPr lang="en-US" altLang="en-US" sz="1600" dirty="0"/>
          </a:p>
        </p:txBody>
      </p:sp>
      <p:sp>
        <p:nvSpPr>
          <p:cNvPr id="4098" name="Rectangle 2">
            <a:extLst>
              <a:ext uri="{FF2B5EF4-FFF2-40B4-BE49-F238E27FC236}">
                <a16:creationId xmlns:a16="http://schemas.microsoft.com/office/drawing/2014/main" id="{71257A7E-CF0D-4E5B-B178-7E70A4D034EB}"/>
              </a:ext>
            </a:extLst>
          </p:cNvPr>
          <p:cNvSpPr>
            <a:spLocks noGrp="1" noChangeArrowheads="1"/>
          </p:cNvSpPr>
          <p:nvPr>
            <p:ph type="title"/>
          </p:nvPr>
        </p:nvSpPr>
        <p:spPr/>
        <p:txBody>
          <a:bodyPr/>
          <a:lstStyle/>
          <a:p>
            <a:pPr eaLnBrk="1" hangingPunct="1"/>
            <a:r>
              <a:rPr lang="en-US" dirty="0"/>
              <a:t>Deliberate strategy development</a:t>
            </a:r>
          </a:p>
        </p:txBody>
      </p:sp>
      <p:sp>
        <p:nvSpPr>
          <p:cNvPr id="2" name="Subtitle 1">
            <a:extLst>
              <a:ext uri="{FF2B5EF4-FFF2-40B4-BE49-F238E27FC236}">
                <a16:creationId xmlns:a16="http://schemas.microsoft.com/office/drawing/2014/main" id="{94D9F99D-1DA7-49C6-A10D-3DD1E2BEF91B}"/>
              </a:ext>
            </a:extLst>
          </p:cNvPr>
          <p:cNvSpPr>
            <a:spLocks noGrp="1"/>
          </p:cNvSpPr>
          <p:nvPr>
            <p:ph type="subTitle" idx="13"/>
          </p:nvPr>
        </p:nvSpPr>
        <p:spPr/>
        <p:txBody>
          <a:bodyPr/>
          <a:lstStyle/>
          <a:p>
            <a:endParaRPr lang="en-US" dirty="0"/>
          </a:p>
        </p:txBody>
      </p:sp>
      <p:sp>
        <p:nvSpPr>
          <p:cNvPr id="5" name="Espace réservé du contenu 1"/>
          <p:cNvSpPr txBox="1">
            <a:spLocks/>
          </p:cNvSpPr>
          <p:nvPr/>
        </p:nvSpPr>
        <p:spPr>
          <a:xfrm>
            <a:off x="363218" y="1238283"/>
            <a:ext cx="8463869" cy="756993"/>
          </a:xfrm>
          <a:prstGeom prst="rect">
            <a:avLst/>
          </a:prstGeom>
        </p:spPr>
        <p:txBody>
          <a:bodyPr/>
          <a:lstStyle>
            <a:lvl1pPr marL="355600" indent="-355600" algn="l" defTabSz="914400" rtl="0" eaLnBrk="1" latinLnBrk="0" hangingPunct="1">
              <a:spcBef>
                <a:spcPct val="20000"/>
              </a:spcBef>
              <a:buClr>
                <a:schemeClr val="tx1">
                  <a:lumMod val="85000"/>
                  <a:lumOff val="15000"/>
                </a:schemeClr>
              </a:buClr>
              <a:buSzPct val="70000"/>
              <a:buFont typeface="Wingdings" panose="05000000000000000000" pitchFamily="2" charset="2"/>
              <a:buChar char="§"/>
              <a:defRPr sz="2000" kern="1200">
                <a:solidFill>
                  <a:srgbClr val="17212F"/>
                </a:solidFill>
                <a:latin typeface="Arial"/>
                <a:ea typeface="+mn-ea"/>
                <a:cs typeface="Arial"/>
              </a:defRPr>
            </a:lvl1pPr>
            <a:lvl2pPr marL="742950" indent="-28575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17212F"/>
                </a:solidFill>
                <a:latin typeface="Arial"/>
                <a:ea typeface="+mn-ea"/>
                <a:cs typeface="Arial"/>
              </a:defRPr>
            </a:lvl2pPr>
            <a:lvl3pPr marL="11430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400" kern="1200">
                <a:solidFill>
                  <a:srgbClr val="17212F"/>
                </a:solidFill>
                <a:latin typeface="Arial"/>
                <a:ea typeface="+mn-ea"/>
                <a:cs typeface="Arial"/>
              </a:defRPr>
            </a:lvl3pPr>
            <a:lvl4pPr marL="16002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200" kern="1200">
                <a:solidFill>
                  <a:srgbClr val="17212F"/>
                </a:solidFill>
                <a:latin typeface="Arial"/>
                <a:ea typeface="+mn-ea"/>
                <a:cs typeface="Arial"/>
              </a:defRPr>
            </a:lvl4pPr>
            <a:lvl5pPr marL="20574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40404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b="1" dirty="0"/>
              <a:t>Deliberate strategy </a:t>
            </a:r>
            <a:r>
              <a:rPr lang="en-US" sz="1800" dirty="0"/>
              <a:t>involves intentional formulation or planning that can take many forms</a:t>
            </a:r>
          </a:p>
        </p:txBody>
      </p:sp>
      <p:grpSp>
        <p:nvGrpSpPr>
          <p:cNvPr id="6" name="Groupe 5"/>
          <p:cNvGrpSpPr/>
          <p:nvPr/>
        </p:nvGrpSpPr>
        <p:grpSpPr>
          <a:xfrm>
            <a:off x="363218" y="998386"/>
            <a:ext cx="8714475" cy="892796"/>
            <a:chOff x="355846" y="713703"/>
            <a:chExt cx="8714475" cy="892796"/>
          </a:xfrm>
        </p:grpSpPr>
        <p:sp>
          <p:nvSpPr>
            <p:cNvPr id="7" name="Rectangle 6"/>
            <p:cNvSpPr/>
            <p:nvPr/>
          </p:nvSpPr>
          <p:spPr>
            <a:xfrm>
              <a:off x="355846" y="954903"/>
              <a:ext cx="8299781" cy="651596"/>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 7"/>
            <p:cNvPicPr>
              <a:picLocks noChangeAspect="1"/>
            </p:cNvPicPr>
            <p:nvPr/>
          </p:nvPicPr>
          <p:blipFill>
            <a:blip r:embed="rId3">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713703"/>
              <a:ext cx="479031" cy="513384"/>
            </a:xfrm>
            <a:prstGeom prst="rect">
              <a:avLst/>
            </a:prstGeom>
          </p:spPr>
        </p:pic>
      </p:grpSp>
      <p:grpSp>
        <p:nvGrpSpPr>
          <p:cNvPr id="11" name="Groupe 10"/>
          <p:cNvGrpSpPr/>
          <p:nvPr/>
        </p:nvGrpSpPr>
        <p:grpSpPr>
          <a:xfrm>
            <a:off x="143196" y="1931098"/>
            <a:ext cx="4287320" cy="1019503"/>
            <a:chOff x="143196" y="1931098"/>
            <a:chExt cx="4287320" cy="1019503"/>
          </a:xfrm>
        </p:grpSpPr>
        <p:pic>
          <p:nvPicPr>
            <p:cNvPr id="3" name="Image 2"/>
            <p:cNvPicPr>
              <a:picLocks noChangeAspect="1"/>
            </p:cNvPicPr>
            <p:nvPr/>
          </p:nvPicPr>
          <p:blipFill>
            <a:blip r:embed="rId4"/>
            <a:stretch>
              <a:fillRect/>
            </a:stretch>
          </p:blipFill>
          <p:spPr>
            <a:xfrm>
              <a:off x="143196" y="2275089"/>
              <a:ext cx="675512" cy="675512"/>
            </a:xfrm>
            <a:prstGeom prst="rect">
              <a:avLst/>
            </a:prstGeom>
          </p:spPr>
        </p:pic>
        <p:sp>
          <p:nvSpPr>
            <p:cNvPr id="4" name="Rectangle 3"/>
            <p:cNvSpPr/>
            <p:nvPr/>
          </p:nvSpPr>
          <p:spPr>
            <a:xfrm>
              <a:off x="363218" y="1931098"/>
              <a:ext cx="4067298" cy="304075"/>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Role of the Strategic Leader</a:t>
              </a:r>
            </a:p>
          </p:txBody>
        </p:sp>
      </p:grpSp>
      <p:grpSp>
        <p:nvGrpSpPr>
          <p:cNvPr id="12" name="Groupe 11"/>
          <p:cNvGrpSpPr/>
          <p:nvPr/>
        </p:nvGrpSpPr>
        <p:grpSpPr>
          <a:xfrm>
            <a:off x="4513108" y="1931098"/>
            <a:ext cx="4232517" cy="1076959"/>
            <a:chOff x="4513108" y="1931098"/>
            <a:chExt cx="4232517" cy="1076959"/>
          </a:xfrm>
        </p:grpSpPr>
        <p:pic>
          <p:nvPicPr>
            <p:cNvPr id="10" name="Image 9"/>
            <p:cNvPicPr>
              <a:picLocks noChangeAspect="1"/>
            </p:cNvPicPr>
            <p:nvPr/>
          </p:nvPicPr>
          <p:blipFill>
            <a:blip r:embed="rId5"/>
            <a:stretch>
              <a:fillRect/>
            </a:stretch>
          </p:blipFill>
          <p:spPr>
            <a:xfrm>
              <a:off x="4513108" y="2292628"/>
              <a:ext cx="718257" cy="715429"/>
            </a:xfrm>
            <a:prstGeom prst="rect">
              <a:avLst/>
            </a:prstGeom>
          </p:spPr>
        </p:pic>
        <p:sp>
          <p:nvSpPr>
            <p:cNvPr id="13" name="Rectangle 12"/>
            <p:cNvSpPr/>
            <p:nvPr/>
          </p:nvSpPr>
          <p:spPr>
            <a:xfrm>
              <a:off x="4678327" y="1931098"/>
              <a:ext cx="4067298" cy="304075"/>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Strategic Planning Systems</a:t>
              </a:r>
            </a:p>
          </p:txBody>
        </p:sp>
      </p:grpSp>
      <p:sp>
        <p:nvSpPr>
          <p:cNvPr id="17" name="Rectangle 3">
            <a:extLst>
              <a:ext uri="{FF2B5EF4-FFF2-40B4-BE49-F238E27FC236}">
                <a16:creationId xmlns:a16="http://schemas.microsoft.com/office/drawing/2014/main" id="{B8257736-F35E-41E0-AEF6-2EB97DBBB754}"/>
              </a:ext>
            </a:extLst>
          </p:cNvPr>
          <p:cNvSpPr txBox="1">
            <a:spLocks noChangeArrowheads="1"/>
          </p:cNvSpPr>
          <p:nvPr/>
        </p:nvSpPr>
        <p:spPr>
          <a:xfrm>
            <a:off x="5218074" y="2235173"/>
            <a:ext cx="3859619" cy="2326194"/>
          </a:xfrm>
          <a:prstGeom prst="rect">
            <a:avLst/>
          </a:prstGeom>
        </p:spPr>
        <p:txBody>
          <a:bodyPr/>
          <a:lstStyle>
            <a:lvl1pPr marL="355600" indent="-355600" algn="l" defTabSz="914400" rtl="0" eaLnBrk="1" latinLnBrk="0" hangingPunct="1">
              <a:spcBef>
                <a:spcPct val="20000"/>
              </a:spcBef>
              <a:buClr>
                <a:schemeClr val="tx1">
                  <a:lumMod val="85000"/>
                  <a:lumOff val="15000"/>
                </a:schemeClr>
              </a:buClr>
              <a:buSzPct val="70000"/>
              <a:buFont typeface="Wingdings" panose="05000000000000000000" pitchFamily="2" charset="2"/>
              <a:buChar char="§"/>
              <a:defRPr sz="2000" kern="1200">
                <a:solidFill>
                  <a:srgbClr val="17212F"/>
                </a:solidFill>
                <a:latin typeface="Arial"/>
                <a:ea typeface="+mn-ea"/>
                <a:cs typeface="Arial"/>
              </a:defRPr>
            </a:lvl1pPr>
            <a:lvl2pPr marL="742950" indent="-28575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17212F"/>
                </a:solidFill>
                <a:latin typeface="Arial"/>
                <a:ea typeface="+mn-ea"/>
                <a:cs typeface="Arial"/>
              </a:defRPr>
            </a:lvl2pPr>
            <a:lvl3pPr marL="11430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400" kern="1200">
                <a:solidFill>
                  <a:srgbClr val="17212F"/>
                </a:solidFill>
                <a:latin typeface="Arial"/>
                <a:ea typeface="+mn-ea"/>
                <a:cs typeface="Arial"/>
              </a:defRPr>
            </a:lvl3pPr>
            <a:lvl4pPr marL="16002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200" kern="1200">
                <a:solidFill>
                  <a:srgbClr val="17212F"/>
                </a:solidFill>
                <a:latin typeface="Arial"/>
                <a:ea typeface="+mn-ea"/>
                <a:cs typeface="Arial"/>
              </a:defRPr>
            </a:lvl4pPr>
            <a:lvl5pPr marL="20574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40404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5000"/>
              </a:lnSpc>
              <a:spcBef>
                <a:spcPts val="600"/>
              </a:spcBef>
              <a:buFont typeface="Wingdings" panose="05000000000000000000" pitchFamily="2" charset="2"/>
              <a:buNone/>
            </a:pPr>
            <a:r>
              <a:rPr lang="en-US" altLang="en-US" sz="1100" dirty="0"/>
              <a:t>Larger </a:t>
            </a:r>
            <a:r>
              <a:rPr lang="en-US" altLang="en-US" sz="1100" dirty="0" err="1"/>
              <a:t>organisations</a:t>
            </a:r>
            <a:r>
              <a:rPr lang="en-US" altLang="en-US" sz="1100" dirty="0"/>
              <a:t> and corporations of have elaborate planning systems that</a:t>
            </a:r>
          </a:p>
          <a:p>
            <a:pPr marL="387350" lvl="1" indent="0">
              <a:lnSpc>
                <a:spcPct val="95000"/>
              </a:lnSpc>
              <a:spcBef>
                <a:spcPts val="600"/>
              </a:spcBef>
              <a:buNone/>
            </a:pPr>
            <a:r>
              <a:rPr lang="en-US" altLang="en-US" sz="900" dirty="0"/>
              <a:t>Elaborate guidelines, define assumptions about the context and fix priorities</a:t>
            </a:r>
          </a:p>
          <a:p>
            <a:pPr marL="387350" lvl="1" indent="0">
              <a:lnSpc>
                <a:spcPct val="95000"/>
              </a:lnSpc>
              <a:spcBef>
                <a:spcPts val="600"/>
              </a:spcBef>
              <a:buNone/>
            </a:pPr>
            <a:r>
              <a:rPr lang="en-US" altLang="en-US" sz="900" dirty="0"/>
              <a:t>Define strategic plans at the BU level to be </a:t>
            </a:r>
            <a:r>
              <a:rPr lang="en-US" altLang="en-US" sz="900" dirty="0" err="1"/>
              <a:t>analysed</a:t>
            </a:r>
            <a:r>
              <a:rPr lang="en-US" altLang="en-US" sz="900" dirty="0"/>
              <a:t> at corporate level and adjusted</a:t>
            </a:r>
          </a:p>
          <a:p>
            <a:pPr marL="387350" lvl="1" indent="0">
              <a:lnSpc>
                <a:spcPct val="95000"/>
              </a:lnSpc>
              <a:spcBef>
                <a:spcPts val="600"/>
              </a:spcBef>
              <a:buNone/>
            </a:pPr>
            <a:r>
              <a:rPr lang="en-US" altLang="en-US" sz="900" dirty="0"/>
              <a:t>Define corporate level plans by aggregating BU plans to best coordinate them</a:t>
            </a:r>
          </a:p>
          <a:p>
            <a:pPr marL="387350" lvl="1" indent="0">
              <a:lnSpc>
                <a:spcPct val="95000"/>
              </a:lnSpc>
              <a:spcBef>
                <a:spcPts val="600"/>
              </a:spcBef>
              <a:buNone/>
            </a:pPr>
            <a:r>
              <a:rPr lang="en-US" altLang="en-US" sz="900" dirty="0"/>
              <a:t>Define financial and strategic targets to assess performance (evaluation)</a:t>
            </a:r>
          </a:p>
          <a:p>
            <a:pPr marL="0" lvl="1" indent="0">
              <a:lnSpc>
                <a:spcPct val="95000"/>
              </a:lnSpc>
              <a:spcBef>
                <a:spcPts val="600"/>
              </a:spcBef>
              <a:buSzPct val="70000"/>
              <a:buNone/>
            </a:pPr>
            <a:r>
              <a:rPr lang="en-US" altLang="en-US" sz="1100" dirty="0"/>
              <a:t>May be formal (reports, presentations, ..) with specific targets or flexible with general targets.</a:t>
            </a:r>
          </a:p>
          <a:p>
            <a:pPr marL="0" lvl="1" indent="0">
              <a:lnSpc>
                <a:spcPct val="95000"/>
              </a:lnSpc>
              <a:spcBef>
                <a:spcPts val="600"/>
              </a:spcBef>
              <a:buSzPct val="70000"/>
              <a:buNone/>
            </a:pPr>
            <a:r>
              <a:rPr lang="en-US" altLang="en-US" sz="1100" dirty="0"/>
              <a:t>Planning horizons are a function of context</a:t>
            </a:r>
          </a:p>
        </p:txBody>
      </p:sp>
    </p:spTree>
    <p:extLst>
      <p:ext uri="{BB962C8B-B14F-4D97-AF65-F5344CB8AC3E}">
        <p14:creationId xmlns:p14="http://schemas.microsoft.com/office/powerpoint/2010/main" val="81011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76835">
                                            <p:txEl>
                                              <p:pRg st="0" end="0"/>
                                            </p:txEl>
                                          </p:spTgt>
                                        </p:tgtEl>
                                        <p:attrNameLst>
                                          <p:attrName>style.visibility</p:attrName>
                                        </p:attrNameLst>
                                      </p:cBhvr>
                                      <p:to>
                                        <p:strVal val="visible"/>
                                      </p:to>
                                    </p:set>
                                    <p:animEffect transition="in" filter="blinds(horizontal)">
                                      <p:cBhvr>
                                        <p:cTn id="11" dur="500"/>
                                        <p:tgtEl>
                                          <p:spTgt spid="376835">
                                            <p:txEl>
                                              <p:pRg st="0" end="0"/>
                                            </p:txEl>
                                          </p:spTgt>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376835">
                                            <p:txEl>
                                              <p:pRg st="1" end="1"/>
                                            </p:txEl>
                                          </p:spTgt>
                                        </p:tgtEl>
                                        <p:attrNameLst>
                                          <p:attrName>style.visibility</p:attrName>
                                        </p:attrNameLst>
                                      </p:cBhvr>
                                      <p:to>
                                        <p:strVal val="visible"/>
                                      </p:to>
                                    </p:set>
                                    <p:animEffect transition="in" filter="blinds(horizontal)">
                                      <p:cBhvr>
                                        <p:cTn id="14" dur="500"/>
                                        <p:tgtEl>
                                          <p:spTgt spid="376835">
                                            <p:txEl>
                                              <p:pRg st="1" end="1"/>
                                            </p:txEl>
                                          </p:spTgt>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76835">
                                            <p:txEl>
                                              <p:pRg st="2" end="2"/>
                                            </p:txEl>
                                          </p:spTgt>
                                        </p:tgtEl>
                                        <p:attrNameLst>
                                          <p:attrName>style.visibility</p:attrName>
                                        </p:attrNameLst>
                                      </p:cBhvr>
                                      <p:to>
                                        <p:strVal val="visible"/>
                                      </p:to>
                                    </p:set>
                                    <p:animEffect transition="in" filter="blinds(horizontal)">
                                      <p:cBhvr>
                                        <p:cTn id="17" dur="500"/>
                                        <p:tgtEl>
                                          <p:spTgt spid="3768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76835">
                                            <p:txEl>
                                              <p:pRg st="3" end="3"/>
                                            </p:txEl>
                                          </p:spTgt>
                                        </p:tgtEl>
                                        <p:attrNameLst>
                                          <p:attrName>style.visibility</p:attrName>
                                        </p:attrNameLst>
                                      </p:cBhvr>
                                      <p:to>
                                        <p:strVal val="visible"/>
                                      </p:to>
                                    </p:set>
                                    <p:animEffect transition="in" filter="blinds(horizontal)">
                                      <p:cBhvr>
                                        <p:cTn id="22" dur="500"/>
                                        <p:tgtEl>
                                          <p:spTgt spid="3768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6835">
                                            <p:txEl>
                                              <p:pRg st="4" end="4"/>
                                            </p:txEl>
                                          </p:spTgt>
                                        </p:tgtEl>
                                        <p:attrNameLst>
                                          <p:attrName>style.visibility</p:attrName>
                                        </p:attrNameLst>
                                      </p:cBhvr>
                                      <p:to>
                                        <p:strVal val="visible"/>
                                      </p:to>
                                    </p:set>
                                    <p:animEffect transition="in" filter="blinds(horizontal)">
                                      <p:cBhvr>
                                        <p:cTn id="27" dur="500"/>
                                        <p:tgtEl>
                                          <p:spTgt spid="3768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76835">
                                            <p:txEl>
                                              <p:pRg st="5" end="5"/>
                                            </p:txEl>
                                          </p:spTgt>
                                        </p:tgtEl>
                                        <p:attrNameLst>
                                          <p:attrName>style.visibility</p:attrName>
                                        </p:attrNameLst>
                                      </p:cBhvr>
                                      <p:to>
                                        <p:strVal val="visible"/>
                                      </p:to>
                                    </p:set>
                                    <p:animEffect transition="in" filter="blinds(horizontal)">
                                      <p:cBhvr>
                                        <p:cTn id="32" dur="500"/>
                                        <p:tgtEl>
                                          <p:spTgt spid="37683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76835">
                                            <p:txEl>
                                              <p:pRg st="6" end="6"/>
                                            </p:txEl>
                                          </p:spTgt>
                                        </p:tgtEl>
                                        <p:attrNameLst>
                                          <p:attrName>style.visibility</p:attrName>
                                        </p:attrNameLst>
                                      </p:cBhvr>
                                      <p:to>
                                        <p:strVal val="visible"/>
                                      </p:to>
                                    </p:set>
                                    <p:animEffect transition="in" filter="blinds(horizontal)">
                                      <p:cBhvr>
                                        <p:cTn id="37" dur="500"/>
                                        <p:tgtEl>
                                          <p:spTgt spid="37683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7">
                                            <p:txEl>
                                              <p:pRg st="0" end="0"/>
                                            </p:txEl>
                                          </p:spTgt>
                                        </p:tgtEl>
                                        <p:attrNameLst>
                                          <p:attrName>style.visibility</p:attrName>
                                        </p:attrNameLst>
                                      </p:cBhvr>
                                      <p:to>
                                        <p:strVal val="visible"/>
                                      </p:to>
                                    </p:set>
                                    <p:animEffect transition="in" filter="blinds(horizontal)">
                                      <p:cBhvr>
                                        <p:cTn id="46" dur="500"/>
                                        <p:tgtEl>
                                          <p:spTgt spid="17">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7">
                                            <p:txEl>
                                              <p:pRg st="1" end="1"/>
                                            </p:txEl>
                                          </p:spTgt>
                                        </p:tgtEl>
                                        <p:attrNameLst>
                                          <p:attrName>style.visibility</p:attrName>
                                        </p:attrNameLst>
                                      </p:cBhvr>
                                      <p:to>
                                        <p:strVal val="visible"/>
                                      </p:to>
                                    </p:set>
                                    <p:animEffect transition="in" filter="blinds(horizontal)">
                                      <p:cBhvr>
                                        <p:cTn id="51" dur="500"/>
                                        <p:tgtEl>
                                          <p:spTgt spid="17">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7">
                                            <p:txEl>
                                              <p:pRg st="2" end="2"/>
                                            </p:txEl>
                                          </p:spTgt>
                                        </p:tgtEl>
                                        <p:attrNameLst>
                                          <p:attrName>style.visibility</p:attrName>
                                        </p:attrNameLst>
                                      </p:cBhvr>
                                      <p:to>
                                        <p:strVal val="visible"/>
                                      </p:to>
                                    </p:set>
                                    <p:animEffect transition="in" filter="blinds(horizontal)">
                                      <p:cBhvr>
                                        <p:cTn id="56" dur="500"/>
                                        <p:tgtEl>
                                          <p:spTgt spid="17">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animEffect transition="in" filter="blinds(horizontal)">
                                      <p:cBhvr>
                                        <p:cTn id="61" dur="500"/>
                                        <p:tgtEl>
                                          <p:spTgt spid="17">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17">
                                            <p:txEl>
                                              <p:pRg st="4" end="4"/>
                                            </p:txEl>
                                          </p:spTgt>
                                        </p:tgtEl>
                                        <p:attrNameLst>
                                          <p:attrName>style.visibility</p:attrName>
                                        </p:attrNameLst>
                                      </p:cBhvr>
                                      <p:to>
                                        <p:strVal val="visible"/>
                                      </p:to>
                                    </p:set>
                                    <p:animEffect transition="in" filter="blinds(horizontal)">
                                      <p:cBhvr>
                                        <p:cTn id="66" dur="500"/>
                                        <p:tgtEl>
                                          <p:spTgt spid="17">
                                            <p:txEl>
                                              <p:pRg st="4" end="4"/>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17">
                                            <p:txEl>
                                              <p:pRg st="5" end="5"/>
                                            </p:txEl>
                                          </p:spTgt>
                                        </p:tgtEl>
                                        <p:attrNameLst>
                                          <p:attrName>style.visibility</p:attrName>
                                        </p:attrNameLst>
                                      </p:cBhvr>
                                      <p:to>
                                        <p:strVal val="visible"/>
                                      </p:to>
                                    </p:set>
                                    <p:animEffect transition="in" filter="blinds(horizontal)">
                                      <p:cBhvr>
                                        <p:cTn id="71" dur="500"/>
                                        <p:tgtEl>
                                          <p:spTgt spid="17">
                                            <p:txEl>
                                              <p:pRg st="5" end="5"/>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17">
                                            <p:txEl>
                                              <p:pRg st="6" end="6"/>
                                            </p:txEl>
                                          </p:spTgt>
                                        </p:tgtEl>
                                        <p:attrNameLst>
                                          <p:attrName>style.visibility</p:attrName>
                                        </p:attrNameLst>
                                      </p:cBhvr>
                                      <p:to>
                                        <p:strVal val="visible"/>
                                      </p:to>
                                    </p:set>
                                    <p:animEffect transition="in" filter="blinds(horizontal)">
                                      <p:cBhvr>
                                        <p:cTn id="76" dur="500"/>
                                        <p:tgtEl>
                                          <p:spTgt spid="1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5" grpId="0" build="p"/>
      <p:bldP spid="17" grpId="0" uiExpand="1" build="p"/>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1257A7E-CF0D-4E5B-B178-7E70A4D034EB}"/>
              </a:ext>
            </a:extLst>
          </p:cNvPr>
          <p:cNvSpPr>
            <a:spLocks noGrp="1" noChangeArrowheads="1"/>
          </p:cNvSpPr>
          <p:nvPr>
            <p:ph type="title"/>
          </p:nvPr>
        </p:nvSpPr>
        <p:spPr/>
        <p:txBody>
          <a:bodyPr/>
          <a:lstStyle/>
          <a:p>
            <a:pPr eaLnBrk="1" hangingPunct="1"/>
            <a:r>
              <a:rPr lang="en-US" dirty="0"/>
              <a:t>Deliberate strategy development</a:t>
            </a:r>
          </a:p>
        </p:txBody>
      </p:sp>
      <p:sp>
        <p:nvSpPr>
          <p:cNvPr id="2" name="Subtitle 1">
            <a:extLst>
              <a:ext uri="{FF2B5EF4-FFF2-40B4-BE49-F238E27FC236}">
                <a16:creationId xmlns:a16="http://schemas.microsoft.com/office/drawing/2014/main" id="{94D9F99D-1DA7-49C6-A10D-3DD1E2BEF91B}"/>
              </a:ext>
            </a:extLst>
          </p:cNvPr>
          <p:cNvSpPr>
            <a:spLocks noGrp="1"/>
          </p:cNvSpPr>
          <p:nvPr>
            <p:ph type="subTitle" idx="13"/>
          </p:nvPr>
        </p:nvSpPr>
        <p:spPr/>
        <p:txBody>
          <a:bodyPr/>
          <a:lstStyle/>
          <a:p>
            <a:r>
              <a:rPr lang="en-GB" dirty="0"/>
              <a:t>Strategic Planning Roles and Benefits</a:t>
            </a:r>
          </a:p>
        </p:txBody>
      </p:sp>
      <p:pic>
        <p:nvPicPr>
          <p:cNvPr id="10" name="Image 9"/>
          <p:cNvPicPr>
            <a:picLocks noChangeAspect="1"/>
          </p:cNvPicPr>
          <p:nvPr/>
        </p:nvPicPr>
        <p:blipFill>
          <a:blip r:embed="rId3"/>
          <a:stretch>
            <a:fillRect/>
          </a:stretch>
        </p:blipFill>
        <p:spPr>
          <a:xfrm>
            <a:off x="3999440" y="2151865"/>
            <a:ext cx="1145119" cy="1140610"/>
          </a:xfrm>
          <a:prstGeom prst="rect">
            <a:avLst/>
          </a:prstGeom>
        </p:spPr>
      </p:pic>
      <p:sp>
        <p:nvSpPr>
          <p:cNvPr id="11" name="Légende encadrée 2 10"/>
          <p:cNvSpPr/>
          <p:nvPr/>
        </p:nvSpPr>
        <p:spPr>
          <a:xfrm>
            <a:off x="5975499" y="1273451"/>
            <a:ext cx="2923952" cy="1193302"/>
          </a:xfrm>
          <a:prstGeom prst="borderCallout2">
            <a:avLst>
              <a:gd name="adj1" fmla="val 18750"/>
              <a:gd name="adj2" fmla="val -8333"/>
              <a:gd name="adj3" fmla="val 18750"/>
              <a:gd name="adj4" fmla="val -16667"/>
              <a:gd name="adj5" fmla="val 80423"/>
              <a:gd name="adj6" fmla="val -34667"/>
            </a:avLst>
          </a:prstGeom>
          <a:solidFill>
            <a:schemeClr val="bg1"/>
          </a:solidFill>
          <a:ln w="28575">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D2D3F"/>
                </a:solidFill>
              </a:rPr>
              <a:t>Strategy Formulation</a:t>
            </a:r>
            <a:br>
              <a:rPr lang="en-US" dirty="0">
                <a:solidFill>
                  <a:srgbClr val="1D2D3F"/>
                </a:solidFill>
              </a:rPr>
            </a:br>
            <a:r>
              <a:rPr lang="en-US" sz="1100" dirty="0">
                <a:solidFill>
                  <a:srgbClr val="1D2D3F"/>
                </a:solidFill>
              </a:rPr>
              <a:t>Fix objectives, focus the long-term orientation and provide means to help managers understand strategic issues and context</a:t>
            </a:r>
            <a:endParaRPr lang="en-US" dirty="0">
              <a:solidFill>
                <a:srgbClr val="1D2D3F"/>
              </a:solidFill>
            </a:endParaRPr>
          </a:p>
        </p:txBody>
      </p:sp>
      <p:sp>
        <p:nvSpPr>
          <p:cNvPr id="16" name="Légende encadrée 2 15"/>
          <p:cNvSpPr/>
          <p:nvPr/>
        </p:nvSpPr>
        <p:spPr>
          <a:xfrm>
            <a:off x="5975499" y="3292475"/>
            <a:ext cx="2923952" cy="1193302"/>
          </a:xfrm>
          <a:prstGeom prst="borderCallout2">
            <a:avLst>
              <a:gd name="adj1" fmla="val 18750"/>
              <a:gd name="adj2" fmla="val -8333"/>
              <a:gd name="adj3" fmla="val 18750"/>
              <a:gd name="adj4" fmla="val -16667"/>
              <a:gd name="adj5" fmla="val -14025"/>
              <a:gd name="adj6" fmla="val -33940"/>
            </a:avLst>
          </a:prstGeom>
          <a:solidFill>
            <a:schemeClr val="bg1"/>
          </a:solidFill>
          <a:ln w="28575">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D2D3F"/>
                </a:solidFill>
              </a:rPr>
              <a:t>Learning</a:t>
            </a:r>
            <a:br>
              <a:rPr lang="en-US" dirty="0">
                <a:solidFill>
                  <a:srgbClr val="1D2D3F"/>
                </a:solidFill>
              </a:rPr>
            </a:br>
            <a:r>
              <a:rPr lang="en-US" sz="1100" dirty="0">
                <a:solidFill>
                  <a:srgbClr val="1D2D3F"/>
                </a:solidFill>
              </a:rPr>
              <a:t>Managers learn and develop critical thinking skills rather than being « told ». Managers discover through questioning and challenging conventional wisdom</a:t>
            </a:r>
            <a:endParaRPr lang="en-US" dirty="0">
              <a:solidFill>
                <a:srgbClr val="1D2D3F"/>
              </a:solidFill>
            </a:endParaRPr>
          </a:p>
        </p:txBody>
      </p:sp>
      <p:sp>
        <p:nvSpPr>
          <p:cNvPr id="18" name="Légende encadrée 2 17"/>
          <p:cNvSpPr/>
          <p:nvPr/>
        </p:nvSpPr>
        <p:spPr>
          <a:xfrm>
            <a:off x="334581" y="1283523"/>
            <a:ext cx="2923952" cy="1193302"/>
          </a:xfrm>
          <a:prstGeom prst="borderCallout2">
            <a:avLst>
              <a:gd name="adj1" fmla="val 18750"/>
              <a:gd name="adj2" fmla="val 107667"/>
              <a:gd name="adj3" fmla="val 18750"/>
              <a:gd name="adj4" fmla="val 116788"/>
              <a:gd name="adj5" fmla="val 77750"/>
              <a:gd name="adj6" fmla="val 132606"/>
            </a:avLst>
          </a:prstGeom>
          <a:solidFill>
            <a:schemeClr val="bg1"/>
          </a:solidFill>
          <a:ln w="28575">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D2D3F"/>
                </a:solidFill>
              </a:rPr>
              <a:t>Integration</a:t>
            </a:r>
            <a:br>
              <a:rPr lang="en-US" dirty="0">
                <a:solidFill>
                  <a:srgbClr val="1D2D3F"/>
                </a:solidFill>
              </a:rPr>
            </a:br>
            <a:r>
              <a:rPr lang="en-US" sz="1100" dirty="0">
                <a:solidFill>
                  <a:srgbClr val="1D2D3F"/>
                </a:solidFill>
              </a:rPr>
              <a:t>Coordinating BU level strategies within a corporate context. They provide a forum for negotiation and compromise and reconciliation of different perspectives. Actors become </a:t>
            </a:r>
            <a:r>
              <a:rPr lang="en-US" sz="1100" b="1" dirty="0">
                <a:solidFill>
                  <a:srgbClr val="1D2D3F"/>
                </a:solidFill>
              </a:rPr>
              <a:t>« owners » </a:t>
            </a:r>
            <a:r>
              <a:rPr lang="en-US" sz="1100" dirty="0">
                <a:solidFill>
                  <a:srgbClr val="1D2D3F"/>
                </a:solidFill>
              </a:rPr>
              <a:t>of the strategy.</a:t>
            </a:r>
            <a:endParaRPr lang="en-US" dirty="0">
              <a:solidFill>
                <a:srgbClr val="1D2D3F"/>
              </a:solidFill>
            </a:endParaRPr>
          </a:p>
        </p:txBody>
      </p:sp>
      <p:sp>
        <p:nvSpPr>
          <p:cNvPr id="20" name="Légende encadrée 2 19"/>
          <p:cNvSpPr/>
          <p:nvPr/>
        </p:nvSpPr>
        <p:spPr>
          <a:xfrm>
            <a:off x="334581" y="3292475"/>
            <a:ext cx="2923952" cy="1193302"/>
          </a:xfrm>
          <a:prstGeom prst="borderCallout2">
            <a:avLst>
              <a:gd name="adj1" fmla="val 18750"/>
              <a:gd name="adj2" fmla="val 107667"/>
              <a:gd name="adj3" fmla="val 18750"/>
              <a:gd name="adj4" fmla="val 116788"/>
              <a:gd name="adj5" fmla="val -15807"/>
              <a:gd name="adj6" fmla="val 130061"/>
            </a:avLst>
          </a:prstGeom>
          <a:solidFill>
            <a:schemeClr val="bg1"/>
          </a:solidFill>
          <a:ln w="28575">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D2D3F"/>
                </a:solidFill>
              </a:rPr>
              <a:t>Communication</a:t>
            </a:r>
            <a:br>
              <a:rPr lang="en-US" dirty="0">
                <a:solidFill>
                  <a:srgbClr val="1D2D3F"/>
                </a:solidFill>
              </a:rPr>
            </a:br>
            <a:r>
              <a:rPr lang="en-US" sz="1100" dirty="0">
                <a:solidFill>
                  <a:srgbClr val="1D2D3F"/>
                </a:solidFill>
              </a:rPr>
              <a:t>Communicate intended strategies throughout the </a:t>
            </a:r>
            <a:r>
              <a:rPr lang="en-US" sz="1100" dirty="0" err="1">
                <a:solidFill>
                  <a:srgbClr val="1D2D3F"/>
                </a:solidFill>
              </a:rPr>
              <a:t>organisation</a:t>
            </a:r>
            <a:r>
              <a:rPr lang="en-US" sz="1100" dirty="0">
                <a:solidFill>
                  <a:srgbClr val="1D2D3F"/>
                </a:solidFill>
              </a:rPr>
              <a:t>, provide clarity on purpose and milestones to be collectively attained. Clarity offers a sense of </a:t>
            </a:r>
            <a:r>
              <a:rPr lang="en-US" sz="1100" b="1" dirty="0">
                <a:solidFill>
                  <a:srgbClr val="1D2D3F"/>
                </a:solidFill>
              </a:rPr>
              <a:t>security and a sense of control</a:t>
            </a:r>
            <a:r>
              <a:rPr lang="en-US" sz="1100" dirty="0">
                <a:solidFill>
                  <a:srgbClr val="1D2D3F"/>
                </a:solidFill>
              </a:rPr>
              <a:t>.</a:t>
            </a:r>
            <a:endParaRPr lang="en-US" dirty="0">
              <a:solidFill>
                <a:srgbClr val="1D2D3F"/>
              </a:solidFill>
            </a:endParaRPr>
          </a:p>
        </p:txBody>
      </p:sp>
    </p:spTree>
    <p:extLst>
      <p:ext uri="{BB962C8B-B14F-4D97-AF65-F5344CB8AC3E}">
        <p14:creationId xmlns:p14="http://schemas.microsoft.com/office/powerpoint/2010/main" val="264919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8" grpId="0" animBg="1"/>
      <p:bldP spid="20"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1257A7E-CF0D-4E5B-B178-7E70A4D034EB}"/>
              </a:ext>
            </a:extLst>
          </p:cNvPr>
          <p:cNvSpPr>
            <a:spLocks noGrp="1" noChangeArrowheads="1"/>
          </p:cNvSpPr>
          <p:nvPr>
            <p:ph type="title"/>
          </p:nvPr>
        </p:nvSpPr>
        <p:spPr/>
        <p:txBody>
          <a:bodyPr/>
          <a:lstStyle/>
          <a:p>
            <a:pPr eaLnBrk="1" hangingPunct="1"/>
            <a:r>
              <a:rPr lang="en-US" dirty="0"/>
              <a:t>Deliberate strategy development</a:t>
            </a:r>
          </a:p>
        </p:txBody>
      </p:sp>
      <p:sp>
        <p:nvSpPr>
          <p:cNvPr id="2" name="Subtitle 1">
            <a:extLst>
              <a:ext uri="{FF2B5EF4-FFF2-40B4-BE49-F238E27FC236}">
                <a16:creationId xmlns:a16="http://schemas.microsoft.com/office/drawing/2014/main" id="{94D9F99D-1DA7-49C6-A10D-3DD1E2BEF91B}"/>
              </a:ext>
            </a:extLst>
          </p:cNvPr>
          <p:cNvSpPr>
            <a:spLocks noGrp="1"/>
          </p:cNvSpPr>
          <p:nvPr>
            <p:ph type="subTitle" idx="13"/>
          </p:nvPr>
        </p:nvSpPr>
        <p:spPr/>
        <p:txBody>
          <a:bodyPr/>
          <a:lstStyle/>
          <a:p>
            <a:r>
              <a:rPr lang="en-GB" dirty="0"/>
              <a:t>Strategic Planning Dangers</a:t>
            </a:r>
          </a:p>
        </p:txBody>
      </p:sp>
      <p:pic>
        <p:nvPicPr>
          <p:cNvPr id="10" name="Image 9"/>
          <p:cNvPicPr>
            <a:picLocks noChangeAspect="1"/>
          </p:cNvPicPr>
          <p:nvPr/>
        </p:nvPicPr>
        <p:blipFill>
          <a:blip r:embed="rId3"/>
          <a:stretch>
            <a:fillRect/>
          </a:stretch>
        </p:blipFill>
        <p:spPr>
          <a:xfrm>
            <a:off x="735244" y="2066804"/>
            <a:ext cx="1145119" cy="1140610"/>
          </a:xfrm>
          <a:prstGeom prst="rect">
            <a:avLst/>
          </a:prstGeom>
        </p:spPr>
      </p:pic>
      <p:grpSp>
        <p:nvGrpSpPr>
          <p:cNvPr id="57" name="Groupe 56"/>
          <p:cNvGrpSpPr/>
          <p:nvPr/>
        </p:nvGrpSpPr>
        <p:grpSpPr>
          <a:xfrm>
            <a:off x="2345434" y="1162970"/>
            <a:ext cx="6474981" cy="620610"/>
            <a:chOff x="2345434" y="1162970"/>
            <a:chExt cx="6474981" cy="620610"/>
          </a:xfrm>
        </p:grpSpPr>
        <p:grpSp>
          <p:nvGrpSpPr>
            <p:cNvPr id="14" name="Groupe 13"/>
            <p:cNvGrpSpPr/>
            <p:nvPr/>
          </p:nvGrpSpPr>
          <p:grpSpPr>
            <a:xfrm>
              <a:off x="2345434" y="1162970"/>
              <a:ext cx="469593" cy="620610"/>
              <a:chOff x="2574396" y="1307805"/>
              <a:chExt cx="1848748" cy="2797149"/>
            </a:xfrm>
          </p:grpSpPr>
          <p:pic>
            <p:nvPicPr>
              <p:cNvPr id="3" name="Image 2"/>
              <p:cNvPicPr>
                <a:picLocks noChangeAspect="1"/>
              </p:cNvPicPr>
              <p:nvPr/>
            </p:nvPicPr>
            <p:blipFill>
              <a:blip r:embed="rId4"/>
              <a:stretch>
                <a:fillRect/>
              </a:stretch>
            </p:blipFill>
            <p:spPr>
              <a:xfrm>
                <a:off x="2574396" y="1516708"/>
                <a:ext cx="1848748" cy="2588246"/>
              </a:xfrm>
              <a:prstGeom prst="rect">
                <a:avLst/>
              </a:prstGeom>
            </p:spPr>
          </p:pic>
          <p:cxnSp>
            <p:nvCxnSpPr>
              <p:cNvPr id="5" name="Connecteur droit 4"/>
              <p:cNvCxnSpPr/>
              <p:nvPr/>
            </p:nvCxnSpPr>
            <p:spPr>
              <a:xfrm>
                <a:off x="3221665" y="1307805"/>
                <a:ext cx="127591" cy="158390"/>
              </a:xfrm>
              <a:prstGeom prst="line">
                <a:avLst/>
              </a:prstGeom>
              <a:ln w="19050">
                <a:solidFill>
                  <a:srgbClr val="BF7C05"/>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flipH="1">
                <a:off x="3534826" y="1418626"/>
                <a:ext cx="138553" cy="87167"/>
              </a:xfrm>
              <a:prstGeom prst="line">
                <a:avLst/>
              </a:prstGeom>
              <a:ln w="19050">
                <a:solidFill>
                  <a:srgbClr val="BF7C05"/>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3424194" y="1350879"/>
                <a:ext cx="0" cy="121353"/>
              </a:xfrm>
              <a:prstGeom prst="line">
                <a:avLst/>
              </a:prstGeom>
              <a:ln w="19050">
                <a:solidFill>
                  <a:srgbClr val="BF7C05"/>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flipH="1">
                <a:off x="3482160" y="1340856"/>
                <a:ext cx="105332" cy="121353"/>
              </a:xfrm>
              <a:prstGeom prst="line">
                <a:avLst/>
              </a:prstGeom>
              <a:ln w="19050">
                <a:solidFill>
                  <a:srgbClr val="BF7C05"/>
                </a:solidFill>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a:xfrm>
              <a:off x="2913884" y="1285811"/>
              <a:ext cx="5906531" cy="476316"/>
            </a:xfrm>
            <a:prstGeom prst="rect">
              <a:avLst/>
            </a:prstGeom>
            <a:solidFill>
              <a:schemeClr val="bg1">
                <a:lumMod val="85000"/>
              </a:schemeClr>
            </a:solidFill>
            <a:ln>
              <a:solidFill>
                <a:srgbClr val="BF7C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1D2D3F"/>
                  </a:solidFill>
                </a:rPr>
                <a:t>Confuse planning (resource allocation, forecasts, deadlines, …) with </a:t>
              </a:r>
              <a:r>
                <a:rPr lang="en-US" sz="1600" dirty="0" err="1">
                  <a:solidFill>
                    <a:srgbClr val="1D2D3F"/>
                  </a:solidFill>
                </a:rPr>
                <a:t>stategy</a:t>
              </a:r>
              <a:r>
                <a:rPr lang="en-US" sz="1600" dirty="0">
                  <a:solidFill>
                    <a:srgbClr val="1D2D3F"/>
                  </a:solidFill>
                </a:rPr>
                <a:t> formulation</a:t>
              </a:r>
            </a:p>
          </p:txBody>
        </p:sp>
        <p:sp>
          <p:nvSpPr>
            <p:cNvPr id="21" name="ZoneTexte 20"/>
            <p:cNvSpPr txBox="1"/>
            <p:nvPr/>
          </p:nvSpPr>
          <p:spPr>
            <a:xfrm>
              <a:off x="2425168" y="1410749"/>
              <a:ext cx="301686" cy="369332"/>
            </a:xfrm>
            <a:prstGeom prst="rect">
              <a:avLst/>
            </a:prstGeom>
            <a:noFill/>
          </p:spPr>
          <p:txBody>
            <a:bodyPr wrap="square" rtlCol="0">
              <a:spAutoFit/>
            </a:bodyPr>
            <a:lstStyle/>
            <a:p>
              <a:r>
                <a:rPr lang="en-US" dirty="0"/>
                <a:t>1</a:t>
              </a:r>
            </a:p>
          </p:txBody>
        </p:sp>
      </p:grpSp>
      <p:grpSp>
        <p:nvGrpSpPr>
          <p:cNvPr id="62" name="Groupe 61"/>
          <p:cNvGrpSpPr/>
          <p:nvPr/>
        </p:nvGrpSpPr>
        <p:grpSpPr>
          <a:xfrm>
            <a:off x="2345434" y="1831982"/>
            <a:ext cx="6474981" cy="625445"/>
            <a:chOff x="2345434" y="1831982"/>
            <a:chExt cx="6474981" cy="625445"/>
          </a:xfrm>
        </p:grpSpPr>
        <p:grpSp>
          <p:nvGrpSpPr>
            <p:cNvPr id="29" name="Groupe 28"/>
            <p:cNvGrpSpPr/>
            <p:nvPr/>
          </p:nvGrpSpPr>
          <p:grpSpPr>
            <a:xfrm>
              <a:off x="2345434" y="1831982"/>
              <a:ext cx="469593" cy="620610"/>
              <a:chOff x="2574396" y="1307805"/>
              <a:chExt cx="1848748" cy="2797149"/>
            </a:xfrm>
          </p:grpSpPr>
          <p:pic>
            <p:nvPicPr>
              <p:cNvPr id="30" name="Image 29"/>
              <p:cNvPicPr>
                <a:picLocks noChangeAspect="1"/>
              </p:cNvPicPr>
              <p:nvPr/>
            </p:nvPicPr>
            <p:blipFill>
              <a:blip r:embed="rId4"/>
              <a:stretch>
                <a:fillRect/>
              </a:stretch>
            </p:blipFill>
            <p:spPr>
              <a:xfrm>
                <a:off x="2574396" y="1516708"/>
                <a:ext cx="1848748" cy="2588246"/>
              </a:xfrm>
              <a:prstGeom prst="rect">
                <a:avLst/>
              </a:prstGeom>
            </p:spPr>
          </p:pic>
          <p:cxnSp>
            <p:nvCxnSpPr>
              <p:cNvPr id="31" name="Connecteur droit 30"/>
              <p:cNvCxnSpPr/>
              <p:nvPr/>
            </p:nvCxnSpPr>
            <p:spPr>
              <a:xfrm>
                <a:off x="3221665" y="1307805"/>
                <a:ext cx="127591" cy="158390"/>
              </a:xfrm>
              <a:prstGeom prst="line">
                <a:avLst/>
              </a:prstGeom>
              <a:ln w="19050">
                <a:solidFill>
                  <a:srgbClr val="BF7C05"/>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H="1">
                <a:off x="3534826" y="1418626"/>
                <a:ext cx="138553" cy="87167"/>
              </a:xfrm>
              <a:prstGeom prst="line">
                <a:avLst/>
              </a:prstGeom>
              <a:ln w="19050">
                <a:solidFill>
                  <a:srgbClr val="BF7C05"/>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424194" y="1350879"/>
                <a:ext cx="0" cy="121353"/>
              </a:xfrm>
              <a:prstGeom prst="line">
                <a:avLst/>
              </a:prstGeom>
              <a:ln w="19050">
                <a:solidFill>
                  <a:srgbClr val="BF7C05"/>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flipH="1">
                <a:off x="3482160" y="1340856"/>
                <a:ext cx="105332" cy="121353"/>
              </a:xfrm>
              <a:prstGeom prst="line">
                <a:avLst/>
              </a:prstGeom>
              <a:ln w="19050">
                <a:solidFill>
                  <a:srgbClr val="BF7C05"/>
                </a:solidFill>
              </a:ln>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2913884" y="1954823"/>
              <a:ext cx="5906531" cy="476316"/>
            </a:xfrm>
            <a:prstGeom prst="rect">
              <a:avLst/>
            </a:prstGeom>
            <a:solidFill>
              <a:schemeClr val="bg1">
                <a:lumMod val="85000"/>
              </a:schemeClr>
            </a:solidFill>
            <a:ln>
              <a:solidFill>
                <a:srgbClr val="BF7C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1D2D3F"/>
                  </a:solidFill>
                </a:rPr>
                <a:t>People that are in day-to-day operations and responsible for effective implementation are less involved than strategy « experts » </a:t>
              </a:r>
            </a:p>
          </p:txBody>
        </p:sp>
        <p:sp>
          <p:nvSpPr>
            <p:cNvPr id="58" name="ZoneTexte 57"/>
            <p:cNvSpPr txBox="1"/>
            <p:nvPr/>
          </p:nvSpPr>
          <p:spPr>
            <a:xfrm>
              <a:off x="2425168" y="2088095"/>
              <a:ext cx="301686" cy="369332"/>
            </a:xfrm>
            <a:prstGeom prst="rect">
              <a:avLst/>
            </a:prstGeom>
            <a:noFill/>
          </p:spPr>
          <p:txBody>
            <a:bodyPr wrap="square" rtlCol="0">
              <a:spAutoFit/>
            </a:bodyPr>
            <a:lstStyle/>
            <a:p>
              <a:r>
                <a:rPr lang="en-US" dirty="0"/>
                <a:t>2</a:t>
              </a:r>
            </a:p>
          </p:txBody>
        </p:sp>
      </p:grpSp>
      <p:grpSp>
        <p:nvGrpSpPr>
          <p:cNvPr id="63" name="Groupe 62"/>
          <p:cNvGrpSpPr/>
          <p:nvPr/>
        </p:nvGrpSpPr>
        <p:grpSpPr>
          <a:xfrm>
            <a:off x="2345434" y="2500994"/>
            <a:ext cx="6474981" cy="620610"/>
            <a:chOff x="2345434" y="2500994"/>
            <a:chExt cx="6474981" cy="620610"/>
          </a:xfrm>
        </p:grpSpPr>
        <p:grpSp>
          <p:nvGrpSpPr>
            <p:cNvPr id="36" name="Groupe 35"/>
            <p:cNvGrpSpPr/>
            <p:nvPr/>
          </p:nvGrpSpPr>
          <p:grpSpPr>
            <a:xfrm>
              <a:off x="2345434" y="2500994"/>
              <a:ext cx="469593" cy="620610"/>
              <a:chOff x="2574396" y="1307805"/>
              <a:chExt cx="1848748" cy="2797149"/>
            </a:xfrm>
          </p:grpSpPr>
          <p:pic>
            <p:nvPicPr>
              <p:cNvPr id="37" name="Image 36"/>
              <p:cNvPicPr>
                <a:picLocks noChangeAspect="1"/>
              </p:cNvPicPr>
              <p:nvPr/>
            </p:nvPicPr>
            <p:blipFill>
              <a:blip r:embed="rId4"/>
              <a:stretch>
                <a:fillRect/>
              </a:stretch>
            </p:blipFill>
            <p:spPr>
              <a:xfrm>
                <a:off x="2574396" y="1516708"/>
                <a:ext cx="1848748" cy="2588246"/>
              </a:xfrm>
              <a:prstGeom prst="rect">
                <a:avLst/>
              </a:prstGeom>
            </p:spPr>
          </p:pic>
          <p:cxnSp>
            <p:nvCxnSpPr>
              <p:cNvPr id="38" name="Connecteur droit 37"/>
              <p:cNvCxnSpPr/>
              <p:nvPr/>
            </p:nvCxnSpPr>
            <p:spPr>
              <a:xfrm>
                <a:off x="3221665" y="1307805"/>
                <a:ext cx="127591" cy="158390"/>
              </a:xfrm>
              <a:prstGeom prst="line">
                <a:avLst/>
              </a:prstGeom>
              <a:ln w="19050">
                <a:solidFill>
                  <a:srgbClr val="BF7C05"/>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flipH="1">
                <a:off x="3534826" y="1418626"/>
                <a:ext cx="138553" cy="87167"/>
              </a:xfrm>
              <a:prstGeom prst="line">
                <a:avLst/>
              </a:prstGeom>
              <a:ln w="19050">
                <a:solidFill>
                  <a:srgbClr val="BF7C05"/>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3424194" y="1350879"/>
                <a:ext cx="0" cy="121353"/>
              </a:xfrm>
              <a:prstGeom prst="line">
                <a:avLst/>
              </a:prstGeom>
              <a:ln w="19050">
                <a:solidFill>
                  <a:srgbClr val="BF7C05"/>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H="1">
                <a:off x="3482160" y="1340856"/>
                <a:ext cx="105332" cy="121353"/>
              </a:xfrm>
              <a:prstGeom prst="line">
                <a:avLst/>
              </a:prstGeom>
              <a:ln w="19050">
                <a:solidFill>
                  <a:srgbClr val="BF7C05"/>
                </a:solidFill>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a:xfrm>
              <a:off x="2913884" y="2623835"/>
              <a:ext cx="5906531" cy="476316"/>
            </a:xfrm>
            <a:prstGeom prst="rect">
              <a:avLst/>
            </a:prstGeom>
            <a:solidFill>
              <a:schemeClr val="bg1">
                <a:lumMod val="85000"/>
              </a:schemeClr>
            </a:solidFill>
            <a:ln>
              <a:solidFill>
                <a:srgbClr val="BF7C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1D2D3F"/>
                  </a:solidFill>
                </a:rPr>
                <a:t>Analysis paralysis creeps into the process – too detailed – missing the « big picture » and missing opportunities by taking too much time</a:t>
              </a:r>
            </a:p>
          </p:txBody>
        </p:sp>
        <p:sp>
          <p:nvSpPr>
            <p:cNvPr id="59" name="ZoneTexte 58"/>
            <p:cNvSpPr txBox="1"/>
            <p:nvPr/>
          </p:nvSpPr>
          <p:spPr>
            <a:xfrm>
              <a:off x="2425168" y="2744526"/>
              <a:ext cx="301686" cy="369332"/>
            </a:xfrm>
            <a:prstGeom prst="rect">
              <a:avLst/>
            </a:prstGeom>
            <a:noFill/>
          </p:spPr>
          <p:txBody>
            <a:bodyPr wrap="square" rtlCol="0">
              <a:spAutoFit/>
            </a:bodyPr>
            <a:lstStyle/>
            <a:p>
              <a:r>
                <a:rPr lang="en-US" dirty="0"/>
                <a:t>3</a:t>
              </a:r>
            </a:p>
          </p:txBody>
        </p:sp>
      </p:grpSp>
      <p:grpSp>
        <p:nvGrpSpPr>
          <p:cNvPr id="4096" name="Groupe 4095"/>
          <p:cNvGrpSpPr/>
          <p:nvPr/>
        </p:nvGrpSpPr>
        <p:grpSpPr>
          <a:xfrm>
            <a:off x="2345434" y="3193723"/>
            <a:ext cx="6474981" cy="620610"/>
            <a:chOff x="2345434" y="3193723"/>
            <a:chExt cx="6474981" cy="620610"/>
          </a:xfrm>
        </p:grpSpPr>
        <p:grpSp>
          <p:nvGrpSpPr>
            <p:cNvPr id="43" name="Groupe 42"/>
            <p:cNvGrpSpPr/>
            <p:nvPr/>
          </p:nvGrpSpPr>
          <p:grpSpPr>
            <a:xfrm>
              <a:off x="2345434" y="3193723"/>
              <a:ext cx="469593" cy="620610"/>
              <a:chOff x="2574396" y="1307805"/>
              <a:chExt cx="1848748" cy="2797149"/>
            </a:xfrm>
          </p:grpSpPr>
          <p:pic>
            <p:nvPicPr>
              <p:cNvPr id="44" name="Image 43"/>
              <p:cNvPicPr>
                <a:picLocks noChangeAspect="1"/>
              </p:cNvPicPr>
              <p:nvPr/>
            </p:nvPicPr>
            <p:blipFill>
              <a:blip r:embed="rId4"/>
              <a:stretch>
                <a:fillRect/>
              </a:stretch>
            </p:blipFill>
            <p:spPr>
              <a:xfrm>
                <a:off x="2574396" y="1516708"/>
                <a:ext cx="1848748" cy="2588246"/>
              </a:xfrm>
              <a:prstGeom prst="rect">
                <a:avLst/>
              </a:prstGeom>
            </p:spPr>
          </p:pic>
          <p:cxnSp>
            <p:nvCxnSpPr>
              <p:cNvPr id="45" name="Connecteur droit 44"/>
              <p:cNvCxnSpPr/>
              <p:nvPr/>
            </p:nvCxnSpPr>
            <p:spPr>
              <a:xfrm>
                <a:off x="3221665" y="1307805"/>
                <a:ext cx="127591" cy="158390"/>
              </a:xfrm>
              <a:prstGeom prst="line">
                <a:avLst/>
              </a:prstGeom>
              <a:ln w="19050">
                <a:solidFill>
                  <a:srgbClr val="BF7C05"/>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flipH="1">
                <a:off x="3534826" y="1418626"/>
                <a:ext cx="138553" cy="87167"/>
              </a:xfrm>
              <a:prstGeom prst="line">
                <a:avLst/>
              </a:prstGeom>
              <a:ln w="19050">
                <a:solidFill>
                  <a:srgbClr val="BF7C05"/>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3424194" y="1350879"/>
                <a:ext cx="0" cy="121353"/>
              </a:xfrm>
              <a:prstGeom prst="line">
                <a:avLst/>
              </a:prstGeom>
              <a:ln w="19050">
                <a:solidFill>
                  <a:srgbClr val="BF7C05"/>
                </a:solidFill>
              </a:ln>
            </p:spPr>
            <p:style>
              <a:lnRef idx="1">
                <a:schemeClr val="accent1"/>
              </a:lnRef>
              <a:fillRef idx="0">
                <a:schemeClr val="accent1"/>
              </a:fillRef>
              <a:effectRef idx="0">
                <a:schemeClr val="accent1"/>
              </a:effectRef>
              <a:fontRef idx="minor">
                <a:schemeClr val="tx1"/>
              </a:fontRef>
            </p:style>
          </p:cxnSp>
          <p:cxnSp>
            <p:nvCxnSpPr>
              <p:cNvPr id="48" name="Connecteur droit 47"/>
              <p:cNvCxnSpPr/>
              <p:nvPr/>
            </p:nvCxnSpPr>
            <p:spPr>
              <a:xfrm flipH="1">
                <a:off x="3482160" y="1340856"/>
                <a:ext cx="105332" cy="121353"/>
              </a:xfrm>
              <a:prstGeom prst="line">
                <a:avLst/>
              </a:prstGeom>
              <a:ln w="19050">
                <a:solidFill>
                  <a:srgbClr val="BF7C05"/>
                </a:solidFill>
              </a:ln>
            </p:spPr>
            <p:style>
              <a:lnRef idx="1">
                <a:schemeClr val="accent1"/>
              </a:lnRef>
              <a:fillRef idx="0">
                <a:schemeClr val="accent1"/>
              </a:fillRef>
              <a:effectRef idx="0">
                <a:schemeClr val="accent1"/>
              </a:effectRef>
              <a:fontRef idx="minor">
                <a:schemeClr val="tx1"/>
              </a:fontRef>
            </p:style>
          </p:cxnSp>
        </p:grpSp>
        <p:sp>
          <p:nvSpPr>
            <p:cNvPr id="49" name="Rectangle 48"/>
            <p:cNvSpPr/>
            <p:nvPr/>
          </p:nvSpPr>
          <p:spPr>
            <a:xfrm>
              <a:off x="2913884" y="3316564"/>
              <a:ext cx="5906531" cy="476316"/>
            </a:xfrm>
            <a:prstGeom prst="rect">
              <a:avLst/>
            </a:prstGeom>
            <a:solidFill>
              <a:schemeClr val="bg1">
                <a:lumMod val="85000"/>
              </a:schemeClr>
            </a:solidFill>
            <a:ln>
              <a:solidFill>
                <a:srgbClr val="BF7C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1D2D3F"/>
                  </a:solidFill>
                </a:rPr>
                <a:t>The process becomes too complex and too bureaucratic with actors contributing in a piecemeal fashion – losing the big picture</a:t>
              </a:r>
            </a:p>
          </p:txBody>
        </p:sp>
        <p:sp>
          <p:nvSpPr>
            <p:cNvPr id="60" name="ZoneTexte 59"/>
            <p:cNvSpPr txBox="1"/>
            <p:nvPr/>
          </p:nvSpPr>
          <p:spPr>
            <a:xfrm>
              <a:off x="2425168" y="3440674"/>
              <a:ext cx="301686" cy="369332"/>
            </a:xfrm>
            <a:prstGeom prst="rect">
              <a:avLst/>
            </a:prstGeom>
            <a:noFill/>
          </p:spPr>
          <p:txBody>
            <a:bodyPr wrap="square" rtlCol="0">
              <a:spAutoFit/>
            </a:bodyPr>
            <a:lstStyle/>
            <a:p>
              <a:r>
                <a:rPr lang="en-US" dirty="0"/>
                <a:t>4</a:t>
              </a:r>
            </a:p>
          </p:txBody>
        </p:sp>
      </p:grpSp>
      <p:grpSp>
        <p:nvGrpSpPr>
          <p:cNvPr id="4097" name="Groupe 4096"/>
          <p:cNvGrpSpPr/>
          <p:nvPr/>
        </p:nvGrpSpPr>
        <p:grpSpPr>
          <a:xfrm>
            <a:off x="2345434" y="3886452"/>
            <a:ext cx="6474981" cy="620610"/>
            <a:chOff x="2345434" y="3886452"/>
            <a:chExt cx="6474981" cy="620610"/>
          </a:xfrm>
        </p:grpSpPr>
        <p:grpSp>
          <p:nvGrpSpPr>
            <p:cNvPr id="50" name="Groupe 49"/>
            <p:cNvGrpSpPr/>
            <p:nvPr/>
          </p:nvGrpSpPr>
          <p:grpSpPr>
            <a:xfrm>
              <a:off x="2345434" y="3886452"/>
              <a:ext cx="469593" cy="620610"/>
              <a:chOff x="2574396" y="1307805"/>
              <a:chExt cx="1848748" cy="2797149"/>
            </a:xfrm>
          </p:grpSpPr>
          <p:pic>
            <p:nvPicPr>
              <p:cNvPr id="51" name="Image 50"/>
              <p:cNvPicPr>
                <a:picLocks noChangeAspect="1"/>
              </p:cNvPicPr>
              <p:nvPr/>
            </p:nvPicPr>
            <p:blipFill>
              <a:blip r:embed="rId4"/>
              <a:stretch>
                <a:fillRect/>
              </a:stretch>
            </p:blipFill>
            <p:spPr>
              <a:xfrm>
                <a:off x="2574396" y="1516708"/>
                <a:ext cx="1848748" cy="2588246"/>
              </a:xfrm>
              <a:prstGeom prst="rect">
                <a:avLst/>
              </a:prstGeom>
            </p:spPr>
          </p:pic>
          <p:cxnSp>
            <p:nvCxnSpPr>
              <p:cNvPr id="52" name="Connecteur droit 51"/>
              <p:cNvCxnSpPr/>
              <p:nvPr/>
            </p:nvCxnSpPr>
            <p:spPr>
              <a:xfrm>
                <a:off x="3221665" y="1307805"/>
                <a:ext cx="127591" cy="158390"/>
              </a:xfrm>
              <a:prstGeom prst="line">
                <a:avLst/>
              </a:prstGeom>
              <a:ln w="19050">
                <a:solidFill>
                  <a:srgbClr val="BF7C05"/>
                </a:solidFill>
              </a:ln>
            </p:spPr>
            <p:style>
              <a:lnRef idx="1">
                <a:schemeClr val="accent1"/>
              </a:lnRef>
              <a:fillRef idx="0">
                <a:schemeClr val="accent1"/>
              </a:fillRef>
              <a:effectRef idx="0">
                <a:schemeClr val="accent1"/>
              </a:effectRef>
              <a:fontRef idx="minor">
                <a:schemeClr val="tx1"/>
              </a:fontRef>
            </p:style>
          </p:cxnSp>
          <p:cxnSp>
            <p:nvCxnSpPr>
              <p:cNvPr id="53" name="Connecteur droit 52"/>
              <p:cNvCxnSpPr/>
              <p:nvPr/>
            </p:nvCxnSpPr>
            <p:spPr>
              <a:xfrm flipH="1">
                <a:off x="3534826" y="1418626"/>
                <a:ext cx="138553" cy="87167"/>
              </a:xfrm>
              <a:prstGeom prst="line">
                <a:avLst/>
              </a:prstGeom>
              <a:ln w="19050">
                <a:solidFill>
                  <a:srgbClr val="BF7C05"/>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3424194" y="1350879"/>
                <a:ext cx="0" cy="121353"/>
              </a:xfrm>
              <a:prstGeom prst="line">
                <a:avLst/>
              </a:prstGeom>
              <a:ln w="19050">
                <a:solidFill>
                  <a:srgbClr val="BF7C05"/>
                </a:solidFill>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flipH="1">
                <a:off x="3482160" y="1340856"/>
                <a:ext cx="105332" cy="121353"/>
              </a:xfrm>
              <a:prstGeom prst="line">
                <a:avLst/>
              </a:prstGeom>
              <a:ln w="19050">
                <a:solidFill>
                  <a:srgbClr val="BF7C05"/>
                </a:solidFill>
              </a:ln>
            </p:spPr>
            <p:style>
              <a:lnRef idx="1">
                <a:schemeClr val="accent1"/>
              </a:lnRef>
              <a:fillRef idx="0">
                <a:schemeClr val="accent1"/>
              </a:fillRef>
              <a:effectRef idx="0">
                <a:schemeClr val="accent1"/>
              </a:effectRef>
              <a:fontRef idx="minor">
                <a:schemeClr val="tx1"/>
              </a:fontRef>
            </p:style>
          </p:cxnSp>
        </p:grpSp>
        <p:sp>
          <p:nvSpPr>
            <p:cNvPr id="56" name="Rectangle 55"/>
            <p:cNvSpPr/>
            <p:nvPr/>
          </p:nvSpPr>
          <p:spPr>
            <a:xfrm>
              <a:off x="2913884" y="4009293"/>
              <a:ext cx="5906531" cy="476316"/>
            </a:xfrm>
            <a:prstGeom prst="rect">
              <a:avLst/>
            </a:prstGeom>
            <a:solidFill>
              <a:schemeClr val="bg1">
                <a:lumMod val="85000"/>
              </a:schemeClr>
            </a:solidFill>
            <a:ln>
              <a:solidFill>
                <a:srgbClr val="BF7C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rgbClr val="1D2D3F"/>
                  </a:solidFill>
                </a:rPr>
                <a:t>Formalised</a:t>
              </a:r>
              <a:r>
                <a:rPr lang="en-US" sz="1600" dirty="0">
                  <a:solidFill>
                    <a:srgbClr val="1D2D3F"/>
                  </a:solidFill>
                </a:rPr>
                <a:t> rigid planning may leave little room for innovation and divergent ideas. (</a:t>
              </a:r>
              <a:r>
                <a:rPr lang="en-US" sz="1600" i="1" dirty="0">
                  <a:solidFill>
                    <a:srgbClr val="1D2D3F"/>
                  </a:solidFill>
                </a:rPr>
                <a:t>New venture units in large firms may solve this</a:t>
              </a:r>
              <a:r>
                <a:rPr lang="en-US" sz="1600" dirty="0">
                  <a:solidFill>
                    <a:srgbClr val="1D2D3F"/>
                  </a:solidFill>
                </a:rPr>
                <a:t>)</a:t>
              </a:r>
            </a:p>
          </p:txBody>
        </p:sp>
        <p:sp>
          <p:nvSpPr>
            <p:cNvPr id="61" name="ZoneTexte 60"/>
            <p:cNvSpPr txBox="1"/>
            <p:nvPr/>
          </p:nvSpPr>
          <p:spPr>
            <a:xfrm>
              <a:off x="2425168" y="4137730"/>
              <a:ext cx="301686" cy="369332"/>
            </a:xfrm>
            <a:prstGeom prst="rect">
              <a:avLst/>
            </a:prstGeom>
            <a:noFill/>
          </p:spPr>
          <p:txBody>
            <a:bodyPr wrap="square" rtlCol="0">
              <a:spAutoFit/>
            </a:bodyPr>
            <a:lstStyle/>
            <a:p>
              <a:r>
                <a:rPr lang="en-US" dirty="0"/>
                <a:t>5</a:t>
              </a:r>
            </a:p>
          </p:txBody>
        </p:sp>
      </p:grpSp>
    </p:spTree>
    <p:extLst>
      <p:ext uri="{BB962C8B-B14F-4D97-AF65-F5344CB8AC3E}">
        <p14:creationId xmlns:p14="http://schemas.microsoft.com/office/powerpoint/2010/main" val="239170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circle(out)">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circle(out)">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circle(out)">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32" fill="hold" nodeType="clickEffect">
                                  <p:stCondLst>
                                    <p:cond delay="0"/>
                                  </p:stCondLst>
                                  <p:childTnLst>
                                    <p:set>
                                      <p:cBhvr>
                                        <p:cTn id="21" dur="1" fill="hold">
                                          <p:stCondLst>
                                            <p:cond delay="0"/>
                                          </p:stCondLst>
                                        </p:cTn>
                                        <p:tgtEl>
                                          <p:spTgt spid="4096"/>
                                        </p:tgtEl>
                                        <p:attrNameLst>
                                          <p:attrName>style.visibility</p:attrName>
                                        </p:attrNameLst>
                                      </p:cBhvr>
                                      <p:to>
                                        <p:strVal val="visible"/>
                                      </p:to>
                                    </p:set>
                                    <p:animEffect transition="in" filter="circle(out)">
                                      <p:cBhvr>
                                        <p:cTn id="22" dur="500"/>
                                        <p:tgtEl>
                                          <p:spTgt spid="4096"/>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32" fill="hold" nodeType="clickEffect">
                                  <p:stCondLst>
                                    <p:cond delay="0"/>
                                  </p:stCondLst>
                                  <p:childTnLst>
                                    <p:set>
                                      <p:cBhvr>
                                        <p:cTn id="26" dur="1" fill="hold">
                                          <p:stCondLst>
                                            <p:cond delay="0"/>
                                          </p:stCondLst>
                                        </p:cTn>
                                        <p:tgtEl>
                                          <p:spTgt spid="4097"/>
                                        </p:tgtEl>
                                        <p:attrNameLst>
                                          <p:attrName>style.visibility</p:attrName>
                                        </p:attrNameLst>
                                      </p:cBhvr>
                                      <p:to>
                                        <p:strVal val="visible"/>
                                      </p:to>
                                    </p:set>
                                    <p:animEffect transition="in" filter="circle(out)">
                                      <p:cBhvr>
                                        <p:cTn id="27" dur="500"/>
                                        <p:tgtEl>
                                          <p:spTgt spid="4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1257A7E-CF0D-4E5B-B178-7E70A4D034EB}"/>
              </a:ext>
            </a:extLst>
          </p:cNvPr>
          <p:cNvSpPr>
            <a:spLocks noGrp="1" noChangeArrowheads="1"/>
          </p:cNvSpPr>
          <p:nvPr>
            <p:ph type="title"/>
          </p:nvPr>
        </p:nvSpPr>
        <p:spPr/>
        <p:txBody>
          <a:bodyPr/>
          <a:lstStyle/>
          <a:p>
            <a:pPr eaLnBrk="1" hangingPunct="1"/>
            <a:r>
              <a:rPr lang="en-US" dirty="0"/>
              <a:t>Deliberate strategy development</a:t>
            </a:r>
          </a:p>
        </p:txBody>
      </p:sp>
      <p:sp>
        <p:nvSpPr>
          <p:cNvPr id="2" name="Subtitle 1">
            <a:extLst>
              <a:ext uri="{FF2B5EF4-FFF2-40B4-BE49-F238E27FC236}">
                <a16:creationId xmlns:a16="http://schemas.microsoft.com/office/drawing/2014/main" id="{94D9F99D-1DA7-49C6-A10D-3DD1E2BEF91B}"/>
              </a:ext>
            </a:extLst>
          </p:cNvPr>
          <p:cNvSpPr>
            <a:spLocks noGrp="1"/>
          </p:cNvSpPr>
          <p:nvPr>
            <p:ph type="subTitle" idx="13"/>
          </p:nvPr>
        </p:nvSpPr>
        <p:spPr/>
        <p:txBody>
          <a:bodyPr/>
          <a:lstStyle/>
          <a:p>
            <a:r>
              <a:rPr lang="en-GB" dirty="0"/>
              <a:t>Strategic Planning Dangers</a:t>
            </a:r>
          </a:p>
        </p:txBody>
      </p:sp>
      <p:pic>
        <p:nvPicPr>
          <p:cNvPr id="10" name="Image 9"/>
          <p:cNvPicPr>
            <a:picLocks noChangeAspect="1"/>
          </p:cNvPicPr>
          <p:nvPr/>
        </p:nvPicPr>
        <p:blipFill>
          <a:blip r:embed="rId3"/>
          <a:stretch>
            <a:fillRect/>
          </a:stretch>
        </p:blipFill>
        <p:spPr>
          <a:xfrm>
            <a:off x="735244" y="2066804"/>
            <a:ext cx="1145119" cy="1140610"/>
          </a:xfrm>
          <a:prstGeom prst="rect">
            <a:avLst/>
          </a:prstGeom>
        </p:spPr>
      </p:pic>
      <p:sp>
        <p:nvSpPr>
          <p:cNvPr id="4" name="ZoneTexte 3"/>
          <p:cNvSpPr txBox="1"/>
          <p:nvPr/>
        </p:nvSpPr>
        <p:spPr>
          <a:xfrm>
            <a:off x="2069431" y="1248691"/>
            <a:ext cx="6497053" cy="2677656"/>
          </a:xfrm>
          <a:prstGeom prst="rect">
            <a:avLst/>
          </a:prstGeom>
          <a:noFill/>
        </p:spPr>
        <p:txBody>
          <a:bodyPr wrap="square" rtlCol="0">
            <a:spAutoFit/>
          </a:bodyPr>
          <a:lstStyle/>
          <a:p>
            <a:r>
              <a:rPr lang="en-US" sz="2400" dirty="0"/>
              <a:t>Does strategic planning have a positive impact ? </a:t>
            </a:r>
          </a:p>
          <a:p>
            <a:endParaRPr lang="en-US" sz="2400" dirty="0"/>
          </a:p>
          <a:p>
            <a:r>
              <a:rPr lang="en-US" sz="2400" dirty="0"/>
              <a:t>MAYBE</a:t>
            </a:r>
          </a:p>
          <a:p>
            <a:endParaRPr lang="en-US" sz="2400" dirty="0"/>
          </a:p>
          <a:p>
            <a:r>
              <a:rPr lang="en-US" sz="2400" dirty="0"/>
              <a:t>But planning </a:t>
            </a:r>
            <a:r>
              <a:rPr lang="en-US" sz="2400" b="1" dirty="0"/>
              <a:t>combined with </a:t>
            </a:r>
            <a:r>
              <a:rPr lang="en-US" sz="2400" dirty="0"/>
              <a:t>bottom-up emergent processes (</a:t>
            </a:r>
            <a:r>
              <a:rPr lang="en-US" sz="2400" i="1" dirty="0"/>
              <a:t>planned emergence</a:t>
            </a:r>
            <a:r>
              <a:rPr lang="en-US" sz="2400" dirty="0"/>
              <a:t>) does </a:t>
            </a:r>
            <a:r>
              <a:rPr lang="en-US" sz="2400" dirty="0" err="1"/>
              <a:t>apear</a:t>
            </a:r>
            <a:r>
              <a:rPr lang="en-US" sz="2400" dirty="0"/>
              <a:t> to perform well.</a:t>
            </a:r>
          </a:p>
        </p:txBody>
      </p:sp>
    </p:spTree>
    <p:extLst>
      <p:ext uri="{BB962C8B-B14F-4D97-AF65-F5344CB8AC3E}">
        <p14:creationId xmlns:p14="http://schemas.microsoft.com/office/powerpoint/2010/main" val="256412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1257A7E-CF0D-4E5B-B178-7E70A4D034EB}"/>
              </a:ext>
            </a:extLst>
          </p:cNvPr>
          <p:cNvSpPr>
            <a:spLocks noGrp="1" noChangeArrowheads="1"/>
          </p:cNvSpPr>
          <p:nvPr>
            <p:ph type="title"/>
          </p:nvPr>
        </p:nvSpPr>
        <p:spPr/>
        <p:txBody>
          <a:bodyPr/>
          <a:lstStyle/>
          <a:p>
            <a:pPr eaLnBrk="1" hangingPunct="1"/>
            <a:r>
              <a:rPr lang="en-US" dirty="0"/>
              <a:t>Deliberate strategy development</a:t>
            </a:r>
          </a:p>
        </p:txBody>
      </p:sp>
      <p:sp>
        <p:nvSpPr>
          <p:cNvPr id="2" name="Subtitle 1">
            <a:extLst>
              <a:ext uri="{FF2B5EF4-FFF2-40B4-BE49-F238E27FC236}">
                <a16:creationId xmlns:a16="http://schemas.microsoft.com/office/drawing/2014/main" id="{94D9F99D-1DA7-49C6-A10D-3DD1E2BEF91B}"/>
              </a:ext>
            </a:extLst>
          </p:cNvPr>
          <p:cNvSpPr>
            <a:spLocks noGrp="1"/>
          </p:cNvSpPr>
          <p:nvPr>
            <p:ph type="subTitle" idx="13"/>
          </p:nvPr>
        </p:nvSpPr>
        <p:spPr/>
        <p:txBody>
          <a:bodyPr/>
          <a:lstStyle/>
          <a:p>
            <a:r>
              <a:rPr lang="en-GB" dirty="0"/>
              <a:t>Externally imposed strategy</a:t>
            </a:r>
          </a:p>
        </p:txBody>
      </p:sp>
      <p:sp>
        <p:nvSpPr>
          <p:cNvPr id="4" name="ZoneTexte 3"/>
          <p:cNvSpPr txBox="1"/>
          <p:nvPr/>
        </p:nvSpPr>
        <p:spPr>
          <a:xfrm>
            <a:off x="659219" y="1248691"/>
            <a:ext cx="7907265"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t>A powerful external stakeholder may impose a strategy</a:t>
            </a:r>
          </a:p>
          <a:p>
            <a:pPr marL="342900" indent="-342900">
              <a:buFont typeface="Arial" panose="020B0604020202020204" pitchFamily="34" charset="0"/>
              <a:buChar char="•"/>
            </a:pPr>
            <a:r>
              <a:rPr lang="en-US" sz="2400" dirty="0"/>
              <a:t>Regulators </a:t>
            </a:r>
            <a:r>
              <a:rPr lang="en-US" dirty="0"/>
              <a:t>(ex. schools, transport, some industries that are in difficulties)</a:t>
            </a:r>
          </a:p>
          <a:p>
            <a:pPr marL="342900" indent="-342900">
              <a:buFont typeface="Arial" panose="020B0604020202020204" pitchFamily="34" charset="0"/>
              <a:buChar char="•"/>
            </a:pPr>
            <a:r>
              <a:rPr lang="en-US" sz="2400" dirty="0"/>
              <a:t>Governmental restrictions on structure and </a:t>
            </a:r>
            <a:r>
              <a:rPr lang="en-US" sz="2400" dirty="0" err="1"/>
              <a:t>behaviour</a:t>
            </a:r>
            <a:r>
              <a:rPr lang="en-US" sz="2400" dirty="0"/>
              <a:t> (local alliances)</a:t>
            </a:r>
          </a:p>
          <a:p>
            <a:pPr marL="342900" indent="-342900">
              <a:buFont typeface="Arial" panose="020B0604020202020204" pitchFamily="34" charset="0"/>
              <a:buChar char="•"/>
            </a:pPr>
            <a:r>
              <a:rPr lang="en-US" sz="2400" dirty="0"/>
              <a:t>Financial markets and activist investors</a:t>
            </a:r>
          </a:p>
          <a:p>
            <a:pPr marL="342900" indent="-342900">
              <a:buFont typeface="Arial" panose="020B0604020202020204" pitchFamily="34" charset="0"/>
              <a:buChar char="•"/>
            </a:pPr>
            <a:r>
              <a:rPr lang="en-US" sz="2400" dirty="0"/>
              <a:t>Head office imposes on local units</a:t>
            </a:r>
          </a:p>
          <a:p>
            <a:pPr marL="342900" indent="-342900">
              <a:buFont typeface="Arial" panose="020B0604020202020204" pitchFamily="34" charset="0"/>
              <a:buChar char="•"/>
            </a:pPr>
            <a:r>
              <a:rPr lang="en-US" sz="2400" dirty="0"/>
              <a:t>Private investors and Venture Capitalists</a:t>
            </a:r>
          </a:p>
        </p:txBody>
      </p:sp>
    </p:spTree>
    <p:extLst>
      <p:ext uri="{BB962C8B-B14F-4D97-AF65-F5344CB8AC3E}">
        <p14:creationId xmlns:p14="http://schemas.microsoft.com/office/powerpoint/2010/main" val="3686923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Strategy</a:t>
            </a:r>
            <a:r>
              <a:rPr lang="fr-FR" dirty="0"/>
              <a:t> </a:t>
            </a:r>
            <a:r>
              <a:rPr lang="fr-FR" dirty="0" err="1"/>
              <a:t>development</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236</a:t>
            </a:fld>
            <a:endParaRPr lang="fr-FR"/>
          </a:p>
        </p:txBody>
      </p:sp>
      <p:grpSp>
        <p:nvGrpSpPr>
          <p:cNvPr id="10" name="Groupe 9"/>
          <p:cNvGrpSpPr/>
          <p:nvPr/>
        </p:nvGrpSpPr>
        <p:grpSpPr>
          <a:xfrm>
            <a:off x="1665037" y="1443541"/>
            <a:ext cx="3302979" cy="1289474"/>
            <a:chOff x="3865978" y="732612"/>
            <a:chExt cx="3302979" cy="1289474"/>
          </a:xfrm>
        </p:grpSpPr>
        <p:sp>
          <p:nvSpPr>
            <p:cNvPr id="2" name="Virage 1"/>
            <p:cNvSpPr/>
            <p:nvPr/>
          </p:nvSpPr>
          <p:spPr>
            <a:xfrm flipV="1">
              <a:off x="3865978" y="732612"/>
              <a:ext cx="3302979" cy="1289474"/>
            </a:xfrm>
            <a:prstGeom prst="bentArrow">
              <a:avLst>
                <a:gd name="adj1" fmla="val 37342"/>
                <a:gd name="adj2" fmla="val 37341"/>
                <a:gd name="adj3" fmla="val 31857"/>
                <a:gd name="adj4" fmla="val 5334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ZoneTexte 5"/>
            <p:cNvSpPr txBox="1"/>
            <p:nvPr/>
          </p:nvSpPr>
          <p:spPr>
            <a:xfrm>
              <a:off x="4588161" y="1353308"/>
              <a:ext cx="1982146" cy="369332"/>
            </a:xfrm>
            <a:prstGeom prst="rect">
              <a:avLst/>
            </a:prstGeom>
            <a:noFill/>
          </p:spPr>
          <p:txBody>
            <a:bodyPr wrap="none" rtlCol="0">
              <a:spAutoFit/>
            </a:bodyPr>
            <a:lstStyle/>
            <a:p>
              <a:r>
                <a:rPr lang="fr-FR" dirty="0" err="1">
                  <a:solidFill>
                    <a:schemeClr val="bg1"/>
                  </a:solidFill>
                </a:rPr>
                <a:t>Deliberate</a:t>
              </a:r>
              <a:r>
                <a:rPr lang="fr-FR" dirty="0">
                  <a:solidFill>
                    <a:schemeClr val="bg1"/>
                  </a:solidFill>
                </a:rPr>
                <a:t> </a:t>
              </a:r>
              <a:r>
                <a:rPr lang="fr-FR" dirty="0" err="1">
                  <a:solidFill>
                    <a:schemeClr val="bg1"/>
                  </a:solidFill>
                </a:rPr>
                <a:t>Strategy</a:t>
              </a:r>
              <a:endParaRPr lang="fr-FR" dirty="0">
                <a:solidFill>
                  <a:schemeClr val="bg1"/>
                </a:solidFill>
              </a:endParaRPr>
            </a:p>
          </p:txBody>
        </p:sp>
      </p:grpSp>
      <p:grpSp>
        <p:nvGrpSpPr>
          <p:cNvPr id="12" name="Groupe 11"/>
          <p:cNvGrpSpPr/>
          <p:nvPr/>
        </p:nvGrpSpPr>
        <p:grpSpPr>
          <a:xfrm>
            <a:off x="1665037" y="2733015"/>
            <a:ext cx="3302979" cy="1289474"/>
            <a:chOff x="1665038" y="2647738"/>
            <a:chExt cx="3302979" cy="1289474"/>
          </a:xfrm>
        </p:grpSpPr>
        <p:sp>
          <p:nvSpPr>
            <p:cNvPr id="37" name="Virage 36"/>
            <p:cNvSpPr/>
            <p:nvPr/>
          </p:nvSpPr>
          <p:spPr>
            <a:xfrm>
              <a:off x="1665038" y="2647738"/>
              <a:ext cx="3302979" cy="1289474"/>
            </a:xfrm>
            <a:prstGeom prst="bentArrow">
              <a:avLst>
                <a:gd name="adj1" fmla="val 37342"/>
                <a:gd name="adj2" fmla="val 37341"/>
                <a:gd name="adj3" fmla="val 31857"/>
                <a:gd name="adj4" fmla="val 53349"/>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ZoneTexte 37"/>
            <p:cNvSpPr txBox="1"/>
            <p:nvPr/>
          </p:nvSpPr>
          <p:spPr>
            <a:xfrm>
              <a:off x="2440386" y="2941931"/>
              <a:ext cx="1915396" cy="369332"/>
            </a:xfrm>
            <a:prstGeom prst="rect">
              <a:avLst/>
            </a:prstGeom>
            <a:noFill/>
          </p:spPr>
          <p:txBody>
            <a:bodyPr wrap="none" rtlCol="0">
              <a:spAutoFit/>
            </a:bodyPr>
            <a:lstStyle/>
            <a:p>
              <a:r>
                <a:rPr lang="fr-FR" dirty="0">
                  <a:solidFill>
                    <a:schemeClr val="bg1"/>
                  </a:solidFill>
                </a:rPr>
                <a:t>Emergent </a:t>
              </a:r>
              <a:r>
                <a:rPr lang="fr-FR" dirty="0" err="1">
                  <a:solidFill>
                    <a:schemeClr val="bg1"/>
                  </a:solidFill>
                </a:rPr>
                <a:t>Strategy</a:t>
              </a:r>
              <a:endParaRPr lang="fr-FR" dirty="0">
                <a:solidFill>
                  <a:schemeClr val="bg1"/>
                </a:solidFill>
              </a:endParaRPr>
            </a:p>
          </p:txBody>
        </p:sp>
      </p:grpSp>
      <p:grpSp>
        <p:nvGrpSpPr>
          <p:cNvPr id="43" name="Groupe 42"/>
          <p:cNvGrpSpPr/>
          <p:nvPr/>
        </p:nvGrpSpPr>
        <p:grpSpPr>
          <a:xfrm>
            <a:off x="4656524" y="1807982"/>
            <a:ext cx="3164987" cy="1850065"/>
            <a:chOff x="4656524" y="1807982"/>
            <a:chExt cx="3164987" cy="1850065"/>
          </a:xfrm>
        </p:grpSpPr>
        <p:grpSp>
          <p:nvGrpSpPr>
            <p:cNvPr id="41" name="Groupe 40"/>
            <p:cNvGrpSpPr/>
            <p:nvPr/>
          </p:nvGrpSpPr>
          <p:grpSpPr>
            <a:xfrm>
              <a:off x="4656524" y="1807982"/>
              <a:ext cx="3164987" cy="1850065"/>
              <a:chOff x="4613992" y="1807982"/>
              <a:chExt cx="3164987" cy="1850065"/>
            </a:xfrm>
          </p:grpSpPr>
          <p:sp>
            <p:nvSpPr>
              <p:cNvPr id="39" name="Flèche droite 38"/>
              <p:cNvSpPr/>
              <p:nvPr/>
            </p:nvSpPr>
            <p:spPr>
              <a:xfrm>
                <a:off x="5187246" y="1807982"/>
                <a:ext cx="2591733" cy="1850065"/>
              </a:xfrm>
              <a:prstGeom prst="rightArrow">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Losange 39"/>
              <p:cNvSpPr/>
              <p:nvPr/>
            </p:nvSpPr>
            <p:spPr>
              <a:xfrm>
                <a:off x="4613992" y="2139069"/>
                <a:ext cx="1018114" cy="118789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2" name="ZoneTexte 41"/>
            <p:cNvSpPr txBox="1"/>
            <p:nvPr/>
          </p:nvSpPr>
          <p:spPr>
            <a:xfrm>
              <a:off x="5757001" y="2548348"/>
              <a:ext cx="1824013" cy="369332"/>
            </a:xfrm>
            <a:prstGeom prst="rect">
              <a:avLst/>
            </a:prstGeom>
            <a:noFill/>
          </p:spPr>
          <p:txBody>
            <a:bodyPr wrap="square" rtlCol="0">
              <a:spAutoFit/>
            </a:bodyPr>
            <a:lstStyle/>
            <a:p>
              <a:r>
                <a:rPr lang="fr-FR" dirty="0" err="1">
                  <a:solidFill>
                    <a:schemeClr val="bg1"/>
                  </a:solidFill>
                </a:rPr>
                <a:t>Realised</a:t>
              </a:r>
              <a:r>
                <a:rPr lang="fr-FR" dirty="0">
                  <a:solidFill>
                    <a:schemeClr val="bg1"/>
                  </a:solidFill>
                </a:rPr>
                <a:t> </a:t>
              </a:r>
              <a:r>
                <a:rPr lang="fr-FR" dirty="0" err="1">
                  <a:solidFill>
                    <a:schemeClr val="bg1"/>
                  </a:solidFill>
                </a:rPr>
                <a:t>Strategy</a:t>
              </a:r>
              <a:endParaRPr lang="fr-FR" dirty="0">
                <a:solidFill>
                  <a:schemeClr val="bg1"/>
                </a:solidFill>
              </a:endParaRPr>
            </a:p>
          </p:txBody>
        </p:sp>
      </p:grpSp>
      <p:sp>
        <p:nvSpPr>
          <p:cNvPr id="44" name="ZoneTexte 43"/>
          <p:cNvSpPr txBox="1"/>
          <p:nvPr/>
        </p:nvSpPr>
        <p:spPr>
          <a:xfrm>
            <a:off x="2153525" y="1207877"/>
            <a:ext cx="3243684" cy="738664"/>
          </a:xfrm>
          <a:prstGeom prst="rect">
            <a:avLst/>
          </a:prstGeom>
          <a:noFill/>
        </p:spPr>
        <p:txBody>
          <a:bodyPr wrap="square" rtlCol="0">
            <a:spAutoFit/>
          </a:bodyPr>
          <a:lstStyle/>
          <a:p>
            <a:pPr marL="85725" indent="-85725">
              <a:buFont typeface="Arial" panose="020B0604020202020204" pitchFamily="34" charset="0"/>
              <a:buChar char="•"/>
            </a:pPr>
            <a:r>
              <a:rPr lang="en-US" sz="1400" dirty="0">
                <a:solidFill>
                  <a:srgbClr val="1D2D3F"/>
                </a:solidFill>
              </a:rPr>
              <a:t>Strategic Leadership</a:t>
            </a:r>
          </a:p>
          <a:p>
            <a:pPr marL="85725" indent="-85725">
              <a:buFont typeface="Arial" panose="020B0604020202020204" pitchFamily="34" charset="0"/>
              <a:buChar char="•"/>
            </a:pPr>
            <a:r>
              <a:rPr lang="en-US" sz="1400" dirty="0">
                <a:solidFill>
                  <a:srgbClr val="1D2D3F"/>
                </a:solidFill>
              </a:rPr>
              <a:t>Strategic Planning</a:t>
            </a:r>
          </a:p>
          <a:p>
            <a:pPr marL="85725" indent="-85725">
              <a:buFont typeface="Arial" panose="020B0604020202020204" pitchFamily="34" charset="0"/>
              <a:buChar char="•"/>
            </a:pPr>
            <a:r>
              <a:rPr lang="en-US" sz="1400" dirty="0">
                <a:solidFill>
                  <a:srgbClr val="1D2D3F"/>
                </a:solidFill>
              </a:rPr>
              <a:t>Externally imposed strategies</a:t>
            </a:r>
          </a:p>
        </p:txBody>
      </p:sp>
      <p:sp>
        <p:nvSpPr>
          <p:cNvPr id="45" name="ZoneTexte 44"/>
          <p:cNvSpPr txBox="1"/>
          <p:nvPr/>
        </p:nvSpPr>
        <p:spPr>
          <a:xfrm>
            <a:off x="2153525" y="3462358"/>
            <a:ext cx="3243684" cy="738664"/>
          </a:xfrm>
          <a:prstGeom prst="rect">
            <a:avLst/>
          </a:prstGeom>
          <a:noFill/>
        </p:spPr>
        <p:txBody>
          <a:bodyPr wrap="square" rtlCol="0">
            <a:spAutoFit/>
          </a:bodyPr>
          <a:lstStyle/>
          <a:p>
            <a:pPr marL="85725" indent="-85725">
              <a:buFont typeface="Arial" panose="020B0604020202020204" pitchFamily="34" charset="0"/>
              <a:buChar char="•"/>
            </a:pPr>
            <a:r>
              <a:rPr lang="en-US" sz="1400" dirty="0">
                <a:solidFill>
                  <a:srgbClr val="1D2D3F"/>
                </a:solidFill>
              </a:rPr>
              <a:t>Logical Incrementalism</a:t>
            </a:r>
          </a:p>
          <a:p>
            <a:pPr marL="85725" indent="-85725">
              <a:buFont typeface="Arial" panose="020B0604020202020204" pitchFamily="34" charset="0"/>
              <a:buChar char="•"/>
            </a:pPr>
            <a:r>
              <a:rPr lang="en-US" sz="1400" dirty="0">
                <a:solidFill>
                  <a:srgbClr val="1D2D3F"/>
                </a:solidFill>
              </a:rPr>
              <a:t>Political Processes</a:t>
            </a:r>
          </a:p>
          <a:p>
            <a:pPr marL="85725" indent="-85725">
              <a:buFont typeface="Arial" panose="020B0604020202020204" pitchFamily="34" charset="0"/>
              <a:buChar char="•"/>
            </a:pPr>
            <a:r>
              <a:rPr lang="en-US" sz="1400" dirty="0" err="1">
                <a:solidFill>
                  <a:srgbClr val="1D2D3F"/>
                </a:solidFill>
              </a:rPr>
              <a:t>Organisational</a:t>
            </a:r>
            <a:r>
              <a:rPr lang="en-US" sz="1400" dirty="0">
                <a:solidFill>
                  <a:srgbClr val="1D2D3F"/>
                </a:solidFill>
              </a:rPr>
              <a:t> Systems</a:t>
            </a:r>
          </a:p>
        </p:txBody>
      </p:sp>
    </p:spTree>
    <p:extLst>
      <p:ext uri="{BB962C8B-B14F-4D97-AF65-F5344CB8AC3E}">
        <p14:creationId xmlns:p14="http://schemas.microsoft.com/office/powerpoint/2010/main" val="8158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5" name="Rectangle 3">
            <a:extLst>
              <a:ext uri="{FF2B5EF4-FFF2-40B4-BE49-F238E27FC236}">
                <a16:creationId xmlns:a16="http://schemas.microsoft.com/office/drawing/2014/main" id="{B8257736-F35E-41E0-AEF6-2EB97DBBB754}"/>
              </a:ext>
            </a:extLst>
          </p:cNvPr>
          <p:cNvSpPr>
            <a:spLocks noGrp="1" noChangeArrowheads="1"/>
          </p:cNvSpPr>
          <p:nvPr>
            <p:ph idx="1"/>
          </p:nvPr>
        </p:nvSpPr>
        <p:spPr>
          <a:xfrm>
            <a:off x="355846" y="2275089"/>
            <a:ext cx="2777879" cy="2326194"/>
          </a:xfrm>
        </p:spPr>
        <p:txBody>
          <a:bodyPr/>
          <a:lstStyle/>
          <a:p>
            <a:pPr marL="0" indent="0">
              <a:lnSpc>
                <a:spcPct val="95000"/>
              </a:lnSpc>
              <a:spcBef>
                <a:spcPts val="600"/>
              </a:spcBef>
              <a:buNone/>
            </a:pPr>
            <a:r>
              <a:rPr lang="en-US" altLang="en-US" sz="1100" dirty="0"/>
              <a:t>Managers </a:t>
            </a:r>
            <a:r>
              <a:rPr lang="en-US" altLang="en-US" sz="1100" b="1" dirty="0"/>
              <a:t>deliberately</a:t>
            </a:r>
            <a:r>
              <a:rPr lang="en-US" altLang="en-US" sz="1100" dirty="0"/>
              <a:t> cultivate a </a:t>
            </a:r>
            <a:r>
              <a:rPr lang="en-US" altLang="en-US" sz="1100" b="1" dirty="0"/>
              <a:t>bottom-up</a:t>
            </a:r>
            <a:r>
              <a:rPr lang="en-US" altLang="en-US" sz="1100" dirty="0"/>
              <a:t> experimental basis for strategies to emerge </a:t>
            </a:r>
          </a:p>
          <a:p>
            <a:pPr marL="0" indent="0">
              <a:lnSpc>
                <a:spcPct val="95000"/>
              </a:lnSpc>
              <a:spcBef>
                <a:spcPts val="600"/>
              </a:spcBef>
              <a:buNone/>
            </a:pPr>
            <a:r>
              <a:rPr lang="en-US" altLang="en-US" sz="1100" dirty="0"/>
              <a:t>Strong focus on experimentation and learning from partial commitments rather than « global » or « total » strategies</a:t>
            </a:r>
          </a:p>
          <a:p>
            <a:pPr marL="387350" lvl="1" indent="0">
              <a:lnSpc>
                <a:spcPct val="95000"/>
              </a:lnSpc>
              <a:spcBef>
                <a:spcPts val="600"/>
              </a:spcBef>
              <a:buNone/>
            </a:pPr>
            <a:r>
              <a:rPr lang="en-US" altLang="en-US" sz="900" b="1" dirty="0"/>
              <a:t>Environmental uncertainty</a:t>
            </a:r>
          </a:p>
          <a:p>
            <a:pPr marL="387350" lvl="1" indent="0">
              <a:lnSpc>
                <a:spcPct val="95000"/>
              </a:lnSpc>
              <a:spcBef>
                <a:spcPts val="600"/>
              </a:spcBef>
              <a:buNone/>
            </a:pPr>
            <a:r>
              <a:rPr lang="en-US" altLang="en-US" sz="900" b="1" dirty="0"/>
              <a:t>General goals</a:t>
            </a:r>
          </a:p>
          <a:p>
            <a:pPr marL="387350" lvl="1" indent="0">
              <a:lnSpc>
                <a:spcPct val="95000"/>
              </a:lnSpc>
              <a:spcBef>
                <a:spcPts val="600"/>
              </a:spcBef>
              <a:buNone/>
            </a:pPr>
            <a:r>
              <a:rPr lang="en-US" altLang="en-US" sz="900" b="1" dirty="0"/>
              <a:t>Experimentation</a:t>
            </a:r>
          </a:p>
          <a:p>
            <a:pPr marL="0" indent="0">
              <a:lnSpc>
                <a:spcPct val="95000"/>
              </a:lnSpc>
              <a:spcBef>
                <a:spcPts val="600"/>
              </a:spcBef>
              <a:buNone/>
            </a:pPr>
            <a:r>
              <a:rPr lang="en-US" altLang="en-US" sz="1100" dirty="0"/>
              <a:t>Small changes face less resistance and actors are involved – change is easier</a:t>
            </a:r>
          </a:p>
          <a:p>
            <a:pPr marL="0" indent="0">
              <a:lnSpc>
                <a:spcPct val="95000"/>
              </a:lnSpc>
              <a:spcBef>
                <a:spcPts val="600"/>
              </a:spcBef>
              <a:buNone/>
            </a:pPr>
            <a:r>
              <a:rPr lang="en-US" altLang="en-US" sz="1100" dirty="0"/>
              <a:t>Top leaders facilitate emergence</a:t>
            </a:r>
            <a:endParaRPr lang="en-US" altLang="en-US" sz="1600" dirty="0"/>
          </a:p>
        </p:txBody>
      </p:sp>
      <p:sp>
        <p:nvSpPr>
          <p:cNvPr id="4098" name="Rectangle 2">
            <a:extLst>
              <a:ext uri="{FF2B5EF4-FFF2-40B4-BE49-F238E27FC236}">
                <a16:creationId xmlns:a16="http://schemas.microsoft.com/office/drawing/2014/main" id="{71257A7E-CF0D-4E5B-B178-7E70A4D034EB}"/>
              </a:ext>
            </a:extLst>
          </p:cNvPr>
          <p:cNvSpPr>
            <a:spLocks noGrp="1" noChangeArrowheads="1"/>
          </p:cNvSpPr>
          <p:nvPr>
            <p:ph type="title"/>
          </p:nvPr>
        </p:nvSpPr>
        <p:spPr/>
        <p:txBody>
          <a:bodyPr/>
          <a:lstStyle/>
          <a:p>
            <a:pPr eaLnBrk="1" hangingPunct="1"/>
            <a:r>
              <a:rPr lang="en-US" dirty="0"/>
              <a:t>Emergent strategy development</a:t>
            </a:r>
          </a:p>
        </p:txBody>
      </p:sp>
      <p:sp>
        <p:nvSpPr>
          <p:cNvPr id="2" name="Subtitle 1">
            <a:extLst>
              <a:ext uri="{FF2B5EF4-FFF2-40B4-BE49-F238E27FC236}">
                <a16:creationId xmlns:a16="http://schemas.microsoft.com/office/drawing/2014/main" id="{94D9F99D-1DA7-49C6-A10D-3DD1E2BEF91B}"/>
              </a:ext>
            </a:extLst>
          </p:cNvPr>
          <p:cNvSpPr>
            <a:spLocks noGrp="1"/>
          </p:cNvSpPr>
          <p:nvPr>
            <p:ph type="subTitle" idx="13"/>
          </p:nvPr>
        </p:nvSpPr>
        <p:spPr/>
        <p:txBody>
          <a:bodyPr/>
          <a:lstStyle/>
          <a:p>
            <a:endParaRPr lang="en-US" dirty="0"/>
          </a:p>
        </p:txBody>
      </p:sp>
      <p:sp>
        <p:nvSpPr>
          <p:cNvPr id="5" name="Espace réservé du contenu 1"/>
          <p:cNvSpPr txBox="1">
            <a:spLocks/>
          </p:cNvSpPr>
          <p:nvPr/>
        </p:nvSpPr>
        <p:spPr>
          <a:xfrm>
            <a:off x="363218" y="1238283"/>
            <a:ext cx="8463869" cy="756993"/>
          </a:xfrm>
          <a:prstGeom prst="rect">
            <a:avLst/>
          </a:prstGeom>
        </p:spPr>
        <p:txBody>
          <a:bodyPr/>
          <a:lstStyle>
            <a:lvl1pPr marL="355600" indent="-355600" algn="l" defTabSz="914400" rtl="0" eaLnBrk="1" latinLnBrk="0" hangingPunct="1">
              <a:spcBef>
                <a:spcPct val="20000"/>
              </a:spcBef>
              <a:buClr>
                <a:schemeClr val="tx1">
                  <a:lumMod val="85000"/>
                  <a:lumOff val="15000"/>
                </a:schemeClr>
              </a:buClr>
              <a:buSzPct val="70000"/>
              <a:buFont typeface="Wingdings" panose="05000000000000000000" pitchFamily="2" charset="2"/>
              <a:buChar char="§"/>
              <a:defRPr sz="2000" kern="1200">
                <a:solidFill>
                  <a:srgbClr val="17212F"/>
                </a:solidFill>
                <a:latin typeface="Arial"/>
                <a:ea typeface="+mn-ea"/>
                <a:cs typeface="Arial"/>
              </a:defRPr>
            </a:lvl1pPr>
            <a:lvl2pPr marL="742950" indent="-28575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17212F"/>
                </a:solidFill>
                <a:latin typeface="Arial"/>
                <a:ea typeface="+mn-ea"/>
                <a:cs typeface="Arial"/>
              </a:defRPr>
            </a:lvl2pPr>
            <a:lvl3pPr marL="11430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400" kern="1200">
                <a:solidFill>
                  <a:srgbClr val="17212F"/>
                </a:solidFill>
                <a:latin typeface="Arial"/>
                <a:ea typeface="+mn-ea"/>
                <a:cs typeface="Arial"/>
              </a:defRPr>
            </a:lvl3pPr>
            <a:lvl4pPr marL="16002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200" kern="1200">
                <a:solidFill>
                  <a:srgbClr val="17212F"/>
                </a:solidFill>
                <a:latin typeface="Arial"/>
                <a:ea typeface="+mn-ea"/>
                <a:cs typeface="Arial"/>
              </a:defRPr>
            </a:lvl4pPr>
            <a:lvl5pPr marL="20574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40404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b="1" dirty="0"/>
              <a:t>Emergent strategy </a:t>
            </a:r>
            <a:r>
              <a:rPr lang="en-US" sz="1800" dirty="0"/>
              <a:t>suggests that strategies emerge on the basis of a series of decisions which form a pattern that becomes clear over time (</a:t>
            </a:r>
            <a:r>
              <a:rPr lang="en-US" sz="1800" b="1" dirty="0">
                <a:solidFill>
                  <a:srgbClr val="BF7C05"/>
                </a:solidFill>
              </a:rPr>
              <a:t>not intentional</a:t>
            </a:r>
            <a:r>
              <a:rPr lang="en-US" sz="1800" dirty="0"/>
              <a:t>)</a:t>
            </a:r>
          </a:p>
        </p:txBody>
      </p:sp>
      <p:grpSp>
        <p:nvGrpSpPr>
          <p:cNvPr id="6" name="Groupe 5"/>
          <p:cNvGrpSpPr/>
          <p:nvPr/>
        </p:nvGrpSpPr>
        <p:grpSpPr>
          <a:xfrm>
            <a:off x="363218" y="998386"/>
            <a:ext cx="8714475" cy="892796"/>
            <a:chOff x="355846" y="713703"/>
            <a:chExt cx="8714475" cy="892796"/>
          </a:xfrm>
        </p:grpSpPr>
        <p:sp>
          <p:nvSpPr>
            <p:cNvPr id="7" name="Rectangle 6"/>
            <p:cNvSpPr/>
            <p:nvPr/>
          </p:nvSpPr>
          <p:spPr>
            <a:xfrm>
              <a:off x="355846" y="954903"/>
              <a:ext cx="8299781" cy="651596"/>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 7"/>
            <p:cNvPicPr>
              <a:picLocks noChangeAspect="1"/>
            </p:cNvPicPr>
            <p:nvPr/>
          </p:nvPicPr>
          <p:blipFill>
            <a:blip r:embed="rId3">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713703"/>
              <a:ext cx="479031" cy="513384"/>
            </a:xfrm>
            <a:prstGeom prst="rect">
              <a:avLst/>
            </a:prstGeom>
          </p:spPr>
        </p:pic>
      </p:grpSp>
      <p:sp>
        <p:nvSpPr>
          <p:cNvPr id="4" name="Rectangle 3"/>
          <p:cNvSpPr/>
          <p:nvPr/>
        </p:nvSpPr>
        <p:spPr>
          <a:xfrm>
            <a:off x="363218" y="1931098"/>
            <a:ext cx="2518205" cy="304075"/>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Logical Incrementalism</a:t>
            </a:r>
          </a:p>
        </p:txBody>
      </p:sp>
      <p:sp>
        <p:nvSpPr>
          <p:cNvPr id="16" name="Rectangle 15"/>
          <p:cNvSpPr/>
          <p:nvPr/>
        </p:nvSpPr>
        <p:spPr>
          <a:xfrm>
            <a:off x="3254005" y="1931098"/>
            <a:ext cx="2518205" cy="304075"/>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Political Processes</a:t>
            </a:r>
          </a:p>
        </p:txBody>
      </p:sp>
      <p:sp>
        <p:nvSpPr>
          <p:cNvPr id="18" name="Rectangle 17"/>
          <p:cNvSpPr/>
          <p:nvPr/>
        </p:nvSpPr>
        <p:spPr>
          <a:xfrm>
            <a:off x="6144794" y="1931098"/>
            <a:ext cx="2518205" cy="304075"/>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Structures and Systems</a:t>
            </a:r>
          </a:p>
        </p:txBody>
      </p:sp>
      <p:sp>
        <p:nvSpPr>
          <p:cNvPr id="19" name="Rectangle 3">
            <a:extLst>
              <a:ext uri="{FF2B5EF4-FFF2-40B4-BE49-F238E27FC236}">
                <a16:creationId xmlns:a16="http://schemas.microsoft.com/office/drawing/2014/main" id="{B8257736-F35E-41E0-AEF6-2EB97DBBB754}"/>
              </a:ext>
            </a:extLst>
          </p:cNvPr>
          <p:cNvSpPr txBox="1">
            <a:spLocks noChangeArrowheads="1"/>
          </p:cNvSpPr>
          <p:nvPr/>
        </p:nvSpPr>
        <p:spPr>
          <a:xfrm>
            <a:off x="3206212" y="2275089"/>
            <a:ext cx="2842163" cy="2326194"/>
          </a:xfrm>
          <a:prstGeom prst="rect">
            <a:avLst/>
          </a:prstGeom>
        </p:spPr>
        <p:txBody>
          <a:bodyPr/>
          <a:lstStyle>
            <a:lvl1pPr marL="355600" indent="-355600" algn="l" defTabSz="914400" rtl="0" eaLnBrk="1" latinLnBrk="0" hangingPunct="1">
              <a:spcBef>
                <a:spcPct val="20000"/>
              </a:spcBef>
              <a:buClr>
                <a:schemeClr val="tx1">
                  <a:lumMod val="85000"/>
                  <a:lumOff val="15000"/>
                </a:schemeClr>
              </a:buClr>
              <a:buSzPct val="70000"/>
              <a:buFont typeface="Wingdings" panose="05000000000000000000" pitchFamily="2" charset="2"/>
              <a:buChar char="§"/>
              <a:defRPr sz="2000" kern="1200">
                <a:solidFill>
                  <a:srgbClr val="17212F"/>
                </a:solidFill>
                <a:latin typeface="Arial"/>
                <a:ea typeface="+mn-ea"/>
                <a:cs typeface="Arial"/>
              </a:defRPr>
            </a:lvl1pPr>
            <a:lvl2pPr marL="742950" indent="-28575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17212F"/>
                </a:solidFill>
                <a:latin typeface="Arial"/>
                <a:ea typeface="+mn-ea"/>
                <a:cs typeface="Arial"/>
              </a:defRPr>
            </a:lvl2pPr>
            <a:lvl3pPr marL="11430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400" kern="1200">
                <a:solidFill>
                  <a:srgbClr val="17212F"/>
                </a:solidFill>
                <a:latin typeface="Arial"/>
                <a:ea typeface="+mn-ea"/>
                <a:cs typeface="Arial"/>
              </a:defRPr>
            </a:lvl3pPr>
            <a:lvl4pPr marL="16002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200" kern="1200">
                <a:solidFill>
                  <a:srgbClr val="17212F"/>
                </a:solidFill>
                <a:latin typeface="Arial"/>
                <a:ea typeface="+mn-ea"/>
                <a:cs typeface="Arial"/>
              </a:defRPr>
            </a:lvl4pPr>
            <a:lvl5pPr marL="20574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40404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5000"/>
              </a:lnSpc>
              <a:spcBef>
                <a:spcPts val="600"/>
              </a:spcBef>
              <a:buFont typeface="Wingdings" panose="05000000000000000000" pitchFamily="2" charset="2"/>
              <a:buNone/>
            </a:pPr>
            <a:r>
              <a:rPr lang="en-US" altLang="en-US" sz="1100" dirty="0"/>
              <a:t>Strategies emerge as the outcome of bargaining and power politics that go on between executives </a:t>
            </a:r>
            <a:r>
              <a:rPr lang="en-US" altLang="en-US" sz="1100" b="1" dirty="0"/>
              <a:t>or</a:t>
            </a:r>
            <a:r>
              <a:rPr lang="en-US" altLang="en-US" sz="1100" dirty="0"/>
              <a:t> between coalitions in an </a:t>
            </a:r>
            <a:r>
              <a:rPr lang="en-US" altLang="en-US" sz="1100" dirty="0" err="1"/>
              <a:t>organisation</a:t>
            </a:r>
            <a:r>
              <a:rPr lang="en-US" altLang="en-US" sz="1100" dirty="0"/>
              <a:t> and powerful stakeholders (interest groups)</a:t>
            </a:r>
          </a:p>
          <a:p>
            <a:pPr marL="0" indent="0">
              <a:lnSpc>
                <a:spcPct val="95000"/>
              </a:lnSpc>
              <a:spcBef>
                <a:spcPts val="600"/>
              </a:spcBef>
              <a:buFont typeface="Wingdings" panose="05000000000000000000" pitchFamily="2" charset="2"/>
              <a:buNone/>
            </a:pPr>
            <a:r>
              <a:rPr lang="en-US" altLang="en-US" sz="1100" dirty="0"/>
              <a:t>Ambitions and priorities of powerful people may take precedence over objective analysis </a:t>
            </a:r>
          </a:p>
          <a:p>
            <a:pPr marL="0" indent="0">
              <a:lnSpc>
                <a:spcPct val="95000"/>
              </a:lnSpc>
              <a:spcBef>
                <a:spcPts val="600"/>
              </a:spcBef>
              <a:buFont typeface="Wingdings" panose="05000000000000000000" pitchFamily="2" charset="2"/>
              <a:buNone/>
            </a:pPr>
            <a:r>
              <a:rPr lang="en-US" altLang="en-US" sz="1100" dirty="0"/>
              <a:t>Most likely gradual emergence of strategy</a:t>
            </a:r>
          </a:p>
          <a:p>
            <a:pPr marL="387350" lvl="1" indent="0">
              <a:lnSpc>
                <a:spcPct val="95000"/>
              </a:lnSpc>
              <a:spcBef>
                <a:spcPts val="600"/>
              </a:spcBef>
              <a:buNone/>
            </a:pPr>
            <a:r>
              <a:rPr lang="en-US" altLang="en-US" sz="900" b="1" dirty="0"/>
              <a:t>Compromise</a:t>
            </a:r>
          </a:p>
          <a:p>
            <a:pPr marL="387350" lvl="1" indent="0">
              <a:lnSpc>
                <a:spcPct val="95000"/>
              </a:lnSpc>
              <a:spcBef>
                <a:spcPts val="600"/>
              </a:spcBef>
              <a:buNone/>
            </a:pPr>
            <a:r>
              <a:rPr lang="en-US" altLang="en-US" sz="900" b="1" dirty="0"/>
              <a:t>Threat of change</a:t>
            </a:r>
          </a:p>
          <a:p>
            <a:pPr marL="0" indent="0">
              <a:lnSpc>
                <a:spcPct val="95000"/>
              </a:lnSpc>
              <a:spcBef>
                <a:spcPts val="600"/>
              </a:spcBef>
              <a:buFont typeface="Wingdings" panose="05000000000000000000" pitchFamily="2" charset="2"/>
              <a:buNone/>
            </a:pPr>
            <a:r>
              <a:rPr lang="en-US" altLang="en-US" sz="1100" dirty="0"/>
              <a:t>But politics can be a source of ideas !</a:t>
            </a:r>
            <a:endParaRPr lang="en-US" altLang="en-US" sz="1600" dirty="0"/>
          </a:p>
        </p:txBody>
      </p:sp>
      <p:sp>
        <p:nvSpPr>
          <p:cNvPr id="20" name="Rectangle 3">
            <a:extLst>
              <a:ext uri="{FF2B5EF4-FFF2-40B4-BE49-F238E27FC236}">
                <a16:creationId xmlns:a16="http://schemas.microsoft.com/office/drawing/2014/main" id="{B8257736-F35E-41E0-AEF6-2EB97DBBB754}"/>
              </a:ext>
            </a:extLst>
          </p:cNvPr>
          <p:cNvSpPr txBox="1">
            <a:spLocks noChangeArrowheads="1"/>
          </p:cNvSpPr>
          <p:nvPr/>
        </p:nvSpPr>
        <p:spPr>
          <a:xfrm>
            <a:off x="6048375" y="2275089"/>
            <a:ext cx="2962275" cy="2326194"/>
          </a:xfrm>
          <a:prstGeom prst="rect">
            <a:avLst/>
          </a:prstGeom>
        </p:spPr>
        <p:txBody>
          <a:bodyPr/>
          <a:lstStyle>
            <a:lvl1pPr marL="355600" indent="-355600" algn="l" defTabSz="914400" rtl="0" eaLnBrk="1" latinLnBrk="0" hangingPunct="1">
              <a:spcBef>
                <a:spcPct val="20000"/>
              </a:spcBef>
              <a:buClr>
                <a:schemeClr val="tx1">
                  <a:lumMod val="85000"/>
                  <a:lumOff val="15000"/>
                </a:schemeClr>
              </a:buClr>
              <a:buSzPct val="70000"/>
              <a:buFont typeface="Wingdings" panose="05000000000000000000" pitchFamily="2" charset="2"/>
              <a:buChar char="§"/>
              <a:defRPr sz="2000" kern="1200">
                <a:solidFill>
                  <a:srgbClr val="17212F"/>
                </a:solidFill>
                <a:latin typeface="Arial"/>
                <a:ea typeface="+mn-ea"/>
                <a:cs typeface="Arial"/>
              </a:defRPr>
            </a:lvl1pPr>
            <a:lvl2pPr marL="742950" indent="-28575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17212F"/>
                </a:solidFill>
                <a:latin typeface="Arial"/>
                <a:ea typeface="+mn-ea"/>
                <a:cs typeface="Arial"/>
              </a:defRPr>
            </a:lvl2pPr>
            <a:lvl3pPr marL="11430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400" kern="1200">
                <a:solidFill>
                  <a:srgbClr val="17212F"/>
                </a:solidFill>
                <a:latin typeface="Arial"/>
                <a:ea typeface="+mn-ea"/>
                <a:cs typeface="Arial"/>
              </a:defRPr>
            </a:lvl3pPr>
            <a:lvl4pPr marL="16002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200" kern="1200">
                <a:solidFill>
                  <a:srgbClr val="17212F"/>
                </a:solidFill>
                <a:latin typeface="Arial"/>
                <a:ea typeface="+mn-ea"/>
                <a:cs typeface="Arial"/>
              </a:defRPr>
            </a:lvl4pPr>
            <a:lvl5pPr marL="20574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40404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5000"/>
              </a:lnSpc>
              <a:spcBef>
                <a:spcPts val="600"/>
              </a:spcBef>
              <a:buFont typeface="Wingdings" panose="05000000000000000000" pitchFamily="2" charset="2"/>
              <a:buNone/>
            </a:pPr>
            <a:r>
              <a:rPr lang="en-US" altLang="en-US" sz="1100" dirty="0"/>
              <a:t>Strategy is the outcome of managers, often at lower levels, making sense of and dealing with problems and opportunities by applying established practices.</a:t>
            </a:r>
          </a:p>
          <a:p>
            <a:pPr marL="0" indent="0">
              <a:lnSpc>
                <a:spcPct val="95000"/>
              </a:lnSpc>
              <a:spcBef>
                <a:spcPts val="600"/>
              </a:spcBef>
              <a:buFont typeface="Wingdings" panose="05000000000000000000" pitchFamily="2" charset="2"/>
              <a:buNone/>
            </a:pPr>
            <a:r>
              <a:rPr lang="en-US" altLang="en-US" sz="1100" dirty="0"/>
              <a:t>Like « logical incrementalism » but less « deliberate »</a:t>
            </a:r>
          </a:p>
          <a:p>
            <a:pPr marL="0" indent="0">
              <a:lnSpc>
                <a:spcPct val="95000"/>
              </a:lnSpc>
              <a:spcBef>
                <a:spcPts val="600"/>
              </a:spcBef>
              <a:buFont typeface="Wingdings" panose="05000000000000000000" pitchFamily="2" charset="2"/>
              <a:buNone/>
            </a:pPr>
            <a:r>
              <a:rPr lang="en-US" altLang="en-US" sz="1100" dirty="0"/>
              <a:t>Focus on making sense through the lens of specific structures and systems (not overall)</a:t>
            </a:r>
          </a:p>
          <a:p>
            <a:pPr marL="0" indent="0">
              <a:lnSpc>
                <a:spcPct val="95000"/>
              </a:lnSpc>
              <a:spcBef>
                <a:spcPts val="600"/>
              </a:spcBef>
              <a:buFont typeface="Wingdings" panose="05000000000000000000" pitchFamily="2" charset="2"/>
              <a:buNone/>
            </a:pPr>
            <a:r>
              <a:rPr lang="en-US" altLang="en-US" sz="1100" dirty="0"/>
              <a:t>Systems provide solutions to problems (but they may be very different)</a:t>
            </a:r>
          </a:p>
          <a:p>
            <a:pPr marL="0" indent="0">
              <a:lnSpc>
                <a:spcPct val="95000"/>
              </a:lnSpc>
              <a:spcBef>
                <a:spcPts val="600"/>
              </a:spcBef>
              <a:buFont typeface="Wingdings" panose="05000000000000000000" pitchFamily="2" charset="2"/>
              <a:buNone/>
            </a:pPr>
            <a:r>
              <a:rPr lang="en-US" altLang="en-US" sz="1100" b="1" dirty="0"/>
              <a:t>Continuity of decisions </a:t>
            </a:r>
            <a:r>
              <a:rPr lang="en-US" altLang="en-US" sz="1100" dirty="0"/>
              <a:t>may result in path dependency</a:t>
            </a:r>
            <a:endParaRPr lang="en-US" altLang="en-US" sz="1600" dirty="0"/>
          </a:p>
        </p:txBody>
      </p:sp>
    </p:spTree>
    <p:extLst>
      <p:ext uri="{BB962C8B-B14F-4D97-AF65-F5344CB8AC3E}">
        <p14:creationId xmlns:p14="http://schemas.microsoft.com/office/powerpoint/2010/main" val="50644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76835">
                                            <p:txEl>
                                              <p:pRg st="0" end="0"/>
                                            </p:txEl>
                                          </p:spTgt>
                                        </p:tgtEl>
                                        <p:attrNameLst>
                                          <p:attrName>style.visibility</p:attrName>
                                        </p:attrNameLst>
                                      </p:cBhvr>
                                      <p:to>
                                        <p:strVal val="visible"/>
                                      </p:to>
                                    </p:set>
                                    <p:animEffect transition="in" filter="blinds(horizontal)">
                                      <p:cBhvr>
                                        <p:cTn id="11" dur="500"/>
                                        <p:tgtEl>
                                          <p:spTgt spid="37683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76835">
                                            <p:txEl>
                                              <p:pRg st="1" end="1"/>
                                            </p:txEl>
                                          </p:spTgt>
                                        </p:tgtEl>
                                        <p:attrNameLst>
                                          <p:attrName>style.visibility</p:attrName>
                                        </p:attrNameLst>
                                      </p:cBhvr>
                                      <p:to>
                                        <p:strVal val="visible"/>
                                      </p:to>
                                    </p:set>
                                    <p:animEffect transition="in" filter="blinds(horizontal)">
                                      <p:cBhvr>
                                        <p:cTn id="16" dur="500"/>
                                        <p:tgtEl>
                                          <p:spTgt spid="376835">
                                            <p:txEl>
                                              <p:pRg st="1" end="1"/>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76835">
                                            <p:txEl>
                                              <p:pRg st="2" end="2"/>
                                            </p:txEl>
                                          </p:spTgt>
                                        </p:tgtEl>
                                        <p:attrNameLst>
                                          <p:attrName>style.visibility</p:attrName>
                                        </p:attrNameLst>
                                      </p:cBhvr>
                                      <p:to>
                                        <p:strVal val="visible"/>
                                      </p:to>
                                    </p:set>
                                    <p:animEffect transition="in" filter="blinds(horizontal)">
                                      <p:cBhvr>
                                        <p:cTn id="19" dur="500"/>
                                        <p:tgtEl>
                                          <p:spTgt spid="376835">
                                            <p:txEl>
                                              <p:pRg st="2" end="2"/>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76835">
                                            <p:txEl>
                                              <p:pRg st="3" end="3"/>
                                            </p:txEl>
                                          </p:spTgt>
                                        </p:tgtEl>
                                        <p:attrNameLst>
                                          <p:attrName>style.visibility</p:attrName>
                                        </p:attrNameLst>
                                      </p:cBhvr>
                                      <p:to>
                                        <p:strVal val="visible"/>
                                      </p:to>
                                    </p:set>
                                    <p:animEffect transition="in" filter="blinds(horizontal)">
                                      <p:cBhvr>
                                        <p:cTn id="22" dur="500"/>
                                        <p:tgtEl>
                                          <p:spTgt spid="376835">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76835">
                                            <p:txEl>
                                              <p:pRg st="4" end="4"/>
                                            </p:txEl>
                                          </p:spTgt>
                                        </p:tgtEl>
                                        <p:attrNameLst>
                                          <p:attrName>style.visibility</p:attrName>
                                        </p:attrNameLst>
                                      </p:cBhvr>
                                      <p:to>
                                        <p:strVal val="visible"/>
                                      </p:to>
                                    </p:set>
                                    <p:animEffect transition="in" filter="blinds(horizontal)">
                                      <p:cBhvr>
                                        <p:cTn id="25" dur="500"/>
                                        <p:tgtEl>
                                          <p:spTgt spid="37683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76835">
                                            <p:txEl>
                                              <p:pRg st="5" end="5"/>
                                            </p:txEl>
                                          </p:spTgt>
                                        </p:tgtEl>
                                        <p:attrNameLst>
                                          <p:attrName>style.visibility</p:attrName>
                                        </p:attrNameLst>
                                      </p:cBhvr>
                                      <p:to>
                                        <p:strVal val="visible"/>
                                      </p:to>
                                    </p:set>
                                    <p:animEffect transition="in" filter="blinds(horizontal)">
                                      <p:cBhvr>
                                        <p:cTn id="30" dur="500"/>
                                        <p:tgtEl>
                                          <p:spTgt spid="37683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76835">
                                            <p:txEl>
                                              <p:pRg st="6" end="6"/>
                                            </p:txEl>
                                          </p:spTgt>
                                        </p:tgtEl>
                                        <p:attrNameLst>
                                          <p:attrName>style.visibility</p:attrName>
                                        </p:attrNameLst>
                                      </p:cBhvr>
                                      <p:to>
                                        <p:strVal val="visible"/>
                                      </p:to>
                                    </p:set>
                                    <p:animEffect transition="in" filter="blinds(horizontal)">
                                      <p:cBhvr>
                                        <p:cTn id="35" dur="500"/>
                                        <p:tgtEl>
                                          <p:spTgt spid="37683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blinds(horizontal)">
                                      <p:cBhvr>
                                        <p:cTn id="44" dur="500"/>
                                        <p:tgtEl>
                                          <p:spTgt spid="19">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9">
                                            <p:txEl>
                                              <p:pRg st="1" end="1"/>
                                            </p:txEl>
                                          </p:spTgt>
                                        </p:tgtEl>
                                        <p:attrNameLst>
                                          <p:attrName>style.visibility</p:attrName>
                                        </p:attrNameLst>
                                      </p:cBhvr>
                                      <p:to>
                                        <p:strVal val="visible"/>
                                      </p:to>
                                    </p:set>
                                    <p:animEffect transition="in" filter="blinds(horizontal)">
                                      <p:cBhvr>
                                        <p:cTn id="49" dur="500"/>
                                        <p:tgtEl>
                                          <p:spTgt spid="19">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9">
                                            <p:txEl>
                                              <p:pRg st="2" end="2"/>
                                            </p:txEl>
                                          </p:spTgt>
                                        </p:tgtEl>
                                        <p:attrNameLst>
                                          <p:attrName>style.visibility</p:attrName>
                                        </p:attrNameLst>
                                      </p:cBhvr>
                                      <p:to>
                                        <p:strVal val="visible"/>
                                      </p:to>
                                    </p:set>
                                    <p:animEffect transition="in" filter="blinds(horizontal)">
                                      <p:cBhvr>
                                        <p:cTn id="54" dur="500"/>
                                        <p:tgtEl>
                                          <p:spTgt spid="19">
                                            <p:txEl>
                                              <p:pRg st="2" end="2"/>
                                            </p:txEl>
                                          </p:spTgt>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9">
                                            <p:txEl>
                                              <p:pRg st="3" end="3"/>
                                            </p:txEl>
                                          </p:spTgt>
                                        </p:tgtEl>
                                        <p:attrNameLst>
                                          <p:attrName>style.visibility</p:attrName>
                                        </p:attrNameLst>
                                      </p:cBhvr>
                                      <p:to>
                                        <p:strVal val="visible"/>
                                      </p:to>
                                    </p:set>
                                    <p:animEffect transition="in" filter="blinds(horizontal)">
                                      <p:cBhvr>
                                        <p:cTn id="57" dur="500"/>
                                        <p:tgtEl>
                                          <p:spTgt spid="19">
                                            <p:txEl>
                                              <p:pRg st="3" end="3"/>
                                            </p:txEl>
                                          </p:spTgt>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9">
                                            <p:txEl>
                                              <p:pRg st="4" end="4"/>
                                            </p:txEl>
                                          </p:spTgt>
                                        </p:tgtEl>
                                        <p:attrNameLst>
                                          <p:attrName>style.visibility</p:attrName>
                                        </p:attrNameLst>
                                      </p:cBhvr>
                                      <p:to>
                                        <p:strVal val="visible"/>
                                      </p:to>
                                    </p:set>
                                    <p:animEffect transition="in" filter="blinds(horizontal)">
                                      <p:cBhvr>
                                        <p:cTn id="60" dur="500"/>
                                        <p:tgtEl>
                                          <p:spTgt spid="19">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19">
                                            <p:txEl>
                                              <p:pRg st="5" end="5"/>
                                            </p:txEl>
                                          </p:spTgt>
                                        </p:tgtEl>
                                        <p:attrNameLst>
                                          <p:attrName>style.visibility</p:attrName>
                                        </p:attrNameLst>
                                      </p:cBhvr>
                                      <p:to>
                                        <p:strVal val="visible"/>
                                      </p:to>
                                    </p:set>
                                    <p:animEffect transition="in" filter="blinds(horizontal)">
                                      <p:cBhvr>
                                        <p:cTn id="65" dur="500"/>
                                        <p:tgtEl>
                                          <p:spTgt spid="19">
                                            <p:txEl>
                                              <p:pRg st="5" end="5"/>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20">
                                            <p:txEl>
                                              <p:pRg st="0" end="0"/>
                                            </p:txEl>
                                          </p:spTgt>
                                        </p:tgtEl>
                                        <p:attrNameLst>
                                          <p:attrName>style.visibility</p:attrName>
                                        </p:attrNameLst>
                                      </p:cBhvr>
                                      <p:to>
                                        <p:strVal val="visible"/>
                                      </p:to>
                                    </p:set>
                                    <p:animEffect transition="in" filter="blinds(horizontal)">
                                      <p:cBhvr>
                                        <p:cTn id="74" dur="500"/>
                                        <p:tgtEl>
                                          <p:spTgt spid="20">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20">
                                            <p:txEl>
                                              <p:pRg st="1" end="1"/>
                                            </p:txEl>
                                          </p:spTgt>
                                        </p:tgtEl>
                                        <p:attrNameLst>
                                          <p:attrName>style.visibility</p:attrName>
                                        </p:attrNameLst>
                                      </p:cBhvr>
                                      <p:to>
                                        <p:strVal val="visible"/>
                                      </p:to>
                                    </p:set>
                                    <p:animEffect transition="in" filter="blinds(horizontal)">
                                      <p:cBhvr>
                                        <p:cTn id="79" dur="500"/>
                                        <p:tgtEl>
                                          <p:spTgt spid="20">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20">
                                            <p:txEl>
                                              <p:pRg st="2" end="2"/>
                                            </p:txEl>
                                          </p:spTgt>
                                        </p:tgtEl>
                                        <p:attrNameLst>
                                          <p:attrName>style.visibility</p:attrName>
                                        </p:attrNameLst>
                                      </p:cBhvr>
                                      <p:to>
                                        <p:strVal val="visible"/>
                                      </p:to>
                                    </p:set>
                                    <p:animEffect transition="in" filter="blinds(horizontal)">
                                      <p:cBhvr>
                                        <p:cTn id="84" dur="500"/>
                                        <p:tgtEl>
                                          <p:spTgt spid="20">
                                            <p:txEl>
                                              <p:pRg st="2" end="2"/>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20">
                                            <p:txEl>
                                              <p:pRg st="3" end="3"/>
                                            </p:txEl>
                                          </p:spTgt>
                                        </p:tgtEl>
                                        <p:attrNameLst>
                                          <p:attrName>style.visibility</p:attrName>
                                        </p:attrNameLst>
                                      </p:cBhvr>
                                      <p:to>
                                        <p:strVal val="visible"/>
                                      </p:to>
                                    </p:set>
                                    <p:animEffect transition="in" filter="blinds(horizontal)">
                                      <p:cBhvr>
                                        <p:cTn id="89" dur="500"/>
                                        <p:tgtEl>
                                          <p:spTgt spid="20">
                                            <p:txEl>
                                              <p:pRg st="3" end="3"/>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20">
                                            <p:txEl>
                                              <p:pRg st="4" end="4"/>
                                            </p:txEl>
                                          </p:spTgt>
                                        </p:tgtEl>
                                        <p:attrNameLst>
                                          <p:attrName>style.visibility</p:attrName>
                                        </p:attrNameLst>
                                      </p:cBhvr>
                                      <p:to>
                                        <p:strVal val="visible"/>
                                      </p:to>
                                    </p:set>
                                    <p:animEffect transition="in" filter="blinds(horizontal)">
                                      <p:cBhvr>
                                        <p:cTn id="94"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5" grpId="0" build="p"/>
      <p:bldP spid="4" grpId="0" animBg="1"/>
      <p:bldP spid="16" grpId="0" animBg="1"/>
      <p:bldP spid="18" grpId="0" animBg="1"/>
      <p:bldP spid="19" grpId="0" build="p"/>
      <p:bldP spid="20" grpId="0" build="p"/>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Continual testing and gradual implementation improves quality of information</a:t>
            </a:r>
          </a:p>
          <a:p>
            <a:r>
              <a:rPr lang="en-US" dirty="0"/>
              <a:t>Better sequencing of major decision elements</a:t>
            </a:r>
          </a:p>
          <a:p>
            <a:r>
              <a:rPr lang="en-US" dirty="0"/>
              <a:t>Gives space to develop commitment</a:t>
            </a:r>
          </a:p>
          <a:p>
            <a:r>
              <a:rPr lang="en-US" dirty="0"/>
              <a:t>Allows for learning from different subsystems - what is feasible!</a:t>
            </a:r>
          </a:p>
          <a:p>
            <a:r>
              <a:rPr lang="en-US" dirty="0"/>
              <a:t>Small changes less likely to incur resistance</a:t>
            </a:r>
          </a:p>
          <a:p>
            <a:r>
              <a:rPr lang="en-US" dirty="0"/>
              <a:t>Continual readjustment  makes sense in dynamic environments</a:t>
            </a:r>
          </a:p>
        </p:txBody>
      </p:sp>
      <p:sp>
        <p:nvSpPr>
          <p:cNvPr id="3" name="Titre 2"/>
          <p:cNvSpPr>
            <a:spLocks noGrp="1"/>
          </p:cNvSpPr>
          <p:nvPr>
            <p:ph type="title"/>
          </p:nvPr>
        </p:nvSpPr>
        <p:spPr/>
        <p:txBody>
          <a:bodyPr/>
          <a:lstStyle/>
          <a:p>
            <a:r>
              <a:rPr lang="fr-FR" dirty="0" err="1"/>
              <a:t>Benfits</a:t>
            </a:r>
            <a:r>
              <a:rPr lang="fr-FR" dirty="0"/>
              <a:t> of </a:t>
            </a:r>
            <a:r>
              <a:rPr lang="fr-FR" dirty="0" err="1"/>
              <a:t>emergent</a:t>
            </a:r>
            <a:r>
              <a:rPr lang="fr-FR" dirty="0"/>
              <a:t> </a:t>
            </a:r>
            <a:r>
              <a:rPr lang="fr-FR" dirty="0" err="1"/>
              <a:t>strategy</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238</a:t>
            </a:fld>
            <a:endParaRPr lang="fr-FR"/>
          </a:p>
        </p:txBody>
      </p:sp>
    </p:spTree>
    <p:extLst>
      <p:ext uri="{BB962C8B-B14F-4D97-AF65-F5344CB8AC3E}">
        <p14:creationId xmlns:p14="http://schemas.microsoft.com/office/powerpoint/2010/main" val="23553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1257A7E-CF0D-4E5B-B178-7E70A4D034EB}"/>
              </a:ext>
            </a:extLst>
          </p:cNvPr>
          <p:cNvSpPr>
            <a:spLocks noGrp="1" noChangeArrowheads="1"/>
          </p:cNvSpPr>
          <p:nvPr>
            <p:ph type="title"/>
          </p:nvPr>
        </p:nvSpPr>
        <p:spPr/>
        <p:txBody>
          <a:bodyPr/>
          <a:lstStyle/>
          <a:p>
            <a:pPr eaLnBrk="1" hangingPunct="1"/>
            <a:r>
              <a:rPr lang="en-US" dirty="0"/>
              <a:t>Implications for management</a:t>
            </a:r>
          </a:p>
        </p:txBody>
      </p:sp>
      <p:sp>
        <p:nvSpPr>
          <p:cNvPr id="2" name="Subtitle 1">
            <a:extLst>
              <a:ext uri="{FF2B5EF4-FFF2-40B4-BE49-F238E27FC236}">
                <a16:creationId xmlns:a16="http://schemas.microsoft.com/office/drawing/2014/main" id="{94D9F99D-1DA7-49C6-A10D-3DD1E2BEF91B}"/>
              </a:ext>
            </a:extLst>
          </p:cNvPr>
          <p:cNvSpPr>
            <a:spLocks noGrp="1"/>
          </p:cNvSpPr>
          <p:nvPr>
            <p:ph type="subTitle" idx="13"/>
          </p:nvPr>
        </p:nvSpPr>
        <p:spPr/>
        <p:txBody>
          <a:bodyPr/>
          <a:lstStyle/>
          <a:p>
            <a:r>
              <a:rPr lang="en-GB" dirty="0"/>
              <a:t>How it is seen by different types of managers</a:t>
            </a:r>
          </a:p>
        </p:txBody>
      </p:sp>
      <p:sp>
        <p:nvSpPr>
          <p:cNvPr id="4" name="ZoneTexte 3"/>
          <p:cNvSpPr txBox="1"/>
          <p:nvPr/>
        </p:nvSpPr>
        <p:spPr>
          <a:xfrm>
            <a:off x="659219" y="1248691"/>
            <a:ext cx="7907265"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t>A combination is often used (deliberate and emergent)</a:t>
            </a:r>
          </a:p>
          <a:p>
            <a:pPr marL="342900" indent="-342900">
              <a:buFont typeface="Arial" panose="020B0604020202020204" pitchFamily="34" charset="0"/>
              <a:buChar char="•"/>
            </a:pPr>
            <a:r>
              <a:rPr lang="en-US" sz="2400" dirty="0"/>
              <a:t>Top management often sees it as deliberate</a:t>
            </a:r>
          </a:p>
          <a:p>
            <a:pPr marL="342900" indent="-342900">
              <a:buFont typeface="Arial" panose="020B0604020202020204" pitchFamily="34" charset="0"/>
              <a:buChar char="•"/>
            </a:pPr>
            <a:r>
              <a:rPr lang="en-US" sz="2400" dirty="0"/>
              <a:t>Middle management sees it as a more political and cultural process</a:t>
            </a:r>
          </a:p>
          <a:p>
            <a:pPr marL="342900" indent="-342900">
              <a:buFont typeface="Arial" panose="020B0604020202020204" pitchFamily="34" charset="0"/>
              <a:buChar char="•"/>
            </a:pPr>
            <a:r>
              <a:rPr lang="en-US" sz="2400" dirty="0"/>
              <a:t>Public sector managers and family business managers see it as politically motivated</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030178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Can you do both effectively ? Risks ?</a:t>
            </a:r>
          </a:p>
          <a:p>
            <a:pPr lvl="1"/>
            <a:r>
              <a:rPr lang="en-US" dirty="0"/>
              <a:t>Maybe possible … if separate business units used (ex. Air France + </a:t>
            </a:r>
            <a:r>
              <a:rPr lang="en-US" dirty="0" err="1"/>
              <a:t>Transavia</a:t>
            </a:r>
            <a:r>
              <a:rPr lang="en-US" dirty="0"/>
              <a:t>)</a:t>
            </a:r>
          </a:p>
          <a:p>
            <a:pPr lvl="1"/>
            <a:r>
              <a:rPr lang="en-US" dirty="0"/>
              <a:t>Innovations that allow cost and quality improvements simultaneously</a:t>
            </a:r>
            <a:br>
              <a:rPr lang="en-US" dirty="0"/>
            </a:br>
            <a:r>
              <a:rPr lang="en-US" dirty="0"/>
              <a:t>(internet retailing innovations, TQM)</a:t>
            </a:r>
          </a:p>
          <a:p>
            <a:pPr lvl="1"/>
            <a:r>
              <a:rPr lang="en-US" dirty="0"/>
              <a:t>Competitive failures (others are also « stuck in the middle » and your competitive disadvantage can persist)</a:t>
            </a:r>
          </a:p>
          <a:p>
            <a:pPr lvl="1"/>
            <a:r>
              <a:rPr lang="en-US" dirty="0"/>
              <a:t>If a firm dominates, relative performance may be less important.</a:t>
            </a:r>
          </a:p>
          <a:p>
            <a:r>
              <a:rPr lang="en-US" dirty="0"/>
              <a:t>Be careful as the two </a:t>
            </a:r>
            <a:r>
              <a:rPr lang="en-US" u="sng" dirty="0"/>
              <a:t>are hard </a:t>
            </a:r>
            <a:r>
              <a:rPr lang="en-US" dirty="0"/>
              <a:t>to combine</a:t>
            </a:r>
          </a:p>
        </p:txBody>
      </p:sp>
      <p:sp>
        <p:nvSpPr>
          <p:cNvPr id="3" name="Titre 2"/>
          <p:cNvSpPr>
            <a:spLocks noGrp="1"/>
          </p:cNvSpPr>
          <p:nvPr>
            <p:ph type="title"/>
          </p:nvPr>
        </p:nvSpPr>
        <p:spPr/>
        <p:txBody>
          <a:bodyPr/>
          <a:lstStyle/>
          <a:p>
            <a:r>
              <a:rPr lang="fr-FR" dirty="0"/>
              <a:t>Can </a:t>
            </a:r>
            <a:r>
              <a:rPr lang="fr-FR" dirty="0" err="1"/>
              <a:t>you</a:t>
            </a:r>
            <a:r>
              <a:rPr lang="fr-FR" dirty="0"/>
              <a:t> do BOTH ?</a:t>
            </a:r>
          </a:p>
        </p:txBody>
      </p:sp>
      <p:sp>
        <p:nvSpPr>
          <p:cNvPr id="4" name="Sous-titre 3"/>
          <p:cNvSpPr>
            <a:spLocks noGrp="1"/>
          </p:cNvSpPr>
          <p:nvPr>
            <p:ph type="subTitle" idx="13"/>
          </p:nvPr>
        </p:nvSpPr>
        <p:spPr/>
        <p:txBody>
          <a:bodyPr/>
          <a:lstStyle/>
          <a:p>
            <a:r>
              <a:rPr lang="fr-FR" dirty="0" err="1"/>
              <a:t>Cost</a:t>
            </a:r>
            <a:r>
              <a:rPr lang="fr-FR" dirty="0"/>
              <a:t> AND </a:t>
            </a:r>
            <a:r>
              <a:rPr lang="fr-FR" dirty="0" err="1"/>
              <a:t>Differentiation</a:t>
            </a:r>
            <a:r>
              <a:rPr lang="fr-FR" dirty="0"/>
              <a:t> ?? </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24</a:t>
            </a:fld>
            <a:endParaRPr lang="fr-FR"/>
          </a:p>
        </p:txBody>
      </p:sp>
      <p:pic>
        <p:nvPicPr>
          <p:cNvPr id="6" name="Image 5"/>
          <p:cNvPicPr>
            <a:picLocks noChangeAspect="1"/>
          </p:cNvPicPr>
          <p:nvPr/>
        </p:nvPicPr>
        <p:blipFill>
          <a:blip r:embed="rId2"/>
          <a:stretch>
            <a:fillRect/>
          </a:stretch>
        </p:blipFill>
        <p:spPr>
          <a:xfrm>
            <a:off x="7162028" y="198388"/>
            <a:ext cx="1838582" cy="1428949"/>
          </a:xfrm>
          <a:prstGeom prst="rect">
            <a:avLst/>
          </a:prstGeom>
        </p:spPr>
      </p:pic>
    </p:spTree>
    <p:extLst>
      <p:ext uri="{BB962C8B-B14F-4D97-AF65-F5344CB8AC3E}">
        <p14:creationId xmlns:p14="http://schemas.microsoft.com/office/powerpoint/2010/main" val="126432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1257A7E-CF0D-4E5B-B178-7E70A4D034EB}"/>
              </a:ext>
            </a:extLst>
          </p:cNvPr>
          <p:cNvSpPr>
            <a:spLocks noGrp="1" noChangeArrowheads="1"/>
          </p:cNvSpPr>
          <p:nvPr>
            <p:ph type="title"/>
          </p:nvPr>
        </p:nvSpPr>
        <p:spPr/>
        <p:txBody>
          <a:bodyPr/>
          <a:lstStyle/>
          <a:p>
            <a:pPr eaLnBrk="1" hangingPunct="1"/>
            <a:r>
              <a:rPr lang="en-US" dirty="0"/>
              <a:t>Strategy development and context</a:t>
            </a:r>
          </a:p>
        </p:txBody>
      </p:sp>
      <p:sp>
        <p:nvSpPr>
          <p:cNvPr id="2" name="Subtitle 1">
            <a:extLst>
              <a:ext uri="{FF2B5EF4-FFF2-40B4-BE49-F238E27FC236}">
                <a16:creationId xmlns:a16="http://schemas.microsoft.com/office/drawing/2014/main" id="{94D9F99D-1DA7-49C6-A10D-3DD1E2BEF91B}"/>
              </a:ext>
            </a:extLst>
          </p:cNvPr>
          <p:cNvSpPr>
            <a:spLocks noGrp="1"/>
          </p:cNvSpPr>
          <p:nvPr>
            <p:ph type="subTitle" idx="13"/>
          </p:nvPr>
        </p:nvSpPr>
        <p:spPr/>
        <p:txBody>
          <a:bodyPr/>
          <a:lstStyle/>
          <a:p>
            <a:r>
              <a:rPr lang="en-GB" dirty="0"/>
              <a:t>Different processes for different contexts</a:t>
            </a:r>
          </a:p>
        </p:txBody>
      </p:sp>
      <p:grpSp>
        <p:nvGrpSpPr>
          <p:cNvPr id="20" name="Groupe 19"/>
          <p:cNvGrpSpPr/>
          <p:nvPr/>
        </p:nvGrpSpPr>
        <p:grpSpPr>
          <a:xfrm>
            <a:off x="35985" y="1582134"/>
            <a:ext cx="800005" cy="2100405"/>
            <a:chOff x="35985" y="1582134"/>
            <a:chExt cx="800005" cy="2100405"/>
          </a:xfrm>
        </p:grpSpPr>
        <p:cxnSp>
          <p:nvCxnSpPr>
            <p:cNvPr id="10" name="Connecteur droit avec flèche 9"/>
            <p:cNvCxnSpPr/>
            <p:nvPr/>
          </p:nvCxnSpPr>
          <p:spPr>
            <a:xfrm>
              <a:off x="742950" y="1609815"/>
              <a:ext cx="0" cy="2072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rot="16200000">
              <a:off x="-86282" y="2461336"/>
              <a:ext cx="1567545" cy="276999"/>
            </a:xfrm>
            <a:prstGeom prst="rect">
              <a:avLst/>
            </a:prstGeom>
            <a:solidFill>
              <a:schemeClr val="bg1"/>
            </a:solidFill>
          </p:spPr>
          <p:txBody>
            <a:bodyPr wrap="none" rtlCol="0">
              <a:spAutoFit/>
            </a:bodyPr>
            <a:lstStyle/>
            <a:p>
              <a:r>
                <a:rPr lang="fr-FR" sz="1200" dirty="0" err="1"/>
                <a:t>Increasing</a:t>
              </a:r>
              <a:r>
                <a:rPr lang="fr-FR" sz="1200" dirty="0"/>
                <a:t> </a:t>
              </a:r>
              <a:r>
                <a:rPr lang="fr-FR" sz="1200" dirty="0" err="1"/>
                <a:t>uncertainty</a:t>
              </a:r>
              <a:endParaRPr lang="fr-FR" sz="1200" dirty="0"/>
            </a:p>
          </p:txBody>
        </p:sp>
        <p:sp>
          <p:nvSpPr>
            <p:cNvPr id="11" name="ZoneTexte 10"/>
            <p:cNvSpPr txBox="1"/>
            <p:nvPr/>
          </p:nvSpPr>
          <p:spPr>
            <a:xfrm>
              <a:off x="35985" y="3298195"/>
              <a:ext cx="679994" cy="261610"/>
            </a:xfrm>
            <a:prstGeom prst="rect">
              <a:avLst/>
            </a:prstGeom>
            <a:noFill/>
          </p:spPr>
          <p:txBody>
            <a:bodyPr wrap="none" rtlCol="0">
              <a:spAutoFit/>
            </a:bodyPr>
            <a:lstStyle/>
            <a:p>
              <a:r>
                <a:rPr lang="fr-FR" sz="1100" dirty="0" err="1"/>
                <a:t>Dynamic</a:t>
              </a:r>
              <a:endParaRPr lang="fr-FR" sz="1100" dirty="0"/>
            </a:p>
          </p:txBody>
        </p:sp>
        <p:sp>
          <p:nvSpPr>
            <p:cNvPr id="14" name="ZoneTexte 13"/>
            <p:cNvSpPr txBox="1"/>
            <p:nvPr/>
          </p:nvSpPr>
          <p:spPr>
            <a:xfrm>
              <a:off x="35985" y="1582134"/>
              <a:ext cx="500458" cy="261610"/>
            </a:xfrm>
            <a:prstGeom prst="rect">
              <a:avLst/>
            </a:prstGeom>
            <a:noFill/>
          </p:spPr>
          <p:txBody>
            <a:bodyPr wrap="none" rtlCol="0">
              <a:spAutoFit/>
            </a:bodyPr>
            <a:lstStyle/>
            <a:p>
              <a:r>
                <a:rPr lang="fr-FR" sz="1100" dirty="0" err="1"/>
                <a:t>Static</a:t>
              </a:r>
              <a:endParaRPr lang="fr-FR" sz="1100" dirty="0"/>
            </a:p>
          </p:txBody>
        </p:sp>
      </p:grpSp>
      <p:grpSp>
        <p:nvGrpSpPr>
          <p:cNvPr id="19" name="Groupe 18"/>
          <p:cNvGrpSpPr/>
          <p:nvPr/>
        </p:nvGrpSpPr>
        <p:grpSpPr>
          <a:xfrm>
            <a:off x="742950" y="1265607"/>
            <a:ext cx="3613366" cy="344208"/>
            <a:chOff x="742950" y="1265607"/>
            <a:chExt cx="3613366" cy="344208"/>
          </a:xfrm>
        </p:grpSpPr>
        <p:cxnSp>
          <p:nvCxnSpPr>
            <p:cNvPr id="7" name="Connecteur droit avec flèche 6"/>
            <p:cNvCxnSpPr/>
            <p:nvPr/>
          </p:nvCxnSpPr>
          <p:spPr>
            <a:xfrm>
              <a:off x="742950" y="1516708"/>
              <a:ext cx="3562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1369001" y="1332816"/>
              <a:ext cx="2310248" cy="276999"/>
            </a:xfrm>
            <a:prstGeom prst="rect">
              <a:avLst/>
            </a:prstGeom>
            <a:solidFill>
              <a:schemeClr val="bg1"/>
            </a:solidFill>
          </p:spPr>
          <p:txBody>
            <a:bodyPr wrap="none" rtlCol="0">
              <a:spAutoFit/>
            </a:bodyPr>
            <a:lstStyle/>
            <a:p>
              <a:r>
                <a:rPr lang="fr-FR" sz="1200" dirty="0" err="1"/>
                <a:t>Increasing</a:t>
              </a:r>
              <a:r>
                <a:rPr lang="fr-FR" sz="1200" dirty="0"/>
                <a:t> </a:t>
              </a:r>
              <a:r>
                <a:rPr lang="fr-FR" sz="1200" dirty="0" err="1"/>
                <a:t>difficulty</a:t>
              </a:r>
              <a:r>
                <a:rPr lang="fr-FR" sz="1200" dirty="0"/>
                <a:t> to </a:t>
              </a:r>
              <a:r>
                <a:rPr lang="fr-FR" sz="1200" dirty="0" err="1"/>
                <a:t>understand</a:t>
              </a:r>
              <a:endParaRPr lang="fr-FR" sz="1200" dirty="0"/>
            </a:p>
          </p:txBody>
        </p:sp>
        <p:sp>
          <p:nvSpPr>
            <p:cNvPr id="15" name="ZoneTexte 14"/>
            <p:cNvSpPr txBox="1"/>
            <p:nvPr/>
          </p:nvSpPr>
          <p:spPr>
            <a:xfrm>
              <a:off x="805747" y="1265607"/>
              <a:ext cx="569387" cy="261610"/>
            </a:xfrm>
            <a:prstGeom prst="rect">
              <a:avLst/>
            </a:prstGeom>
            <a:noFill/>
          </p:spPr>
          <p:txBody>
            <a:bodyPr wrap="none" rtlCol="0">
              <a:spAutoFit/>
            </a:bodyPr>
            <a:lstStyle/>
            <a:p>
              <a:r>
                <a:rPr lang="fr-FR" sz="1100" dirty="0"/>
                <a:t>Simple</a:t>
              </a:r>
            </a:p>
          </p:txBody>
        </p:sp>
        <p:sp>
          <p:nvSpPr>
            <p:cNvPr id="16" name="ZoneTexte 15"/>
            <p:cNvSpPr txBox="1"/>
            <p:nvPr/>
          </p:nvSpPr>
          <p:spPr>
            <a:xfrm>
              <a:off x="3673116" y="1265607"/>
              <a:ext cx="683200" cy="261610"/>
            </a:xfrm>
            <a:prstGeom prst="rect">
              <a:avLst/>
            </a:prstGeom>
            <a:noFill/>
          </p:spPr>
          <p:txBody>
            <a:bodyPr wrap="none" rtlCol="0">
              <a:spAutoFit/>
            </a:bodyPr>
            <a:lstStyle/>
            <a:p>
              <a:r>
                <a:rPr lang="fr-FR" sz="1100" dirty="0" err="1"/>
                <a:t>Complex</a:t>
              </a:r>
              <a:endParaRPr lang="fr-FR" sz="1100" dirty="0"/>
            </a:p>
          </p:txBody>
        </p:sp>
      </p:grpSp>
      <p:grpSp>
        <p:nvGrpSpPr>
          <p:cNvPr id="18" name="Groupe 17"/>
          <p:cNvGrpSpPr/>
          <p:nvPr/>
        </p:nvGrpSpPr>
        <p:grpSpPr>
          <a:xfrm>
            <a:off x="980828" y="1712938"/>
            <a:ext cx="1412157" cy="877861"/>
            <a:chOff x="980828" y="1712938"/>
            <a:chExt cx="1412157" cy="877861"/>
          </a:xfrm>
        </p:grpSpPr>
        <p:sp>
          <p:nvSpPr>
            <p:cNvPr id="13" name="Ellipse 12"/>
            <p:cNvSpPr/>
            <p:nvPr/>
          </p:nvSpPr>
          <p:spPr>
            <a:xfrm>
              <a:off x="990600" y="1712938"/>
              <a:ext cx="1266825" cy="877861"/>
            </a:xfrm>
            <a:prstGeom prst="ellipse">
              <a:avLst/>
            </a:prstGeom>
            <a:solidFill>
              <a:schemeClr val="bg1">
                <a:lumMod val="7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980828" y="1892976"/>
              <a:ext cx="1412157" cy="430887"/>
            </a:xfrm>
            <a:prstGeom prst="rect">
              <a:avLst/>
            </a:prstGeom>
            <a:noFill/>
          </p:spPr>
          <p:txBody>
            <a:bodyPr wrap="square" rtlCol="0">
              <a:spAutoFit/>
            </a:bodyPr>
            <a:lstStyle/>
            <a:p>
              <a:r>
                <a:rPr lang="fr-FR" sz="1100" dirty="0" err="1"/>
                <a:t>Historical</a:t>
              </a:r>
              <a:r>
                <a:rPr lang="fr-FR" sz="1100" dirty="0"/>
                <a:t> </a:t>
              </a:r>
              <a:r>
                <a:rPr lang="fr-FR" sz="1100" dirty="0" err="1"/>
                <a:t>analysis</a:t>
              </a:r>
              <a:r>
                <a:rPr lang="fr-FR" sz="1100" dirty="0"/>
                <a:t> and </a:t>
              </a:r>
              <a:r>
                <a:rPr lang="fr-FR" sz="1100" dirty="0" err="1"/>
                <a:t>past</a:t>
              </a:r>
              <a:r>
                <a:rPr lang="fr-FR" sz="1100" dirty="0"/>
                <a:t> </a:t>
              </a:r>
              <a:r>
                <a:rPr lang="fr-FR" sz="1100" dirty="0" err="1"/>
                <a:t>experience</a:t>
              </a:r>
              <a:endParaRPr lang="fr-FR" sz="1100" dirty="0"/>
            </a:p>
          </p:txBody>
        </p:sp>
      </p:grpSp>
      <p:sp>
        <p:nvSpPr>
          <p:cNvPr id="21" name="ZoneTexte 20"/>
          <p:cNvSpPr txBox="1"/>
          <p:nvPr/>
        </p:nvSpPr>
        <p:spPr>
          <a:xfrm>
            <a:off x="4952999" y="1332816"/>
            <a:ext cx="3781425" cy="600164"/>
          </a:xfrm>
          <a:prstGeom prst="rect">
            <a:avLst/>
          </a:prstGeom>
          <a:noFill/>
        </p:spPr>
        <p:txBody>
          <a:bodyPr wrap="square" rtlCol="0">
            <a:spAutoFit/>
          </a:bodyPr>
          <a:lstStyle/>
          <a:p>
            <a:r>
              <a:rPr lang="en-US" sz="1100" dirty="0"/>
              <a:t>In simple/static conditions the environment is easy to understand and there is little change. </a:t>
            </a:r>
            <a:r>
              <a:rPr lang="en-US" sz="1100" b="1" dirty="0"/>
              <a:t>Strategic planning </a:t>
            </a:r>
            <a:r>
              <a:rPr lang="en-US" sz="1100" dirty="0"/>
              <a:t>is possible with central planers even taking the lead.</a:t>
            </a:r>
          </a:p>
        </p:txBody>
      </p:sp>
    </p:spTree>
    <p:extLst>
      <p:ext uri="{BB962C8B-B14F-4D97-AF65-F5344CB8AC3E}">
        <p14:creationId xmlns:p14="http://schemas.microsoft.com/office/powerpoint/2010/main" val="110598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1257A7E-CF0D-4E5B-B178-7E70A4D034EB}"/>
              </a:ext>
            </a:extLst>
          </p:cNvPr>
          <p:cNvSpPr>
            <a:spLocks noGrp="1" noChangeArrowheads="1"/>
          </p:cNvSpPr>
          <p:nvPr>
            <p:ph type="title"/>
          </p:nvPr>
        </p:nvSpPr>
        <p:spPr/>
        <p:txBody>
          <a:bodyPr/>
          <a:lstStyle/>
          <a:p>
            <a:pPr eaLnBrk="1" hangingPunct="1"/>
            <a:r>
              <a:rPr lang="en-US" dirty="0"/>
              <a:t>Strategy development and context</a:t>
            </a:r>
          </a:p>
        </p:txBody>
      </p:sp>
      <p:sp>
        <p:nvSpPr>
          <p:cNvPr id="2" name="Subtitle 1">
            <a:extLst>
              <a:ext uri="{FF2B5EF4-FFF2-40B4-BE49-F238E27FC236}">
                <a16:creationId xmlns:a16="http://schemas.microsoft.com/office/drawing/2014/main" id="{94D9F99D-1DA7-49C6-A10D-3DD1E2BEF91B}"/>
              </a:ext>
            </a:extLst>
          </p:cNvPr>
          <p:cNvSpPr>
            <a:spLocks noGrp="1"/>
          </p:cNvSpPr>
          <p:nvPr>
            <p:ph type="subTitle" idx="13"/>
          </p:nvPr>
        </p:nvSpPr>
        <p:spPr/>
        <p:txBody>
          <a:bodyPr/>
          <a:lstStyle/>
          <a:p>
            <a:r>
              <a:rPr lang="en-GB" dirty="0"/>
              <a:t>Different processes for different contexts</a:t>
            </a:r>
          </a:p>
        </p:txBody>
      </p:sp>
      <p:grpSp>
        <p:nvGrpSpPr>
          <p:cNvPr id="20" name="Groupe 19"/>
          <p:cNvGrpSpPr/>
          <p:nvPr/>
        </p:nvGrpSpPr>
        <p:grpSpPr>
          <a:xfrm>
            <a:off x="35985" y="1582134"/>
            <a:ext cx="800005" cy="2100405"/>
            <a:chOff x="35985" y="1582134"/>
            <a:chExt cx="800005" cy="2100405"/>
          </a:xfrm>
        </p:grpSpPr>
        <p:cxnSp>
          <p:nvCxnSpPr>
            <p:cNvPr id="10" name="Connecteur droit avec flèche 9"/>
            <p:cNvCxnSpPr/>
            <p:nvPr/>
          </p:nvCxnSpPr>
          <p:spPr>
            <a:xfrm>
              <a:off x="742950" y="1609815"/>
              <a:ext cx="0" cy="2072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rot="16200000">
              <a:off x="-86282" y="2461336"/>
              <a:ext cx="1567545" cy="276999"/>
            </a:xfrm>
            <a:prstGeom prst="rect">
              <a:avLst/>
            </a:prstGeom>
            <a:solidFill>
              <a:schemeClr val="bg1"/>
            </a:solidFill>
          </p:spPr>
          <p:txBody>
            <a:bodyPr wrap="none" rtlCol="0">
              <a:spAutoFit/>
            </a:bodyPr>
            <a:lstStyle/>
            <a:p>
              <a:r>
                <a:rPr lang="fr-FR" sz="1200" dirty="0" err="1"/>
                <a:t>Increasing</a:t>
              </a:r>
              <a:r>
                <a:rPr lang="fr-FR" sz="1200" dirty="0"/>
                <a:t> </a:t>
              </a:r>
              <a:r>
                <a:rPr lang="fr-FR" sz="1200" dirty="0" err="1"/>
                <a:t>uncertainty</a:t>
              </a:r>
              <a:endParaRPr lang="fr-FR" sz="1200" dirty="0"/>
            </a:p>
          </p:txBody>
        </p:sp>
        <p:sp>
          <p:nvSpPr>
            <p:cNvPr id="11" name="ZoneTexte 10"/>
            <p:cNvSpPr txBox="1"/>
            <p:nvPr/>
          </p:nvSpPr>
          <p:spPr>
            <a:xfrm>
              <a:off x="35985" y="3298195"/>
              <a:ext cx="679994" cy="261610"/>
            </a:xfrm>
            <a:prstGeom prst="rect">
              <a:avLst/>
            </a:prstGeom>
            <a:noFill/>
          </p:spPr>
          <p:txBody>
            <a:bodyPr wrap="none" rtlCol="0">
              <a:spAutoFit/>
            </a:bodyPr>
            <a:lstStyle/>
            <a:p>
              <a:r>
                <a:rPr lang="fr-FR" sz="1100" dirty="0" err="1"/>
                <a:t>Dynamic</a:t>
              </a:r>
              <a:endParaRPr lang="fr-FR" sz="1100" dirty="0"/>
            </a:p>
          </p:txBody>
        </p:sp>
        <p:sp>
          <p:nvSpPr>
            <p:cNvPr id="14" name="ZoneTexte 13"/>
            <p:cNvSpPr txBox="1"/>
            <p:nvPr/>
          </p:nvSpPr>
          <p:spPr>
            <a:xfrm>
              <a:off x="35985" y="1582134"/>
              <a:ext cx="500458" cy="261610"/>
            </a:xfrm>
            <a:prstGeom prst="rect">
              <a:avLst/>
            </a:prstGeom>
            <a:noFill/>
          </p:spPr>
          <p:txBody>
            <a:bodyPr wrap="none" rtlCol="0">
              <a:spAutoFit/>
            </a:bodyPr>
            <a:lstStyle/>
            <a:p>
              <a:r>
                <a:rPr lang="fr-FR" sz="1100" dirty="0" err="1"/>
                <a:t>Static</a:t>
              </a:r>
              <a:endParaRPr lang="fr-FR" sz="1100" dirty="0"/>
            </a:p>
          </p:txBody>
        </p:sp>
      </p:grpSp>
      <p:grpSp>
        <p:nvGrpSpPr>
          <p:cNvPr id="19" name="Groupe 18"/>
          <p:cNvGrpSpPr/>
          <p:nvPr/>
        </p:nvGrpSpPr>
        <p:grpSpPr>
          <a:xfrm>
            <a:off x="742950" y="1265607"/>
            <a:ext cx="3613366" cy="344208"/>
            <a:chOff x="742950" y="1265607"/>
            <a:chExt cx="3613366" cy="344208"/>
          </a:xfrm>
        </p:grpSpPr>
        <p:cxnSp>
          <p:nvCxnSpPr>
            <p:cNvPr id="7" name="Connecteur droit avec flèche 6"/>
            <p:cNvCxnSpPr/>
            <p:nvPr/>
          </p:nvCxnSpPr>
          <p:spPr>
            <a:xfrm>
              <a:off x="742950" y="1516708"/>
              <a:ext cx="3562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1369001" y="1332816"/>
              <a:ext cx="2310248" cy="276999"/>
            </a:xfrm>
            <a:prstGeom prst="rect">
              <a:avLst/>
            </a:prstGeom>
            <a:solidFill>
              <a:schemeClr val="bg1"/>
            </a:solidFill>
          </p:spPr>
          <p:txBody>
            <a:bodyPr wrap="none" rtlCol="0">
              <a:spAutoFit/>
            </a:bodyPr>
            <a:lstStyle/>
            <a:p>
              <a:r>
                <a:rPr lang="fr-FR" sz="1200" dirty="0" err="1"/>
                <a:t>Increasing</a:t>
              </a:r>
              <a:r>
                <a:rPr lang="fr-FR" sz="1200" dirty="0"/>
                <a:t> </a:t>
              </a:r>
              <a:r>
                <a:rPr lang="fr-FR" sz="1200" dirty="0" err="1"/>
                <a:t>difficulty</a:t>
              </a:r>
              <a:r>
                <a:rPr lang="fr-FR" sz="1200" dirty="0"/>
                <a:t> to </a:t>
              </a:r>
              <a:r>
                <a:rPr lang="fr-FR" sz="1200" dirty="0" err="1"/>
                <a:t>understand</a:t>
              </a:r>
              <a:endParaRPr lang="fr-FR" sz="1200" dirty="0"/>
            </a:p>
          </p:txBody>
        </p:sp>
        <p:sp>
          <p:nvSpPr>
            <p:cNvPr id="15" name="ZoneTexte 14"/>
            <p:cNvSpPr txBox="1"/>
            <p:nvPr/>
          </p:nvSpPr>
          <p:spPr>
            <a:xfrm>
              <a:off x="805747" y="1265607"/>
              <a:ext cx="569387" cy="261610"/>
            </a:xfrm>
            <a:prstGeom prst="rect">
              <a:avLst/>
            </a:prstGeom>
            <a:noFill/>
          </p:spPr>
          <p:txBody>
            <a:bodyPr wrap="none" rtlCol="0">
              <a:spAutoFit/>
            </a:bodyPr>
            <a:lstStyle/>
            <a:p>
              <a:r>
                <a:rPr lang="fr-FR" sz="1100" dirty="0"/>
                <a:t>Simple</a:t>
              </a:r>
            </a:p>
          </p:txBody>
        </p:sp>
        <p:sp>
          <p:nvSpPr>
            <p:cNvPr id="16" name="ZoneTexte 15"/>
            <p:cNvSpPr txBox="1"/>
            <p:nvPr/>
          </p:nvSpPr>
          <p:spPr>
            <a:xfrm>
              <a:off x="3673116" y="1265607"/>
              <a:ext cx="683200" cy="261610"/>
            </a:xfrm>
            <a:prstGeom prst="rect">
              <a:avLst/>
            </a:prstGeom>
            <a:noFill/>
          </p:spPr>
          <p:txBody>
            <a:bodyPr wrap="none" rtlCol="0">
              <a:spAutoFit/>
            </a:bodyPr>
            <a:lstStyle/>
            <a:p>
              <a:r>
                <a:rPr lang="fr-FR" sz="1100" dirty="0" err="1"/>
                <a:t>Complex</a:t>
              </a:r>
              <a:endParaRPr lang="fr-FR" sz="1100" dirty="0"/>
            </a:p>
          </p:txBody>
        </p:sp>
      </p:grpSp>
      <p:grpSp>
        <p:nvGrpSpPr>
          <p:cNvPr id="18" name="Groupe 17"/>
          <p:cNvGrpSpPr/>
          <p:nvPr/>
        </p:nvGrpSpPr>
        <p:grpSpPr>
          <a:xfrm>
            <a:off x="980828" y="1712938"/>
            <a:ext cx="1412157" cy="877861"/>
            <a:chOff x="980828" y="1712938"/>
            <a:chExt cx="1412157" cy="877861"/>
          </a:xfrm>
        </p:grpSpPr>
        <p:sp>
          <p:nvSpPr>
            <p:cNvPr id="13" name="Ellipse 12"/>
            <p:cNvSpPr/>
            <p:nvPr/>
          </p:nvSpPr>
          <p:spPr>
            <a:xfrm>
              <a:off x="990600" y="1712938"/>
              <a:ext cx="1266825" cy="877861"/>
            </a:xfrm>
            <a:prstGeom prst="ellipse">
              <a:avLst/>
            </a:prstGeom>
            <a:solidFill>
              <a:schemeClr val="bg1">
                <a:lumMod val="7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980828" y="1892976"/>
              <a:ext cx="1412157" cy="430887"/>
            </a:xfrm>
            <a:prstGeom prst="rect">
              <a:avLst/>
            </a:prstGeom>
            <a:noFill/>
          </p:spPr>
          <p:txBody>
            <a:bodyPr wrap="square" rtlCol="0">
              <a:spAutoFit/>
            </a:bodyPr>
            <a:lstStyle/>
            <a:p>
              <a:r>
                <a:rPr lang="fr-FR" sz="1100" dirty="0" err="1"/>
                <a:t>Historical</a:t>
              </a:r>
              <a:r>
                <a:rPr lang="fr-FR" sz="1100" dirty="0"/>
                <a:t> </a:t>
              </a:r>
              <a:r>
                <a:rPr lang="fr-FR" sz="1100" dirty="0" err="1"/>
                <a:t>analysis</a:t>
              </a:r>
              <a:r>
                <a:rPr lang="fr-FR" sz="1100" dirty="0"/>
                <a:t> and </a:t>
              </a:r>
              <a:r>
                <a:rPr lang="fr-FR" sz="1100" dirty="0" err="1"/>
                <a:t>past</a:t>
              </a:r>
              <a:r>
                <a:rPr lang="fr-FR" sz="1100" dirty="0"/>
                <a:t> </a:t>
              </a:r>
              <a:r>
                <a:rPr lang="fr-FR" sz="1100" dirty="0" err="1"/>
                <a:t>experience</a:t>
              </a:r>
              <a:endParaRPr lang="fr-FR" sz="1100" dirty="0"/>
            </a:p>
          </p:txBody>
        </p:sp>
      </p:grpSp>
      <p:grpSp>
        <p:nvGrpSpPr>
          <p:cNvPr id="22" name="Groupe 21"/>
          <p:cNvGrpSpPr/>
          <p:nvPr/>
        </p:nvGrpSpPr>
        <p:grpSpPr>
          <a:xfrm>
            <a:off x="990600" y="2804678"/>
            <a:ext cx="1464054" cy="877861"/>
            <a:chOff x="990600" y="1712938"/>
            <a:chExt cx="1464054" cy="877861"/>
          </a:xfrm>
        </p:grpSpPr>
        <p:sp>
          <p:nvSpPr>
            <p:cNvPr id="23" name="Ellipse 22"/>
            <p:cNvSpPr/>
            <p:nvPr/>
          </p:nvSpPr>
          <p:spPr>
            <a:xfrm>
              <a:off x="990600" y="1712938"/>
              <a:ext cx="1266825" cy="877861"/>
            </a:xfrm>
            <a:prstGeom prst="ellipse">
              <a:avLst/>
            </a:prstGeom>
            <a:solidFill>
              <a:schemeClr val="bg1">
                <a:lumMod val="7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1042497" y="2030258"/>
              <a:ext cx="1412157" cy="261610"/>
            </a:xfrm>
            <a:prstGeom prst="rect">
              <a:avLst/>
            </a:prstGeom>
            <a:noFill/>
          </p:spPr>
          <p:txBody>
            <a:bodyPr wrap="square" rtlCol="0">
              <a:spAutoFit/>
            </a:bodyPr>
            <a:lstStyle/>
            <a:p>
              <a:r>
                <a:rPr lang="fr-FR" sz="1100" dirty="0"/>
                <a:t>Scenario Planning</a:t>
              </a:r>
            </a:p>
          </p:txBody>
        </p:sp>
      </p:grpSp>
      <p:sp>
        <p:nvSpPr>
          <p:cNvPr id="26" name="ZoneTexte 25"/>
          <p:cNvSpPr txBox="1"/>
          <p:nvPr/>
        </p:nvSpPr>
        <p:spPr>
          <a:xfrm>
            <a:off x="4952999" y="1332816"/>
            <a:ext cx="3867415" cy="600164"/>
          </a:xfrm>
          <a:prstGeom prst="rect">
            <a:avLst/>
          </a:prstGeom>
          <a:noFill/>
        </p:spPr>
        <p:txBody>
          <a:bodyPr wrap="square" rtlCol="0">
            <a:spAutoFit/>
          </a:bodyPr>
          <a:lstStyle/>
          <a:p>
            <a:r>
              <a:rPr lang="en-US" sz="1100" dirty="0"/>
              <a:t>In simple/static conditions the environment is easy to understand and there is little change. </a:t>
            </a:r>
            <a:r>
              <a:rPr lang="en-US" sz="1100" b="1" dirty="0"/>
              <a:t>Strategic planning </a:t>
            </a:r>
            <a:r>
              <a:rPr lang="en-US" sz="1100" dirty="0"/>
              <a:t>is possible with central planers even taking the lead.</a:t>
            </a:r>
          </a:p>
        </p:txBody>
      </p:sp>
      <p:sp>
        <p:nvSpPr>
          <p:cNvPr id="27" name="ZoneTexte 26"/>
          <p:cNvSpPr txBox="1"/>
          <p:nvPr/>
        </p:nvSpPr>
        <p:spPr>
          <a:xfrm>
            <a:off x="4952999" y="1999476"/>
            <a:ext cx="3867415" cy="1107996"/>
          </a:xfrm>
          <a:prstGeom prst="rect">
            <a:avLst/>
          </a:prstGeom>
          <a:noFill/>
        </p:spPr>
        <p:txBody>
          <a:bodyPr wrap="square" rtlCol="0">
            <a:spAutoFit/>
          </a:bodyPr>
          <a:lstStyle/>
          <a:p>
            <a:r>
              <a:rPr lang="en-US" sz="1100" dirty="0"/>
              <a:t>In dynamic conditions, managers need to consider the environment of the future. Use of structured ways of thinking (scenarios). Active sensing by people « close to the action ». Use of strategy workshops to discuss and challenge</a:t>
            </a:r>
            <a:r>
              <a:rPr lang="en-US" sz="1100" b="1" dirty="0"/>
              <a:t>. Logical incrementalism and learning </a:t>
            </a:r>
            <a:r>
              <a:rPr lang="en-US" sz="1100" b="1" dirty="0" err="1"/>
              <a:t>organisations</a:t>
            </a:r>
            <a:r>
              <a:rPr lang="en-US" sz="1100" dirty="0"/>
              <a:t> appear to be appropriate.</a:t>
            </a:r>
          </a:p>
        </p:txBody>
      </p:sp>
    </p:spTree>
    <p:extLst>
      <p:ext uri="{BB962C8B-B14F-4D97-AF65-F5344CB8AC3E}">
        <p14:creationId xmlns:p14="http://schemas.microsoft.com/office/powerpoint/2010/main" val="279222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rme libre 3"/>
          <p:cNvSpPr/>
          <p:nvPr/>
        </p:nvSpPr>
        <p:spPr>
          <a:xfrm>
            <a:off x="1946366" y="1766918"/>
            <a:ext cx="2300181" cy="1896529"/>
          </a:xfrm>
          <a:custGeom>
            <a:avLst/>
            <a:gdLst>
              <a:gd name="connsiteX0" fmla="*/ 815335 w 2300181"/>
              <a:gd name="connsiteY0" fmla="*/ 89974 h 1896529"/>
              <a:gd name="connsiteX1" fmla="*/ 310510 w 2300181"/>
              <a:gd name="connsiteY1" fmla="*/ 518599 h 1896529"/>
              <a:gd name="connsiteX2" fmla="*/ 167635 w 2300181"/>
              <a:gd name="connsiteY2" fmla="*/ 909124 h 1896529"/>
              <a:gd name="connsiteX3" fmla="*/ 5710 w 2300181"/>
              <a:gd name="connsiteY3" fmla="*/ 1137724 h 1896529"/>
              <a:gd name="connsiteX4" fmla="*/ 100960 w 2300181"/>
              <a:gd name="connsiteY4" fmla="*/ 1594924 h 1896529"/>
              <a:gd name="connsiteX5" fmla="*/ 681985 w 2300181"/>
              <a:gd name="connsiteY5" fmla="*/ 1871149 h 1896529"/>
              <a:gd name="connsiteX6" fmla="*/ 1272535 w 2300181"/>
              <a:gd name="connsiteY6" fmla="*/ 1871149 h 1896529"/>
              <a:gd name="connsiteX7" fmla="*/ 1805935 w 2300181"/>
              <a:gd name="connsiteY7" fmla="*/ 1756849 h 1896529"/>
              <a:gd name="connsiteX8" fmla="*/ 2072635 w 2300181"/>
              <a:gd name="connsiteY8" fmla="*/ 1490149 h 1896529"/>
              <a:gd name="connsiteX9" fmla="*/ 2244085 w 2300181"/>
              <a:gd name="connsiteY9" fmla="*/ 994849 h 1896529"/>
              <a:gd name="connsiteX10" fmla="*/ 2282185 w 2300181"/>
              <a:gd name="connsiteY10" fmla="*/ 661474 h 1896529"/>
              <a:gd name="connsiteX11" fmla="*/ 1977385 w 2300181"/>
              <a:gd name="connsiteY11" fmla="*/ 175699 h 1896529"/>
              <a:gd name="connsiteX12" fmla="*/ 1824985 w 2300181"/>
              <a:gd name="connsiteY12" fmla="*/ 70924 h 1896529"/>
              <a:gd name="connsiteX13" fmla="*/ 1491610 w 2300181"/>
              <a:gd name="connsiteY13" fmla="*/ 13774 h 1896529"/>
              <a:gd name="connsiteX14" fmla="*/ 1062985 w 2300181"/>
              <a:gd name="connsiteY14" fmla="*/ 4249 h 1896529"/>
              <a:gd name="connsiteX15" fmla="*/ 815335 w 2300181"/>
              <a:gd name="connsiteY15" fmla="*/ 89974 h 189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0181" h="1896529">
                <a:moveTo>
                  <a:pt x="815335" y="89974"/>
                </a:moveTo>
                <a:cubicBezTo>
                  <a:pt x="689922" y="175699"/>
                  <a:pt x="418460" y="382074"/>
                  <a:pt x="310510" y="518599"/>
                </a:cubicBezTo>
                <a:cubicBezTo>
                  <a:pt x="202560" y="655124"/>
                  <a:pt x="218435" y="805937"/>
                  <a:pt x="167635" y="909124"/>
                </a:cubicBezTo>
                <a:cubicBezTo>
                  <a:pt x="116835" y="1012311"/>
                  <a:pt x="16822" y="1023424"/>
                  <a:pt x="5710" y="1137724"/>
                </a:cubicBezTo>
                <a:cubicBezTo>
                  <a:pt x="-5402" y="1252024"/>
                  <a:pt x="-11752" y="1472687"/>
                  <a:pt x="100960" y="1594924"/>
                </a:cubicBezTo>
                <a:cubicBezTo>
                  <a:pt x="213672" y="1717161"/>
                  <a:pt x="486723" y="1825112"/>
                  <a:pt x="681985" y="1871149"/>
                </a:cubicBezTo>
                <a:cubicBezTo>
                  <a:pt x="877247" y="1917186"/>
                  <a:pt x="1085210" y="1890199"/>
                  <a:pt x="1272535" y="1871149"/>
                </a:cubicBezTo>
                <a:cubicBezTo>
                  <a:pt x="1459860" y="1852099"/>
                  <a:pt x="1672585" y="1820349"/>
                  <a:pt x="1805935" y="1756849"/>
                </a:cubicBezTo>
                <a:cubicBezTo>
                  <a:pt x="1939285" y="1693349"/>
                  <a:pt x="1999610" y="1617149"/>
                  <a:pt x="2072635" y="1490149"/>
                </a:cubicBezTo>
                <a:cubicBezTo>
                  <a:pt x="2145660" y="1363149"/>
                  <a:pt x="2209160" y="1132962"/>
                  <a:pt x="2244085" y="994849"/>
                </a:cubicBezTo>
                <a:cubicBezTo>
                  <a:pt x="2279010" y="856737"/>
                  <a:pt x="2326635" y="797999"/>
                  <a:pt x="2282185" y="661474"/>
                </a:cubicBezTo>
                <a:cubicBezTo>
                  <a:pt x="2237735" y="524949"/>
                  <a:pt x="2053585" y="274124"/>
                  <a:pt x="1977385" y="175699"/>
                </a:cubicBezTo>
                <a:cubicBezTo>
                  <a:pt x="1901185" y="77274"/>
                  <a:pt x="1905947" y="97911"/>
                  <a:pt x="1824985" y="70924"/>
                </a:cubicBezTo>
                <a:cubicBezTo>
                  <a:pt x="1744023" y="43937"/>
                  <a:pt x="1618610" y="24886"/>
                  <a:pt x="1491610" y="13774"/>
                </a:cubicBezTo>
                <a:cubicBezTo>
                  <a:pt x="1364610" y="2662"/>
                  <a:pt x="1170935" y="-5276"/>
                  <a:pt x="1062985" y="4249"/>
                </a:cubicBezTo>
                <a:cubicBezTo>
                  <a:pt x="955035" y="13774"/>
                  <a:pt x="940748" y="4249"/>
                  <a:pt x="815335" y="89974"/>
                </a:cubicBezTo>
                <a:close/>
              </a:path>
            </a:pathLst>
          </a:custGeom>
          <a:solidFill>
            <a:schemeClr val="bg1">
              <a:lumMod val="7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98" name="Rectangle 2">
            <a:extLst>
              <a:ext uri="{FF2B5EF4-FFF2-40B4-BE49-F238E27FC236}">
                <a16:creationId xmlns:a16="http://schemas.microsoft.com/office/drawing/2014/main" id="{71257A7E-CF0D-4E5B-B178-7E70A4D034EB}"/>
              </a:ext>
            </a:extLst>
          </p:cNvPr>
          <p:cNvSpPr>
            <a:spLocks noGrp="1" noChangeArrowheads="1"/>
          </p:cNvSpPr>
          <p:nvPr>
            <p:ph type="title"/>
          </p:nvPr>
        </p:nvSpPr>
        <p:spPr/>
        <p:txBody>
          <a:bodyPr/>
          <a:lstStyle/>
          <a:p>
            <a:pPr eaLnBrk="1" hangingPunct="1"/>
            <a:r>
              <a:rPr lang="en-US" dirty="0"/>
              <a:t>Strategy development and context</a:t>
            </a:r>
          </a:p>
        </p:txBody>
      </p:sp>
      <p:sp>
        <p:nvSpPr>
          <p:cNvPr id="2" name="Subtitle 1">
            <a:extLst>
              <a:ext uri="{FF2B5EF4-FFF2-40B4-BE49-F238E27FC236}">
                <a16:creationId xmlns:a16="http://schemas.microsoft.com/office/drawing/2014/main" id="{94D9F99D-1DA7-49C6-A10D-3DD1E2BEF91B}"/>
              </a:ext>
            </a:extLst>
          </p:cNvPr>
          <p:cNvSpPr>
            <a:spLocks noGrp="1"/>
          </p:cNvSpPr>
          <p:nvPr>
            <p:ph type="subTitle" idx="13"/>
          </p:nvPr>
        </p:nvSpPr>
        <p:spPr/>
        <p:txBody>
          <a:bodyPr/>
          <a:lstStyle/>
          <a:p>
            <a:r>
              <a:rPr lang="en-GB" dirty="0"/>
              <a:t>Different processes for different contexts</a:t>
            </a:r>
          </a:p>
        </p:txBody>
      </p:sp>
      <p:grpSp>
        <p:nvGrpSpPr>
          <p:cNvPr id="20" name="Groupe 19"/>
          <p:cNvGrpSpPr/>
          <p:nvPr/>
        </p:nvGrpSpPr>
        <p:grpSpPr>
          <a:xfrm>
            <a:off x="35985" y="1582134"/>
            <a:ext cx="800005" cy="2100405"/>
            <a:chOff x="35985" y="1582134"/>
            <a:chExt cx="800005" cy="2100405"/>
          </a:xfrm>
        </p:grpSpPr>
        <p:cxnSp>
          <p:nvCxnSpPr>
            <p:cNvPr id="10" name="Connecteur droit avec flèche 9"/>
            <p:cNvCxnSpPr/>
            <p:nvPr/>
          </p:nvCxnSpPr>
          <p:spPr>
            <a:xfrm>
              <a:off x="742950" y="1609815"/>
              <a:ext cx="0" cy="2072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rot="16200000">
              <a:off x="-86282" y="2461336"/>
              <a:ext cx="1567545" cy="276999"/>
            </a:xfrm>
            <a:prstGeom prst="rect">
              <a:avLst/>
            </a:prstGeom>
            <a:solidFill>
              <a:schemeClr val="bg1"/>
            </a:solidFill>
          </p:spPr>
          <p:txBody>
            <a:bodyPr wrap="none" rtlCol="0">
              <a:spAutoFit/>
            </a:bodyPr>
            <a:lstStyle/>
            <a:p>
              <a:r>
                <a:rPr lang="fr-FR" sz="1200" dirty="0" err="1"/>
                <a:t>Increasing</a:t>
              </a:r>
              <a:r>
                <a:rPr lang="fr-FR" sz="1200" dirty="0"/>
                <a:t> </a:t>
              </a:r>
              <a:r>
                <a:rPr lang="fr-FR" sz="1200" dirty="0" err="1"/>
                <a:t>uncertainty</a:t>
              </a:r>
              <a:endParaRPr lang="fr-FR" sz="1200" dirty="0"/>
            </a:p>
          </p:txBody>
        </p:sp>
        <p:sp>
          <p:nvSpPr>
            <p:cNvPr id="11" name="ZoneTexte 10"/>
            <p:cNvSpPr txBox="1"/>
            <p:nvPr/>
          </p:nvSpPr>
          <p:spPr>
            <a:xfrm>
              <a:off x="35985" y="3298195"/>
              <a:ext cx="679994" cy="261610"/>
            </a:xfrm>
            <a:prstGeom prst="rect">
              <a:avLst/>
            </a:prstGeom>
            <a:noFill/>
          </p:spPr>
          <p:txBody>
            <a:bodyPr wrap="none" rtlCol="0">
              <a:spAutoFit/>
            </a:bodyPr>
            <a:lstStyle/>
            <a:p>
              <a:r>
                <a:rPr lang="fr-FR" sz="1100" dirty="0" err="1"/>
                <a:t>Dynamic</a:t>
              </a:r>
              <a:endParaRPr lang="fr-FR" sz="1100" dirty="0"/>
            </a:p>
          </p:txBody>
        </p:sp>
        <p:sp>
          <p:nvSpPr>
            <p:cNvPr id="14" name="ZoneTexte 13"/>
            <p:cNvSpPr txBox="1"/>
            <p:nvPr/>
          </p:nvSpPr>
          <p:spPr>
            <a:xfrm>
              <a:off x="35985" y="1582134"/>
              <a:ext cx="500458" cy="261610"/>
            </a:xfrm>
            <a:prstGeom prst="rect">
              <a:avLst/>
            </a:prstGeom>
            <a:noFill/>
          </p:spPr>
          <p:txBody>
            <a:bodyPr wrap="none" rtlCol="0">
              <a:spAutoFit/>
            </a:bodyPr>
            <a:lstStyle/>
            <a:p>
              <a:r>
                <a:rPr lang="fr-FR" sz="1100" dirty="0" err="1"/>
                <a:t>Static</a:t>
              </a:r>
              <a:endParaRPr lang="fr-FR" sz="1100" dirty="0"/>
            </a:p>
          </p:txBody>
        </p:sp>
      </p:grpSp>
      <p:grpSp>
        <p:nvGrpSpPr>
          <p:cNvPr id="19" name="Groupe 18"/>
          <p:cNvGrpSpPr/>
          <p:nvPr/>
        </p:nvGrpSpPr>
        <p:grpSpPr>
          <a:xfrm>
            <a:off x="742950" y="1265607"/>
            <a:ext cx="3613366" cy="344208"/>
            <a:chOff x="742950" y="1265607"/>
            <a:chExt cx="3613366" cy="344208"/>
          </a:xfrm>
        </p:grpSpPr>
        <p:cxnSp>
          <p:nvCxnSpPr>
            <p:cNvPr id="7" name="Connecteur droit avec flèche 6"/>
            <p:cNvCxnSpPr/>
            <p:nvPr/>
          </p:nvCxnSpPr>
          <p:spPr>
            <a:xfrm>
              <a:off x="742950" y="1516708"/>
              <a:ext cx="3562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1369001" y="1332816"/>
              <a:ext cx="2310248" cy="276999"/>
            </a:xfrm>
            <a:prstGeom prst="rect">
              <a:avLst/>
            </a:prstGeom>
            <a:solidFill>
              <a:schemeClr val="bg1"/>
            </a:solidFill>
          </p:spPr>
          <p:txBody>
            <a:bodyPr wrap="none" rtlCol="0">
              <a:spAutoFit/>
            </a:bodyPr>
            <a:lstStyle/>
            <a:p>
              <a:r>
                <a:rPr lang="fr-FR" sz="1200" dirty="0" err="1"/>
                <a:t>Increasing</a:t>
              </a:r>
              <a:r>
                <a:rPr lang="fr-FR" sz="1200" dirty="0"/>
                <a:t> </a:t>
              </a:r>
              <a:r>
                <a:rPr lang="fr-FR" sz="1200" dirty="0" err="1"/>
                <a:t>difficulty</a:t>
              </a:r>
              <a:r>
                <a:rPr lang="fr-FR" sz="1200" dirty="0"/>
                <a:t> to </a:t>
              </a:r>
              <a:r>
                <a:rPr lang="fr-FR" sz="1200" dirty="0" err="1"/>
                <a:t>understand</a:t>
              </a:r>
              <a:endParaRPr lang="fr-FR" sz="1200" dirty="0"/>
            </a:p>
          </p:txBody>
        </p:sp>
        <p:sp>
          <p:nvSpPr>
            <p:cNvPr id="15" name="ZoneTexte 14"/>
            <p:cNvSpPr txBox="1"/>
            <p:nvPr/>
          </p:nvSpPr>
          <p:spPr>
            <a:xfrm>
              <a:off x="805747" y="1265607"/>
              <a:ext cx="569387" cy="261610"/>
            </a:xfrm>
            <a:prstGeom prst="rect">
              <a:avLst/>
            </a:prstGeom>
            <a:noFill/>
          </p:spPr>
          <p:txBody>
            <a:bodyPr wrap="none" rtlCol="0">
              <a:spAutoFit/>
            </a:bodyPr>
            <a:lstStyle/>
            <a:p>
              <a:r>
                <a:rPr lang="fr-FR" sz="1100" dirty="0"/>
                <a:t>Simple</a:t>
              </a:r>
            </a:p>
          </p:txBody>
        </p:sp>
        <p:sp>
          <p:nvSpPr>
            <p:cNvPr id="16" name="ZoneTexte 15"/>
            <p:cNvSpPr txBox="1"/>
            <p:nvPr/>
          </p:nvSpPr>
          <p:spPr>
            <a:xfrm>
              <a:off x="3673116" y="1265607"/>
              <a:ext cx="683200" cy="261610"/>
            </a:xfrm>
            <a:prstGeom prst="rect">
              <a:avLst/>
            </a:prstGeom>
            <a:noFill/>
          </p:spPr>
          <p:txBody>
            <a:bodyPr wrap="none" rtlCol="0">
              <a:spAutoFit/>
            </a:bodyPr>
            <a:lstStyle/>
            <a:p>
              <a:r>
                <a:rPr lang="fr-FR" sz="1100" dirty="0" err="1"/>
                <a:t>Complex</a:t>
              </a:r>
              <a:endParaRPr lang="fr-FR" sz="1100" dirty="0"/>
            </a:p>
          </p:txBody>
        </p:sp>
      </p:grpSp>
      <p:grpSp>
        <p:nvGrpSpPr>
          <p:cNvPr id="18" name="Groupe 17"/>
          <p:cNvGrpSpPr/>
          <p:nvPr/>
        </p:nvGrpSpPr>
        <p:grpSpPr>
          <a:xfrm>
            <a:off x="980828" y="1712938"/>
            <a:ext cx="1412157" cy="877861"/>
            <a:chOff x="980828" y="1712938"/>
            <a:chExt cx="1412157" cy="877861"/>
          </a:xfrm>
        </p:grpSpPr>
        <p:sp>
          <p:nvSpPr>
            <p:cNvPr id="13" name="Ellipse 12"/>
            <p:cNvSpPr/>
            <p:nvPr/>
          </p:nvSpPr>
          <p:spPr>
            <a:xfrm>
              <a:off x="990600" y="1712938"/>
              <a:ext cx="1266825" cy="877861"/>
            </a:xfrm>
            <a:prstGeom prst="ellipse">
              <a:avLst/>
            </a:prstGeom>
            <a:solidFill>
              <a:schemeClr val="bg1">
                <a:lumMod val="7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980828" y="1892976"/>
              <a:ext cx="1412157" cy="430887"/>
            </a:xfrm>
            <a:prstGeom prst="rect">
              <a:avLst/>
            </a:prstGeom>
            <a:noFill/>
          </p:spPr>
          <p:txBody>
            <a:bodyPr wrap="square" rtlCol="0">
              <a:spAutoFit/>
            </a:bodyPr>
            <a:lstStyle/>
            <a:p>
              <a:r>
                <a:rPr lang="fr-FR" sz="1100" dirty="0" err="1"/>
                <a:t>Historical</a:t>
              </a:r>
              <a:r>
                <a:rPr lang="fr-FR" sz="1100" dirty="0"/>
                <a:t> </a:t>
              </a:r>
              <a:r>
                <a:rPr lang="fr-FR" sz="1100" dirty="0" err="1"/>
                <a:t>analysis</a:t>
              </a:r>
              <a:r>
                <a:rPr lang="fr-FR" sz="1100" dirty="0"/>
                <a:t> and </a:t>
              </a:r>
              <a:r>
                <a:rPr lang="fr-FR" sz="1100" dirty="0" err="1"/>
                <a:t>past</a:t>
              </a:r>
              <a:r>
                <a:rPr lang="fr-FR" sz="1100" dirty="0"/>
                <a:t> </a:t>
              </a:r>
              <a:r>
                <a:rPr lang="fr-FR" sz="1100" dirty="0" err="1"/>
                <a:t>experience</a:t>
              </a:r>
              <a:endParaRPr lang="fr-FR" sz="1100" dirty="0"/>
            </a:p>
          </p:txBody>
        </p:sp>
      </p:grpSp>
      <p:sp>
        <p:nvSpPr>
          <p:cNvPr id="21" name="ZoneTexte 20"/>
          <p:cNvSpPr txBox="1"/>
          <p:nvPr/>
        </p:nvSpPr>
        <p:spPr>
          <a:xfrm>
            <a:off x="4952999" y="1332816"/>
            <a:ext cx="3867415" cy="600164"/>
          </a:xfrm>
          <a:prstGeom prst="rect">
            <a:avLst/>
          </a:prstGeom>
          <a:noFill/>
        </p:spPr>
        <p:txBody>
          <a:bodyPr wrap="square" rtlCol="0">
            <a:spAutoFit/>
          </a:bodyPr>
          <a:lstStyle/>
          <a:p>
            <a:r>
              <a:rPr lang="en-US" sz="1100" dirty="0"/>
              <a:t>In simple/static conditions the environment is easy to understand and there is little change. </a:t>
            </a:r>
            <a:r>
              <a:rPr lang="en-US" sz="1100" b="1" dirty="0"/>
              <a:t>Strategic planning </a:t>
            </a:r>
            <a:r>
              <a:rPr lang="en-US" sz="1100" dirty="0"/>
              <a:t>is possible with central planers even taking the lead.</a:t>
            </a:r>
          </a:p>
        </p:txBody>
      </p:sp>
      <p:grpSp>
        <p:nvGrpSpPr>
          <p:cNvPr id="22" name="Groupe 21"/>
          <p:cNvGrpSpPr/>
          <p:nvPr/>
        </p:nvGrpSpPr>
        <p:grpSpPr>
          <a:xfrm>
            <a:off x="990600" y="2804678"/>
            <a:ext cx="1464054" cy="877861"/>
            <a:chOff x="990600" y="1712938"/>
            <a:chExt cx="1464054" cy="877861"/>
          </a:xfrm>
        </p:grpSpPr>
        <p:sp>
          <p:nvSpPr>
            <p:cNvPr id="23" name="Ellipse 22"/>
            <p:cNvSpPr/>
            <p:nvPr/>
          </p:nvSpPr>
          <p:spPr>
            <a:xfrm>
              <a:off x="990600" y="1712938"/>
              <a:ext cx="1266825" cy="877861"/>
            </a:xfrm>
            <a:prstGeom prst="ellipse">
              <a:avLst/>
            </a:prstGeom>
            <a:solidFill>
              <a:schemeClr val="bg1">
                <a:lumMod val="7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1042497" y="2030258"/>
              <a:ext cx="1412157" cy="261610"/>
            </a:xfrm>
            <a:prstGeom prst="rect">
              <a:avLst/>
            </a:prstGeom>
            <a:noFill/>
          </p:spPr>
          <p:txBody>
            <a:bodyPr wrap="square" rtlCol="0">
              <a:spAutoFit/>
            </a:bodyPr>
            <a:lstStyle/>
            <a:p>
              <a:r>
                <a:rPr lang="fr-FR" sz="1100" dirty="0"/>
                <a:t>Scenario Planning</a:t>
              </a:r>
            </a:p>
          </p:txBody>
        </p:sp>
      </p:grpSp>
      <p:sp>
        <p:nvSpPr>
          <p:cNvPr id="25" name="ZoneTexte 24"/>
          <p:cNvSpPr txBox="1"/>
          <p:nvPr/>
        </p:nvSpPr>
        <p:spPr>
          <a:xfrm>
            <a:off x="4952999" y="1999476"/>
            <a:ext cx="3867415" cy="1107996"/>
          </a:xfrm>
          <a:prstGeom prst="rect">
            <a:avLst/>
          </a:prstGeom>
          <a:noFill/>
        </p:spPr>
        <p:txBody>
          <a:bodyPr wrap="square" rtlCol="0">
            <a:spAutoFit/>
          </a:bodyPr>
          <a:lstStyle/>
          <a:p>
            <a:r>
              <a:rPr lang="en-US" sz="1100" dirty="0"/>
              <a:t>In dynamic conditions, managers need to consider the environment of the future. Use of structured ways of thinking (scenarios). Active sensing by people « close to the action ». Use of strategy workshops to discuss and challenge</a:t>
            </a:r>
            <a:r>
              <a:rPr lang="en-US" sz="1100" b="1" dirty="0"/>
              <a:t>. Logical incrementalism and learning </a:t>
            </a:r>
            <a:r>
              <a:rPr lang="en-US" sz="1100" b="1" dirty="0" err="1"/>
              <a:t>organisations</a:t>
            </a:r>
            <a:r>
              <a:rPr lang="en-US" sz="1100" dirty="0"/>
              <a:t> appear to be appropriate.</a:t>
            </a:r>
          </a:p>
        </p:txBody>
      </p:sp>
      <p:sp>
        <p:nvSpPr>
          <p:cNvPr id="5" name="ZoneTexte 4"/>
          <p:cNvSpPr txBox="1"/>
          <p:nvPr/>
        </p:nvSpPr>
        <p:spPr>
          <a:xfrm>
            <a:off x="2524125" y="2438400"/>
            <a:ext cx="1371600" cy="600164"/>
          </a:xfrm>
          <a:prstGeom prst="rect">
            <a:avLst/>
          </a:prstGeom>
          <a:noFill/>
        </p:spPr>
        <p:txBody>
          <a:bodyPr wrap="square" rtlCol="0">
            <a:spAutoFit/>
          </a:bodyPr>
          <a:lstStyle/>
          <a:p>
            <a:r>
              <a:rPr lang="fr-FR" sz="1100" dirty="0" err="1"/>
              <a:t>Devolution</a:t>
            </a:r>
            <a:r>
              <a:rPr lang="fr-FR" sz="1100" dirty="0"/>
              <a:t> of </a:t>
            </a:r>
            <a:r>
              <a:rPr lang="fr-FR" sz="1100" dirty="0" err="1"/>
              <a:t>strategic</a:t>
            </a:r>
            <a:r>
              <a:rPr lang="fr-FR" sz="1100" dirty="0"/>
              <a:t> </a:t>
            </a:r>
            <a:r>
              <a:rPr lang="fr-FR" sz="1100" dirty="0" err="1"/>
              <a:t>thinking</a:t>
            </a:r>
            <a:r>
              <a:rPr lang="fr-FR" sz="1100" dirty="0"/>
              <a:t> and influence</a:t>
            </a:r>
          </a:p>
        </p:txBody>
      </p:sp>
      <p:sp>
        <p:nvSpPr>
          <p:cNvPr id="27" name="ZoneTexte 26"/>
          <p:cNvSpPr txBox="1"/>
          <p:nvPr/>
        </p:nvSpPr>
        <p:spPr>
          <a:xfrm>
            <a:off x="4952999" y="3182719"/>
            <a:ext cx="3867415" cy="1277273"/>
          </a:xfrm>
          <a:prstGeom prst="rect">
            <a:avLst/>
          </a:prstGeom>
          <a:noFill/>
        </p:spPr>
        <p:txBody>
          <a:bodyPr wrap="square" rtlCol="0">
            <a:spAutoFit/>
          </a:bodyPr>
          <a:lstStyle/>
          <a:p>
            <a:r>
              <a:rPr lang="en-US" sz="1100" dirty="0"/>
              <a:t>In complex situations it is hard to understand everything. Complexity may require </a:t>
            </a:r>
            <a:r>
              <a:rPr lang="en-US" sz="1100" b="1" dirty="0"/>
              <a:t>structural solutions </a:t>
            </a:r>
            <a:r>
              <a:rPr lang="en-US" sz="1100" dirty="0"/>
              <a:t>with different structures taking on strategic design activities.</a:t>
            </a:r>
          </a:p>
          <a:p>
            <a:r>
              <a:rPr lang="en-US" sz="1100" dirty="0"/>
              <a:t>With higher uncertainty added in, it is not likely that one leader or a group of top managers can « know it all ». Devolution (transfer to lower levels) may be best. Corporate venturing and intrapreneurship can be used for innovation.</a:t>
            </a:r>
          </a:p>
        </p:txBody>
      </p:sp>
    </p:spTree>
    <p:extLst>
      <p:ext uri="{BB962C8B-B14F-4D97-AF65-F5344CB8AC3E}">
        <p14:creationId xmlns:p14="http://schemas.microsoft.com/office/powerpoint/2010/main" val="189456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1257A7E-CF0D-4E5B-B178-7E70A4D034EB}"/>
              </a:ext>
            </a:extLst>
          </p:cNvPr>
          <p:cNvSpPr>
            <a:spLocks noGrp="1" noChangeArrowheads="1"/>
          </p:cNvSpPr>
          <p:nvPr>
            <p:ph type="title"/>
          </p:nvPr>
        </p:nvSpPr>
        <p:spPr/>
        <p:txBody>
          <a:bodyPr/>
          <a:lstStyle/>
          <a:p>
            <a:pPr eaLnBrk="1" hangingPunct="1"/>
            <a:r>
              <a:rPr lang="en-US" dirty="0"/>
              <a:t>Some final words</a:t>
            </a:r>
          </a:p>
        </p:txBody>
      </p:sp>
      <p:sp>
        <p:nvSpPr>
          <p:cNvPr id="2" name="Subtitle 1">
            <a:extLst>
              <a:ext uri="{FF2B5EF4-FFF2-40B4-BE49-F238E27FC236}">
                <a16:creationId xmlns:a16="http://schemas.microsoft.com/office/drawing/2014/main" id="{94D9F99D-1DA7-49C6-A10D-3DD1E2BEF91B}"/>
              </a:ext>
            </a:extLst>
          </p:cNvPr>
          <p:cNvSpPr>
            <a:spLocks noGrp="1"/>
          </p:cNvSpPr>
          <p:nvPr>
            <p:ph type="subTitle" idx="13"/>
          </p:nvPr>
        </p:nvSpPr>
        <p:spPr/>
        <p:txBody>
          <a:bodyPr/>
          <a:lstStyle/>
          <a:p>
            <a:r>
              <a:rPr lang="en-GB" dirty="0"/>
              <a:t>Some potential issues that can arise</a:t>
            </a:r>
          </a:p>
        </p:txBody>
      </p:sp>
      <p:sp>
        <p:nvSpPr>
          <p:cNvPr id="4" name="ZoneTexte 3"/>
          <p:cNvSpPr txBox="1"/>
          <p:nvPr/>
        </p:nvSpPr>
        <p:spPr>
          <a:xfrm>
            <a:off x="634529" y="1093115"/>
            <a:ext cx="7907265" cy="3647152"/>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lang="en-US" b="1" dirty="0" err="1"/>
              <a:t>Unrealised</a:t>
            </a:r>
            <a:r>
              <a:rPr lang="en-US" b="1" dirty="0"/>
              <a:t> strategies </a:t>
            </a:r>
            <a:r>
              <a:rPr lang="en-US" dirty="0"/>
              <a:t>: Sometimes deliberate strategies may not be implemented (change in environment, the </a:t>
            </a:r>
            <a:r>
              <a:rPr lang="en-US" dirty="0" err="1"/>
              <a:t>organisation</a:t>
            </a:r>
            <a:r>
              <a:rPr lang="en-US" dirty="0"/>
              <a:t> follows a different strategy). Stated strategies may not be executed. Management needs to watch that it is </a:t>
            </a:r>
            <a:r>
              <a:rPr lang="en-US" dirty="0" err="1"/>
              <a:t>realised</a:t>
            </a:r>
            <a:r>
              <a:rPr lang="en-US" dirty="0"/>
              <a:t>.</a:t>
            </a:r>
          </a:p>
          <a:p>
            <a:pPr marL="342900" indent="-342900">
              <a:spcBef>
                <a:spcPts val="600"/>
              </a:spcBef>
              <a:buFont typeface="Arial" panose="020B0604020202020204" pitchFamily="34" charset="0"/>
              <a:buChar char="•"/>
            </a:pPr>
            <a:r>
              <a:rPr lang="en-US" b="1" dirty="0"/>
              <a:t>Deliberate strategies </a:t>
            </a:r>
            <a:r>
              <a:rPr lang="en-US" dirty="0"/>
              <a:t>: Seek feedback from others to adjust the strategy and to get people on board. Listen to performance indicators and adjust. Be aware that cultural change may be required.</a:t>
            </a:r>
          </a:p>
          <a:p>
            <a:pPr marL="342900" indent="-342900">
              <a:spcBef>
                <a:spcPts val="600"/>
              </a:spcBef>
              <a:buFont typeface="Arial" panose="020B0604020202020204" pitchFamily="34" charset="0"/>
              <a:buChar char="•"/>
            </a:pPr>
            <a:r>
              <a:rPr lang="en-US" b="1" dirty="0"/>
              <a:t>Emergent strategies </a:t>
            </a:r>
            <a:r>
              <a:rPr lang="en-US" dirty="0"/>
              <a:t>: They can be managed! A clear vision and mission can help direct bottom-up strategy development.</a:t>
            </a:r>
          </a:p>
          <a:p>
            <a:pPr marL="342900" indent="-342900">
              <a:spcBef>
                <a:spcPts val="600"/>
              </a:spcBef>
              <a:buFont typeface="Arial" panose="020B0604020202020204" pitchFamily="34" charset="0"/>
              <a:buChar char="•"/>
            </a:pPr>
            <a:r>
              <a:rPr lang="en-US" b="1" dirty="0"/>
              <a:t>Strategic drift </a:t>
            </a:r>
            <a:r>
              <a:rPr lang="en-US" dirty="0"/>
              <a:t>: emergent strategies are prone to drift. Make sure to challenge people and help them change core assumptions.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27557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0" y="2150615"/>
            <a:ext cx="9131870" cy="469106"/>
          </a:xfrm>
        </p:spPr>
        <p:txBody>
          <a:bodyPr/>
          <a:lstStyle/>
          <a:p>
            <a:pPr>
              <a:buNone/>
            </a:pPr>
            <a:r>
              <a:rPr lang="fr-FR" dirty="0"/>
              <a:t>The people </a:t>
            </a:r>
            <a:r>
              <a:rPr lang="fr-FR" dirty="0" err="1"/>
              <a:t>behind</a:t>
            </a:r>
            <a:r>
              <a:rPr lang="fr-FR" dirty="0"/>
              <a:t> the </a:t>
            </a:r>
            <a:r>
              <a:rPr lang="fr-FR" dirty="0" err="1"/>
              <a:t>strategising</a:t>
            </a:r>
            <a:endParaRPr lang="fr-FR" dirty="0"/>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244</a:t>
            </a:fld>
            <a:endParaRPr lang="fr-FR"/>
          </a:p>
        </p:txBody>
      </p:sp>
    </p:spTree>
    <p:extLst>
      <p:ext uri="{BB962C8B-B14F-4D97-AF65-F5344CB8AC3E}">
        <p14:creationId xmlns:p14="http://schemas.microsoft.com/office/powerpoint/2010/main" val="347208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The </a:t>
            </a:r>
            <a:r>
              <a:rPr lang="fr-FR" dirty="0" err="1"/>
              <a:t>pyramid</a:t>
            </a:r>
            <a:r>
              <a:rPr lang="fr-FR" dirty="0"/>
              <a:t> of </a:t>
            </a:r>
            <a:r>
              <a:rPr lang="fr-FR" dirty="0" err="1"/>
              <a:t>strategy</a:t>
            </a:r>
            <a:r>
              <a:rPr lang="fr-FR" dirty="0"/>
              <a:t> practice</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245</a:t>
            </a:fld>
            <a:endParaRPr lang="fr-FR"/>
          </a:p>
        </p:txBody>
      </p:sp>
      <p:pic>
        <p:nvPicPr>
          <p:cNvPr id="6"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221600"/>
            <a:ext cx="5408117" cy="3215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6"/>
          <p:cNvSpPr txBox="1"/>
          <p:nvPr/>
        </p:nvSpPr>
        <p:spPr>
          <a:xfrm>
            <a:off x="601638" y="3270676"/>
            <a:ext cx="2324100" cy="461665"/>
          </a:xfrm>
          <a:prstGeom prst="rect">
            <a:avLst/>
          </a:prstGeom>
          <a:noFill/>
        </p:spPr>
        <p:txBody>
          <a:bodyPr wrap="square" rtlCol="0">
            <a:spAutoFit/>
          </a:bodyPr>
          <a:lstStyle/>
          <a:p>
            <a:r>
              <a:rPr lang="fr-FR" sz="1200" dirty="0"/>
              <a:t>Routines</a:t>
            </a:r>
          </a:p>
          <a:p>
            <a:r>
              <a:rPr lang="fr-FR" sz="1200" dirty="0"/>
              <a:t>Day-to-</a:t>
            </a:r>
            <a:r>
              <a:rPr lang="fr-FR" sz="1200" dirty="0" err="1"/>
              <a:t>day</a:t>
            </a:r>
            <a:r>
              <a:rPr lang="fr-FR" sz="1200" dirty="0"/>
              <a:t> </a:t>
            </a:r>
            <a:r>
              <a:rPr lang="fr-FR" sz="1200" dirty="0" err="1"/>
              <a:t>activities</a:t>
            </a:r>
            <a:endParaRPr lang="fr-FR" sz="1200" dirty="0"/>
          </a:p>
        </p:txBody>
      </p:sp>
      <p:sp>
        <p:nvSpPr>
          <p:cNvPr id="8" name="ZoneTexte 7"/>
          <p:cNvSpPr txBox="1"/>
          <p:nvPr/>
        </p:nvSpPr>
        <p:spPr>
          <a:xfrm>
            <a:off x="4916463" y="1207877"/>
            <a:ext cx="2324100" cy="830997"/>
          </a:xfrm>
          <a:prstGeom prst="rect">
            <a:avLst/>
          </a:prstGeom>
          <a:noFill/>
        </p:spPr>
        <p:txBody>
          <a:bodyPr wrap="square" rtlCol="0">
            <a:spAutoFit/>
          </a:bodyPr>
          <a:lstStyle/>
          <a:p>
            <a:r>
              <a:rPr lang="fr-FR" sz="1200" dirty="0"/>
              <a:t>Top management</a:t>
            </a:r>
          </a:p>
          <a:p>
            <a:r>
              <a:rPr lang="fr-FR" sz="1200" dirty="0"/>
              <a:t>Middle management</a:t>
            </a:r>
          </a:p>
          <a:p>
            <a:r>
              <a:rPr lang="fr-FR" sz="1200" dirty="0"/>
              <a:t>Strategic </a:t>
            </a:r>
            <a:r>
              <a:rPr lang="fr-FR" sz="1200" dirty="0" err="1"/>
              <a:t>planners</a:t>
            </a:r>
            <a:endParaRPr lang="fr-FR" sz="1200" dirty="0"/>
          </a:p>
          <a:p>
            <a:r>
              <a:rPr lang="fr-FR" sz="1200" dirty="0"/>
              <a:t>Consultants</a:t>
            </a:r>
          </a:p>
        </p:txBody>
      </p:sp>
      <p:sp>
        <p:nvSpPr>
          <p:cNvPr id="9" name="ZoneTexte 8"/>
          <p:cNvSpPr txBox="1"/>
          <p:nvPr/>
        </p:nvSpPr>
        <p:spPr>
          <a:xfrm>
            <a:off x="6183288" y="3270676"/>
            <a:ext cx="2324100" cy="276999"/>
          </a:xfrm>
          <a:prstGeom prst="rect">
            <a:avLst/>
          </a:prstGeom>
          <a:noFill/>
        </p:spPr>
        <p:txBody>
          <a:bodyPr wrap="square" rtlCol="0">
            <a:spAutoFit/>
          </a:bodyPr>
          <a:lstStyle/>
          <a:p>
            <a:r>
              <a:rPr lang="fr-FR" sz="1200" dirty="0" err="1"/>
              <a:t>Methods</a:t>
            </a:r>
            <a:r>
              <a:rPr lang="fr-FR" sz="1200" dirty="0"/>
              <a:t> </a:t>
            </a:r>
            <a:r>
              <a:rPr lang="fr-FR" sz="1200" dirty="0" err="1"/>
              <a:t>used</a:t>
            </a:r>
            <a:r>
              <a:rPr lang="fr-FR" sz="1200" dirty="0"/>
              <a:t> in the </a:t>
            </a:r>
            <a:r>
              <a:rPr lang="fr-FR" sz="1200" dirty="0" err="1"/>
              <a:t>activities</a:t>
            </a:r>
            <a:endParaRPr lang="fr-FR" sz="1200" dirty="0"/>
          </a:p>
        </p:txBody>
      </p:sp>
    </p:spTree>
    <p:extLst>
      <p:ext uri="{BB962C8B-B14F-4D97-AF65-F5344CB8AC3E}">
        <p14:creationId xmlns:p14="http://schemas.microsoft.com/office/powerpoint/2010/main" val="346265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Who</a:t>
            </a:r>
            <a:r>
              <a:rPr lang="fr-FR" dirty="0"/>
              <a:t> (The </a:t>
            </a:r>
            <a:r>
              <a:rPr lang="fr-FR" dirty="0" err="1"/>
              <a:t>Strategists</a:t>
            </a:r>
            <a:r>
              <a:rPr lang="fr-FR" dirty="0"/>
              <a:t>)</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246</a:t>
            </a:fld>
            <a:endParaRPr lang="fr-FR"/>
          </a:p>
        </p:txBody>
      </p:sp>
      <p:sp>
        <p:nvSpPr>
          <p:cNvPr id="10" name="Rectangle 9"/>
          <p:cNvSpPr/>
          <p:nvPr/>
        </p:nvSpPr>
        <p:spPr>
          <a:xfrm>
            <a:off x="343105" y="1317285"/>
            <a:ext cx="2336513" cy="637449"/>
          </a:xfrm>
          <a:prstGeom prst="rect">
            <a:avLst/>
          </a:prstGeom>
          <a:solidFill>
            <a:schemeClr val="bg1"/>
          </a:solidFill>
          <a:ln>
            <a:solidFill>
              <a:srgbClr val="1D2D3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dirty="0">
                <a:solidFill>
                  <a:srgbClr val="BF7C05"/>
                </a:solidFill>
              </a:rPr>
              <a:t>Top Managers</a:t>
            </a:r>
          </a:p>
        </p:txBody>
      </p:sp>
      <p:pic>
        <p:nvPicPr>
          <p:cNvPr id="6" name="Image 5"/>
          <p:cNvPicPr>
            <a:picLocks noChangeAspect="1"/>
          </p:cNvPicPr>
          <p:nvPr/>
        </p:nvPicPr>
        <p:blipFill>
          <a:blip r:embed="rId2">
            <a:clrChange>
              <a:clrFrom>
                <a:srgbClr val="FFFFFF"/>
              </a:clrFrom>
              <a:clrTo>
                <a:srgbClr val="FFFFFF">
                  <a:alpha val="0"/>
                </a:srgbClr>
              </a:clrTo>
            </a:clrChange>
          </a:blip>
          <a:stretch>
            <a:fillRect/>
          </a:stretch>
        </p:blipFill>
        <p:spPr>
          <a:xfrm>
            <a:off x="363218" y="1393527"/>
            <a:ext cx="718030" cy="481836"/>
          </a:xfrm>
          <a:prstGeom prst="rect">
            <a:avLst/>
          </a:prstGeom>
        </p:spPr>
      </p:pic>
      <p:sp>
        <p:nvSpPr>
          <p:cNvPr id="11" name="Rectangle 10"/>
          <p:cNvSpPr/>
          <p:nvPr/>
        </p:nvSpPr>
        <p:spPr>
          <a:xfrm>
            <a:off x="343105" y="2030976"/>
            <a:ext cx="2336513" cy="637449"/>
          </a:xfrm>
          <a:prstGeom prst="rect">
            <a:avLst/>
          </a:prstGeom>
          <a:solidFill>
            <a:schemeClr val="bg1"/>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dirty="0">
                <a:solidFill>
                  <a:srgbClr val="BF7C05"/>
                </a:solidFill>
              </a:rPr>
              <a:t>Strategic </a:t>
            </a:r>
            <a:r>
              <a:rPr lang="fr-FR" sz="1600" dirty="0" err="1">
                <a:solidFill>
                  <a:srgbClr val="BF7C05"/>
                </a:solidFill>
              </a:rPr>
              <a:t>Planners</a:t>
            </a:r>
            <a:endParaRPr lang="fr-FR" sz="1600" dirty="0">
              <a:solidFill>
                <a:srgbClr val="BF7C05"/>
              </a:solidFill>
            </a:endParaRPr>
          </a:p>
        </p:txBody>
      </p:sp>
      <p:pic>
        <p:nvPicPr>
          <p:cNvPr id="8" name="Image 7"/>
          <p:cNvPicPr>
            <a:picLocks noChangeAspect="1"/>
          </p:cNvPicPr>
          <p:nvPr/>
        </p:nvPicPr>
        <p:blipFill>
          <a:blip r:embed="rId3"/>
          <a:stretch>
            <a:fillRect/>
          </a:stretch>
        </p:blipFill>
        <p:spPr>
          <a:xfrm>
            <a:off x="441050" y="2079348"/>
            <a:ext cx="555546" cy="540703"/>
          </a:xfrm>
          <a:prstGeom prst="rect">
            <a:avLst/>
          </a:prstGeom>
        </p:spPr>
      </p:pic>
      <p:sp>
        <p:nvSpPr>
          <p:cNvPr id="13" name="Rectangle 12"/>
          <p:cNvSpPr/>
          <p:nvPr/>
        </p:nvSpPr>
        <p:spPr>
          <a:xfrm>
            <a:off x="343105" y="2744667"/>
            <a:ext cx="2336513" cy="637449"/>
          </a:xfrm>
          <a:prstGeom prst="rect">
            <a:avLst/>
          </a:prstGeom>
          <a:solidFill>
            <a:schemeClr val="bg1"/>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dirty="0">
                <a:solidFill>
                  <a:srgbClr val="BF7C05"/>
                </a:solidFill>
              </a:rPr>
              <a:t>Middle Managers</a:t>
            </a:r>
          </a:p>
        </p:txBody>
      </p:sp>
      <p:pic>
        <p:nvPicPr>
          <p:cNvPr id="7" name="Image 6"/>
          <p:cNvPicPr>
            <a:picLocks noChangeAspect="1"/>
          </p:cNvPicPr>
          <p:nvPr/>
        </p:nvPicPr>
        <p:blipFill>
          <a:blip r:embed="rId4"/>
          <a:stretch>
            <a:fillRect/>
          </a:stretch>
        </p:blipFill>
        <p:spPr>
          <a:xfrm>
            <a:off x="441050" y="2859692"/>
            <a:ext cx="640198" cy="407398"/>
          </a:xfrm>
          <a:prstGeom prst="rect">
            <a:avLst/>
          </a:prstGeom>
        </p:spPr>
      </p:pic>
      <p:sp>
        <p:nvSpPr>
          <p:cNvPr id="15" name="Rectangle 14"/>
          <p:cNvSpPr/>
          <p:nvPr/>
        </p:nvSpPr>
        <p:spPr>
          <a:xfrm>
            <a:off x="343105" y="3458358"/>
            <a:ext cx="2336513" cy="637449"/>
          </a:xfrm>
          <a:prstGeom prst="rect">
            <a:avLst/>
          </a:prstGeom>
          <a:solidFill>
            <a:schemeClr val="bg1"/>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dirty="0">
                <a:solidFill>
                  <a:srgbClr val="BF7C05"/>
                </a:solidFill>
              </a:rPr>
              <a:t>Consultants</a:t>
            </a:r>
          </a:p>
        </p:txBody>
      </p:sp>
      <p:pic>
        <p:nvPicPr>
          <p:cNvPr id="9" name="Image 8"/>
          <p:cNvPicPr>
            <a:picLocks noChangeAspect="1"/>
          </p:cNvPicPr>
          <p:nvPr/>
        </p:nvPicPr>
        <p:blipFill>
          <a:blip r:embed="rId5"/>
          <a:stretch>
            <a:fillRect/>
          </a:stretch>
        </p:blipFill>
        <p:spPr>
          <a:xfrm>
            <a:off x="499853" y="3527736"/>
            <a:ext cx="496743" cy="498691"/>
          </a:xfrm>
          <a:prstGeom prst="rect">
            <a:avLst/>
          </a:prstGeom>
        </p:spPr>
      </p:pic>
      <p:sp>
        <p:nvSpPr>
          <p:cNvPr id="17" name="Légende à une bordure 1 16"/>
          <p:cNvSpPr/>
          <p:nvPr/>
        </p:nvSpPr>
        <p:spPr>
          <a:xfrm>
            <a:off x="3492500" y="1317285"/>
            <a:ext cx="4594225" cy="2778522"/>
          </a:xfrm>
          <a:prstGeom prst="accentCallout1">
            <a:avLst>
              <a:gd name="adj1" fmla="val 51317"/>
              <a:gd name="adj2" fmla="val -7711"/>
              <a:gd name="adj3" fmla="val 13085"/>
              <a:gd name="adj4" fmla="val -17016"/>
            </a:avLst>
          </a:prstGeom>
          <a:solidFill>
            <a:schemeClr val="bg1">
              <a:lumMod val="8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3619500" y="1393527"/>
            <a:ext cx="4467225" cy="2821285"/>
          </a:xfrm>
          <a:prstGeom prst="rect">
            <a:avLst/>
          </a:prstGeom>
          <a:noFill/>
        </p:spPr>
        <p:txBody>
          <a:bodyPr wrap="square" rtlCol="0">
            <a:spAutoFit/>
          </a:bodyPr>
          <a:lstStyle/>
          <a:p>
            <a:pPr>
              <a:lnSpc>
                <a:spcPts val="1900"/>
              </a:lnSpc>
              <a:spcBef>
                <a:spcPts val="600"/>
              </a:spcBef>
            </a:pPr>
            <a:r>
              <a:rPr lang="en-US" sz="1400" dirty="0"/>
              <a:t>Traditionally strategy is the business of top managers with the Board of Directors taking responsibility</a:t>
            </a:r>
          </a:p>
          <a:p>
            <a:pPr>
              <a:lnSpc>
                <a:spcPts val="1400"/>
              </a:lnSpc>
              <a:spcBef>
                <a:spcPts val="600"/>
              </a:spcBef>
              <a:tabLst>
                <a:tab pos="542925" algn="l"/>
              </a:tabLst>
            </a:pPr>
            <a:r>
              <a:rPr lang="en-US" sz="1100" dirty="0"/>
              <a:t>CEO: 	chief strategist – accountable for success of failure</a:t>
            </a:r>
            <a:br>
              <a:rPr lang="en-US" sz="1100" dirty="0"/>
            </a:br>
            <a:r>
              <a:rPr lang="en-US" sz="1100" dirty="0"/>
              <a:t>	May make it very personal – personification</a:t>
            </a:r>
            <a:br>
              <a:rPr lang="en-US" sz="1100" dirty="0"/>
            </a:br>
            <a:r>
              <a:rPr lang="en-US" sz="1100" dirty="0"/>
              <a:t> 	Over confidence is a danger</a:t>
            </a:r>
          </a:p>
          <a:p>
            <a:pPr>
              <a:lnSpc>
                <a:spcPts val="1400"/>
              </a:lnSpc>
              <a:spcBef>
                <a:spcPts val="600"/>
              </a:spcBef>
              <a:tabLst>
                <a:tab pos="542925" algn="l"/>
              </a:tabLst>
            </a:pPr>
            <a:r>
              <a:rPr lang="en-US" sz="1100" dirty="0"/>
              <a:t>TMT:	Top Management Team with varied experiences</a:t>
            </a:r>
            <a:br>
              <a:rPr lang="en-US" sz="1100" dirty="0"/>
            </a:br>
            <a:r>
              <a:rPr lang="en-US" sz="1100" dirty="0"/>
              <a:t>	But have other responsibilities</a:t>
            </a:r>
            <a:br>
              <a:rPr lang="en-US" sz="1100" dirty="0"/>
            </a:br>
            <a:r>
              <a:rPr lang="en-US" sz="1100" dirty="0"/>
              <a:t> 	May be appointed – why are they there?</a:t>
            </a:r>
            <a:br>
              <a:rPr lang="en-US" sz="1100" dirty="0"/>
            </a:br>
            <a:r>
              <a:rPr lang="en-US" sz="1100" dirty="0"/>
              <a:t>	Groupthink risks </a:t>
            </a:r>
          </a:p>
          <a:p>
            <a:pPr>
              <a:lnSpc>
                <a:spcPts val="1400"/>
              </a:lnSpc>
              <a:spcBef>
                <a:spcPts val="600"/>
              </a:spcBef>
              <a:tabLst>
                <a:tab pos="542925" algn="l"/>
              </a:tabLst>
            </a:pPr>
            <a:r>
              <a:rPr lang="en-US" sz="1100" dirty="0"/>
              <a:t>Other:	Non-executive directors can offer a different view</a:t>
            </a:r>
            <a:br>
              <a:rPr lang="en-US" sz="1100" dirty="0"/>
            </a:br>
            <a:r>
              <a:rPr lang="en-US" sz="1100" dirty="0"/>
              <a:t>	Ex. Chairman of the Board</a:t>
            </a:r>
            <a:br>
              <a:rPr lang="en-US" sz="1100" dirty="0"/>
            </a:br>
            <a:r>
              <a:rPr lang="en-US" sz="1100" dirty="0"/>
              <a:t>	But might be part-time appointments</a:t>
            </a:r>
          </a:p>
          <a:p>
            <a:endParaRPr lang="en-US" sz="1400" dirty="0"/>
          </a:p>
        </p:txBody>
      </p:sp>
    </p:spTree>
    <p:extLst>
      <p:ext uri="{BB962C8B-B14F-4D97-AF65-F5344CB8AC3E}">
        <p14:creationId xmlns:p14="http://schemas.microsoft.com/office/powerpoint/2010/main" val="365588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Who</a:t>
            </a:r>
            <a:r>
              <a:rPr lang="fr-FR" dirty="0"/>
              <a:t> (The </a:t>
            </a:r>
            <a:r>
              <a:rPr lang="fr-FR" dirty="0" err="1"/>
              <a:t>Strategists</a:t>
            </a:r>
            <a:r>
              <a:rPr lang="fr-FR" dirty="0"/>
              <a:t>)</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247</a:t>
            </a:fld>
            <a:endParaRPr lang="fr-FR"/>
          </a:p>
        </p:txBody>
      </p:sp>
      <p:sp>
        <p:nvSpPr>
          <p:cNvPr id="10" name="Rectangle 9"/>
          <p:cNvSpPr/>
          <p:nvPr/>
        </p:nvSpPr>
        <p:spPr>
          <a:xfrm>
            <a:off x="343105" y="1317285"/>
            <a:ext cx="2336513" cy="637449"/>
          </a:xfrm>
          <a:prstGeom prst="rect">
            <a:avLst/>
          </a:prstGeom>
          <a:solidFill>
            <a:schemeClr val="bg1"/>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dirty="0">
                <a:solidFill>
                  <a:srgbClr val="BF7C05"/>
                </a:solidFill>
              </a:rPr>
              <a:t>Top Managers</a:t>
            </a:r>
          </a:p>
        </p:txBody>
      </p:sp>
      <p:pic>
        <p:nvPicPr>
          <p:cNvPr id="6" name="Image 5"/>
          <p:cNvPicPr>
            <a:picLocks noChangeAspect="1"/>
          </p:cNvPicPr>
          <p:nvPr/>
        </p:nvPicPr>
        <p:blipFill>
          <a:blip r:embed="rId2">
            <a:clrChange>
              <a:clrFrom>
                <a:srgbClr val="FFFFFF"/>
              </a:clrFrom>
              <a:clrTo>
                <a:srgbClr val="FFFFFF">
                  <a:alpha val="0"/>
                </a:srgbClr>
              </a:clrTo>
            </a:clrChange>
          </a:blip>
          <a:stretch>
            <a:fillRect/>
          </a:stretch>
        </p:blipFill>
        <p:spPr>
          <a:xfrm>
            <a:off x="363218" y="1393527"/>
            <a:ext cx="718030" cy="481836"/>
          </a:xfrm>
          <a:prstGeom prst="rect">
            <a:avLst/>
          </a:prstGeom>
        </p:spPr>
      </p:pic>
      <p:sp>
        <p:nvSpPr>
          <p:cNvPr id="11" name="Rectangle 10"/>
          <p:cNvSpPr/>
          <p:nvPr/>
        </p:nvSpPr>
        <p:spPr>
          <a:xfrm>
            <a:off x="343105" y="2030976"/>
            <a:ext cx="2336513" cy="637449"/>
          </a:xfrm>
          <a:prstGeom prst="rect">
            <a:avLst/>
          </a:prstGeom>
          <a:solidFill>
            <a:schemeClr val="bg1"/>
          </a:solidFill>
          <a:ln>
            <a:solidFill>
              <a:srgbClr val="1D2D3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dirty="0">
                <a:solidFill>
                  <a:srgbClr val="BF7C05"/>
                </a:solidFill>
              </a:rPr>
              <a:t>Strategic </a:t>
            </a:r>
            <a:r>
              <a:rPr lang="fr-FR" sz="1600" dirty="0" err="1">
                <a:solidFill>
                  <a:srgbClr val="BF7C05"/>
                </a:solidFill>
              </a:rPr>
              <a:t>Planners</a:t>
            </a:r>
            <a:endParaRPr lang="fr-FR" sz="1600" dirty="0">
              <a:solidFill>
                <a:srgbClr val="BF7C05"/>
              </a:solidFill>
            </a:endParaRPr>
          </a:p>
        </p:txBody>
      </p:sp>
      <p:pic>
        <p:nvPicPr>
          <p:cNvPr id="8" name="Image 7"/>
          <p:cNvPicPr>
            <a:picLocks noChangeAspect="1"/>
          </p:cNvPicPr>
          <p:nvPr/>
        </p:nvPicPr>
        <p:blipFill>
          <a:blip r:embed="rId3"/>
          <a:stretch>
            <a:fillRect/>
          </a:stretch>
        </p:blipFill>
        <p:spPr>
          <a:xfrm>
            <a:off x="441050" y="2079348"/>
            <a:ext cx="555546" cy="540703"/>
          </a:xfrm>
          <a:prstGeom prst="rect">
            <a:avLst/>
          </a:prstGeom>
        </p:spPr>
      </p:pic>
      <p:sp>
        <p:nvSpPr>
          <p:cNvPr id="13" name="Rectangle 12"/>
          <p:cNvSpPr/>
          <p:nvPr/>
        </p:nvSpPr>
        <p:spPr>
          <a:xfrm>
            <a:off x="343105" y="2744667"/>
            <a:ext cx="2336513" cy="637449"/>
          </a:xfrm>
          <a:prstGeom prst="rect">
            <a:avLst/>
          </a:prstGeom>
          <a:solidFill>
            <a:schemeClr val="bg1"/>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dirty="0">
                <a:solidFill>
                  <a:srgbClr val="BF7C05"/>
                </a:solidFill>
              </a:rPr>
              <a:t>Middle Managers</a:t>
            </a:r>
          </a:p>
        </p:txBody>
      </p:sp>
      <p:pic>
        <p:nvPicPr>
          <p:cNvPr id="7" name="Image 6"/>
          <p:cNvPicPr>
            <a:picLocks noChangeAspect="1"/>
          </p:cNvPicPr>
          <p:nvPr/>
        </p:nvPicPr>
        <p:blipFill>
          <a:blip r:embed="rId4"/>
          <a:stretch>
            <a:fillRect/>
          </a:stretch>
        </p:blipFill>
        <p:spPr>
          <a:xfrm>
            <a:off x="441050" y="2859692"/>
            <a:ext cx="640198" cy="407398"/>
          </a:xfrm>
          <a:prstGeom prst="rect">
            <a:avLst/>
          </a:prstGeom>
        </p:spPr>
      </p:pic>
      <p:sp>
        <p:nvSpPr>
          <p:cNvPr id="15" name="Rectangle 14"/>
          <p:cNvSpPr/>
          <p:nvPr/>
        </p:nvSpPr>
        <p:spPr>
          <a:xfrm>
            <a:off x="343105" y="3458358"/>
            <a:ext cx="2336513" cy="637449"/>
          </a:xfrm>
          <a:prstGeom prst="rect">
            <a:avLst/>
          </a:prstGeom>
          <a:solidFill>
            <a:schemeClr val="bg1"/>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dirty="0">
                <a:solidFill>
                  <a:srgbClr val="BF7C05"/>
                </a:solidFill>
              </a:rPr>
              <a:t>Consultants</a:t>
            </a:r>
          </a:p>
        </p:txBody>
      </p:sp>
      <p:pic>
        <p:nvPicPr>
          <p:cNvPr id="9" name="Image 8"/>
          <p:cNvPicPr>
            <a:picLocks noChangeAspect="1"/>
          </p:cNvPicPr>
          <p:nvPr/>
        </p:nvPicPr>
        <p:blipFill>
          <a:blip r:embed="rId5"/>
          <a:stretch>
            <a:fillRect/>
          </a:stretch>
        </p:blipFill>
        <p:spPr>
          <a:xfrm>
            <a:off x="499853" y="3527736"/>
            <a:ext cx="496743" cy="498691"/>
          </a:xfrm>
          <a:prstGeom prst="rect">
            <a:avLst/>
          </a:prstGeom>
        </p:spPr>
      </p:pic>
      <p:sp>
        <p:nvSpPr>
          <p:cNvPr id="17" name="Légende à une bordure 1 16"/>
          <p:cNvSpPr/>
          <p:nvPr/>
        </p:nvSpPr>
        <p:spPr>
          <a:xfrm>
            <a:off x="3492500" y="1317285"/>
            <a:ext cx="4594225" cy="2778522"/>
          </a:xfrm>
          <a:prstGeom prst="accentCallout1">
            <a:avLst>
              <a:gd name="adj1" fmla="val 50631"/>
              <a:gd name="adj2" fmla="val -7918"/>
              <a:gd name="adj3" fmla="val 33996"/>
              <a:gd name="adj4" fmla="val -16601"/>
            </a:avLst>
          </a:prstGeom>
          <a:solidFill>
            <a:schemeClr val="bg1">
              <a:lumMod val="8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3619500" y="1393527"/>
            <a:ext cx="4467225" cy="2795637"/>
          </a:xfrm>
          <a:prstGeom prst="rect">
            <a:avLst/>
          </a:prstGeom>
          <a:noFill/>
        </p:spPr>
        <p:txBody>
          <a:bodyPr wrap="square" rtlCol="0">
            <a:spAutoFit/>
          </a:bodyPr>
          <a:lstStyle/>
          <a:p>
            <a:pPr>
              <a:lnSpc>
                <a:spcPts val="1900"/>
              </a:lnSpc>
              <a:spcBef>
                <a:spcPts val="600"/>
              </a:spcBef>
            </a:pPr>
            <a:r>
              <a:rPr lang="en-US" sz="1400" dirty="0"/>
              <a:t>Strategy Directors and Analysts coordinate the strategy process. Often in large </a:t>
            </a:r>
            <a:r>
              <a:rPr lang="en-US" sz="1400" dirty="0" err="1"/>
              <a:t>organisations</a:t>
            </a:r>
            <a:r>
              <a:rPr lang="en-US" sz="1400" dirty="0"/>
              <a:t>.</a:t>
            </a:r>
          </a:p>
          <a:p>
            <a:pPr>
              <a:lnSpc>
                <a:spcPts val="1400"/>
              </a:lnSpc>
              <a:spcBef>
                <a:spcPts val="600"/>
              </a:spcBef>
              <a:tabLst>
                <a:tab pos="542925" algn="l"/>
              </a:tabLst>
            </a:pPr>
            <a:r>
              <a:rPr lang="en-US" sz="1100" dirty="0"/>
              <a:t>SKILLS:	Coordination	Monitoring environment</a:t>
            </a:r>
            <a:br>
              <a:rPr lang="en-US" sz="1100" dirty="0"/>
            </a:br>
            <a:r>
              <a:rPr lang="en-US" sz="1100" dirty="0"/>
              <a:t>	Teamwork	Evaluating M&amp;A targets</a:t>
            </a:r>
            <a:br>
              <a:rPr lang="en-US" sz="1100" dirty="0"/>
            </a:br>
            <a:r>
              <a:rPr lang="en-US" sz="1100" dirty="0"/>
              <a:t>	Influencing	Networking</a:t>
            </a:r>
          </a:p>
          <a:p>
            <a:pPr>
              <a:lnSpc>
                <a:spcPts val="1400"/>
              </a:lnSpc>
              <a:spcBef>
                <a:spcPts val="600"/>
              </a:spcBef>
              <a:tabLst>
                <a:tab pos="542925" algn="l"/>
              </a:tabLst>
            </a:pPr>
            <a:r>
              <a:rPr lang="en-US" sz="1100" dirty="0"/>
              <a:t>TASKS:	Don’t take strategic decisions BUT</a:t>
            </a:r>
          </a:p>
          <a:p>
            <a:pPr>
              <a:lnSpc>
                <a:spcPts val="1400"/>
              </a:lnSpc>
              <a:spcBef>
                <a:spcPts val="600"/>
              </a:spcBef>
              <a:tabLst>
                <a:tab pos="542925" algn="l"/>
              </a:tabLst>
            </a:pPr>
            <a:r>
              <a:rPr lang="en-US" sz="1100" dirty="0"/>
              <a:t>	Provide information and analysis to decision makers in a clear and  	concise manner (communication skills!)</a:t>
            </a:r>
          </a:p>
          <a:p>
            <a:pPr>
              <a:lnSpc>
                <a:spcPts val="1400"/>
              </a:lnSpc>
              <a:spcBef>
                <a:spcPts val="600"/>
              </a:spcBef>
              <a:tabLst>
                <a:tab pos="542925" algn="l"/>
              </a:tabLst>
            </a:pPr>
            <a:r>
              <a:rPr lang="en-US" sz="1100" dirty="0"/>
              <a:t>	Guide strategic analysis and assist others in the planning process</a:t>
            </a:r>
            <a:br>
              <a:rPr lang="en-US" sz="1100" dirty="0"/>
            </a:br>
            <a:r>
              <a:rPr lang="en-US" sz="1100" dirty="0"/>
              <a:t>	Coordinate central and BU </a:t>
            </a:r>
            <a:r>
              <a:rPr lang="en-US" sz="1100" dirty="0" err="1"/>
              <a:t>strategising</a:t>
            </a:r>
            <a:r>
              <a:rPr lang="en-US" sz="1100" dirty="0"/>
              <a:t>. Link finances to strategy.</a:t>
            </a:r>
          </a:p>
          <a:p>
            <a:pPr>
              <a:lnSpc>
                <a:spcPts val="1400"/>
              </a:lnSpc>
              <a:spcBef>
                <a:spcPts val="600"/>
              </a:spcBef>
              <a:tabLst>
                <a:tab pos="542925" algn="l"/>
              </a:tabLst>
            </a:pPr>
            <a:r>
              <a:rPr lang="en-US" sz="1100" dirty="0"/>
              <a:t>	Provide support on special projects</a:t>
            </a:r>
          </a:p>
          <a:p>
            <a:endParaRPr lang="en-US" sz="1400" dirty="0"/>
          </a:p>
        </p:txBody>
      </p:sp>
    </p:spTree>
    <p:extLst>
      <p:ext uri="{BB962C8B-B14F-4D97-AF65-F5344CB8AC3E}">
        <p14:creationId xmlns:p14="http://schemas.microsoft.com/office/powerpoint/2010/main" val="4022166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Who</a:t>
            </a:r>
            <a:r>
              <a:rPr lang="fr-FR" dirty="0"/>
              <a:t> (The </a:t>
            </a:r>
            <a:r>
              <a:rPr lang="fr-FR" dirty="0" err="1"/>
              <a:t>Strategists</a:t>
            </a:r>
            <a:r>
              <a:rPr lang="fr-FR" dirty="0"/>
              <a:t>)</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248</a:t>
            </a:fld>
            <a:endParaRPr lang="fr-FR"/>
          </a:p>
        </p:txBody>
      </p:sp>
      <p:sp>
        <p:nvSpPr>
          <p:cNvPr id="10" name="Rectangle 9"/>
          <p:cNvSpPr/>
          <p:nvPr/>
        </p:nvSpPr>
        <p:spPr>
          <a:xfrm>
            <a:off x="343105" y="1317285"/>
            <a:ext cx="2336513" cy="637449"/>
          </a:xfrm>
          <a:prstGeom prst="rect">
            <a:avLst/>
          </a:prstGeom>
          <a:solidFill>
            <a:schemeClr val="bg1"/>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dirty="0">
                <a:solidFill>
                  <a:srgbClr val="BF7C05"/>
                </a:solidFill>
              </a:rPr>
              <a:t>Top Managers</a:t>
            </a:r>
          </a:p>
        </p:txBody>
      </p:sp>
      <p:pic>
        <p:nvPicPr>
          <p:cNvPr id="6" name="Image 5"/>
          <p:cNvPicPr>
            <a:picLocks noChangeAspect="1"/>
          </p:cNvPicPr>
          <p:nvPr/>
        </p:nvPicPr>
        <p:blipFill>
          <a:blip r:embed="rId2">
            <a:clrChange>
              <a:clrFrom>
                <a:srgbClr val="FFFFFF"/>
              </a:clrFrom>
              <a:clrTo>
                <a:srgbClr val="FFFFFF">
                  <a:alpha val="0"/>
                </a:srgbClr>
              </a:clrTo>
            </a:clrChange>
          </a:blip>
          <a:stretch>
            <a:fillRect/>
          </a:stretch>
        </p:blipFill>
        <p:spPr>
          <a:xfrm>
            <a:off x="363218" y="1393527"/>
            <a:ext cx="718030" cy="481836"/>
          </a:xfrm>
          <a:prstGeom prst="rect">
            <a:avLst/>
          </a:prstGeom>
        </p:spPr>
      </p:pic>
      <p:sp>
        <p:nvSpPr>
          <p:cNvPr id="11" name="Rectangle 10"/>
          <p:cNvSpPr/>
          <p:nvPr/>
        </p:nvSpPr>
        <p:spPr>
          <a:xfrm>
            <a:off x="343105" y="2030976"/>
            <a:ext cx="2336513" cy="637449"/>
          </a:xfrm>
          <a:prstGeom prst="rect">
            <a:avLst/>
          </a:prstGeom>
          <a:solidFill>
            <a:schemeClr val="bg1"/>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dirty="0">
                <a:solidFill>
                  <a:srgbClr val="BF7C05"/>
                </a:solidFill>
              </a:rPr>
              <a:t>Strategic </a:t>
            </a:r>
            <a:r>
              <a:rPr lang="fr-FR" sz="1600" dirty="0" err="1">
                <a:solidFill>
                  <a:srgbClr val="BF7C05"/>
                </a:solidFill>
              </a:rPr>
              <a:t>Planners</a:t>
            </a:r>
            <a:endParaRPr lang="fr-FR" sz="1600" dirty="0">
              <a:solidFill>
                <a:srgbClr val="BF7C05"/>
              </a:solidFill>
            </a:endParaRPr>
          </a:p>
        </p:txBody>
      </p:sp>
      <p:pic>
        <p:nvPicPr>
          <p:cNvPr id="8" name="Image 7"/>
          <p:cNvPicPr>
            <a:picLocks noChangeAspect="1"/>
          </p:cNvPicPr>
          <p:nvPr/>
        </p:nvPicPr>
        <p:blipFill>
          <a:blip r:embed="rId3"/>
          <a:stretch>
            <a:fillRect/>
          </a:stretch>
        </p:blipFill>
        <p:spPr>
          <a:xfrm>
            <a:off x="441050" y="2079348"/>
            <a:ext cx="555546" cy="540703"/>
          </a:xfrm>
          <a:prstGeom prst="rect">
            <a:avLst/>
          </a:prstGeom>
        </p:spPr>
      </p:pic>
      <p:sp>
        <p:nvSpPr>
          <p:cNvPr id="13" name="Rectangle 12"/>
          <p:cNvSpPr/>
          <p:nvPr/>
        </p:nvSpPr>
        <p:spPr>
          <a:xfrm>
            <a:off x="343105" y="2744667"/>
            <a:ext cx="2336513" cy="637449"/>
          </a:xfrm>
          <a:prstGeom prst="rect">
            <a:avLst/>
          </a:prstGeom>
          <a:solidFill>
            <a:schemeClr val="bg1"/>
          </a:solidFill>
          <a:ln>
            <a:solidFill>
              <a:srgbClr val="1D2D3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dirty="0">
                <a:solidFill>
                  <a:srgbClr val="BF7C05"/>
                </a:solidFill>
              </a:rPr>
              <a:t>Middle Managers</a:t>
            </a:r>
          </a:p>
        </p:txBody>
      </p:sp>
      <p:pic>
        <p:nvPicPr>
          <p:cNvPr id="7" name="Image 6"/>
          <p:cNvPicPr>
            <a:picLocks noChangeAspect="1"/>
          </p:cNvPicPr>
          <p:nvPr/>
        </p:nvPicPr>
        <p:blipFill>
          <a:blip r:embed="rId4"/>
          <a:stretch>
            <a:fillRect/>
          </a:stretch>
        </p:blipFill>
        <p:spPr>
          <a:xfrm>
            <a:off x="441050" y="2859692"/>
            <a:ext cx="640198" cy="407398"/>
          </a:xfrm>
          <a:prstGeom prst="rect">
            <a:avLst/>
          </a:prstGeom>
        </p:spPr>
      </p:pic>
      <p:sp>
        <p:nvSpPr>
          <p:cNvPr id="15" name="Rectangle 14"/>
          <p:cNvSpPr/>
          <p:nvPr/>
        </p:nvSpPr>
        <p:spPr>
          <a:xfrm>
            <a:off x="343105" y="3458358"/>
            <a:ext cx="2336513" cy="637449"/>
          </a:xfrm>
          <a:prstGeom prst="rect">
            <a:avLst/>
          </a:prstGeom>
          <a:solidFill>
            <a:schemeClr val="bg1"/>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dirty="0">
                <a:solidFill>
                  <a:srgbClr val="BF7C05"/>
                </a:solidFill>
              </a:rPr>
              <a:t>Consultants</a:t>
            </a:r>
          </a:p>
        </p:txBody>
      </p:sp>
      <p:pic>
        <p:nvPicPr>
          <p:cNvPr id="9" name="Image 8"/>
          <p:cNvPicPr>
            <a:picLocks noChangeAspect="1"/>
          </p:cNvPicPr>
          <p:nvPr/>
        </p:nvPicPr>
        <p:blipFill>
          <a:blip r:embed="rId5"/>
          <a:stretch>
            <a:fillRect/>
          </a:stretch>
        </p:blipFill>
        <p:spPr>
          <a:xfrm>
            <a:off x="499853" y="3527736"/>
            <a:ext cx="496743" cy="498691"/>
          </a:xfrm>
          <a:prstGeom prst="rect">
            <a:avLst/>
          </a:prstGeom>
        </p:spPr>
      </p:pic>
      <p:sp>
        <p:nvSpPr>
          <p:cNvPr id="17" name="Légende à une bordure 1 16"/>
          <p:cNvSpPr/>
          <p:nvPr/>
        </p:nvSpPr>
        <p:spPr>
          <a:xfrm>
            <a:off x="3492500" y="1317285"/>
            <a:ext cx="4594225" cy="2778522"/>
          </a:xfrm>
          <a:prstGeom prst="accentCallout1">
            <a:avLst>
              <a:gd name="adj1" fmla="val 49260"/>
              <a:gd name="adj2" fmla="val -8333"/>
              <a:gd name="adj3" fmla="val 63477"/>
              <a:gd name="adj4" fmla="val -17845"/>
            </a:avLst>
          </a:prstGeom>
          <a:solidFill>
            <a:schemeClr val="bg1">
              <a:lumMod val="8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3619500" y="1393527"/>
            <a:ext cx="4467225" cy="2567369"/>
          </a:xfrm>
          <a:prstGeom prst="rect">
            <a:avLst/>
          </a:prstGeom>
          <a:noFill/>
        </p:spPr>
        <p:txBody>
          <a:bodyPr wrap="square" rtlCol="0">
            <a:spAutoFit/>
          </a:bodyPr>
          <a:lstStyle/>
          <a:p>
            <a:pPr>
              <a:lnSpc>
                <a:spcPts val="1500"/>
              </a:lnSpc>
              <a:spcBef>
                <a:spcPts val="600"/>
              </a:spcBef>
            </a:pPr>
            <a:r>
              <a:rPr lang="en-US" sz="1400" dirty="0"/>
              <a:t>Very involved with strategy implementation. Often not involved but could provide value if they were (especially in fast-moving environments and knowledge-intensive industries (they have the knowledge)</a:t>
            </a:r>
            <a:br>
              <a:rPr lang="en-US" sz="1400" dirty="0"/>
            </a:br>
            <a:endParaRPr lang="en-US" sz="1400" dirty="0"/>
          </a:p>
          <a:p>
            <a:pPr marL="171450" indent="-171450">
              <a:lnSpc>
                <a:spcPts val="1400"/>
              </a:lnSpc>
              <a:buFont typeface="Arial" panose="020B0604020202020204" pitchFamily="34" charset="0"/>
              <a:buChar char="•"/>
              <a:tabLst>
                <a:tab pos="542925" algn="l"/>
              </a:tabLst>
            </a:pPr>
            <a:r>
              <a:rPr lang="en-US" sz="1100" dirty="0"/>
              <a:t>Source of Information – they have detailed information</a:t>
            </a:r>
          </a:p>
          <a:p>
            <a:pPr marL="171450" indent="-171450">
              <a:lnSpc>
                <a:spcPts val="1400"/>
              </a:lnSpc>
              <a:buFont typeface="Arial" panose="020B0604020202020204" pitchFamily="34" charset="0"/>
              <a:buChar char="•"/>
              <a:tabLst>
                <a:tab pos="542925" algn="l"/>
              </a:tabLst>
            </a:pPr>
            <a:r>
              <a:rPr lang="en-US" sz="1100" dirty="0"/>
              <a:t>Help explain strategy in business terms – offer sense making to others</a:t>
            </a:r>
          </a:p>
          <a:p>
            <a:pPr marL="171450" indent="-171450">
              <a:lnSpc>
                <a:spcPts val="1400"/>
              </a:lnSpc>
              <a:buFont typeface="Arial" panose="020B0604020202020204" pitchFamily="34" charset="0"/>
              <a:buChar char="•"/>
              <a:tabLst>
                <a:tab pos="542925" algn="l"/>
              </a:tabLst>
            </a:pPr>
            <a:r>
              <a:rPr lang="en-US" sz="1100" dirty="0"/>
              <a:t>Help adapt strategy as context evolves</a:t>
            </a:r>
          </a:p>
          <a:p>
            <a:pPr marL="171450" indent="-171450">
              <a:lnSpc>
                <a:spcPts val="1400"/>
              </a:lnSpc>
              <a:buFont typeface="Arial" panose="020B0604020202020204" pitchFamily="34" charset="0"/>
              <a:buChar char="•"/>
              <a:tabLst>
                <a:tab pos="542925" algn="l"/>
              </a:tabLst>
            </a:pPr>
            <a:r>
              <a:rPr lang="en-US" sz="1100" dirty="0"/>
              <a:t>Can champion new ideas that emerge in the markets</a:t>
            </a:r>
          </a:p>
          <a:p>
            <a:pPr>
              <a:lnSpc>
                <a:spcPts val="1400"/>
              </a:lnSpc>
              <a:spcBef>
                <a:spcPts val="600"/>
              </a:spcBef>
              <a:tabLst>
                <a:tab pos="542925" algn="l"/>
              </a:tabLst>
            </a:pPr>
            <a:r>
              <a:rPr lang="en-US" sz="1100" dirty="0"/>
              <a:t>Can increase their influence if</a:t>
            </a:r>
          </a:p>
          <a:p>
            <a:pPr marL="171450" indent="-171450">
              <a:lnSpc>
                <a:spcPts val="1400"/>
              </a:lnSpc>
              <a:buFont typeface="Arial" panose="020B0604020202020204" pitchFamily="34" charset="0"/>
              <a:buChar char="•"/>
              <a:tabLst>
                <a:tab pos="542925" algn="l"/>
              </a:tabLst>
            </a:pPr>
            <a:r>
              <a:rPr lang="en-US" sz="1100" dirty="0"/>
              <a:t>They are in critical parts (BUs)of the </a:t>
            </a:r>
            <a:r>
              <a:rPr lang="en-US" sz="1100" dirty="0" err="1"/>
              <a:t>organisation</a:t>
            </a:r>
            <a:r>
              <a:rPr lang="en-US" sz="1100" dirty="0"/>
              <a:t> or are outward-facing</a:t>
            </a:r>
          </a:p>
          <a:p>
            <a:pPr marL="171450" indent="-171450">
              <a:lnSpc>
                <a:spcPts val="1400"/>
              </a:lnSpc>
              <a:buFont typeface="Arial" panose="020B0604020202020204" pitchFamily="34" charset="0"/>
              <a:buChar char="•"/>
              <a:tabLst>
                <a:tab pos="542925" algn="l"/>
              </a:tabLst>
            </a:pPr>
            <a:r>
              <a:rPr lang="en-US" sz="1100" dirty="0"/>
              <a:t>They have access to internal networks (many perspectives, influence)</a:t>
            </a:r>
          </a:p>
          <a:p>
            <a:pPr marL="171450" indent="-171450">
              <a:lnSpc>
                <a:spcPts val="1400"/>
              </a:lnSpc>
              <a:buFont typeface="Arial" panose="020B0604020202020204" pitchFamily="34" charset="0"/>
              <a:buChar char="•"/>
              <a:tabLst>
                <a:tab pos="542925" algn="l"/>
              </a:tabLst>
            </a:pPr>
            <a:r>
              <a:rPr lang="en-US" sz="1100" dirty="0"/>
              <a:t>They have access to the « strategic conversation »</a:t>
            </a:r>
          </a:p>
        </p:txBody>
      </p:sp>
    </p:spTree>
    <p:extLst>
      <p:ext uri="{BB962C8B-B14F-4D97-AF65-F5344CB8AC3E}">
        <p14:creationId xmlns:p14="http://schemas.microsoft.com/office/powerpoint/2010/main" val="143874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Who</a:t>
            </a:r>
            <a:r>
              <a:rPr lang="fr-FR" dirty="0"/>
              <a:t> (The </a:t>
            </a:r>
            <a:r>
              <a:rPr lang="fr-FR" dirty="0" err="1"/>
              <a:t>Strategists</a:t>
            </a:r>
            <a:r>
              <a:rPr lang="fr-FR" dirty="0"/>
              <a:t>)</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249</a:t>
            </a:fld>
            <a:endParaRPr lang="fr-FR"/>
          </a:p>
        </p:txBody>
      </p:sp>
      <p:sp>
        <p:nvSpPr>
          <p:cNvPr id="10" name="Rectangle 9"/>
          <p:cNvSpPr/>
          <p:nvPr/>
        </p:nvSpPr>
        <p:spPr>
          <a:xfrm>
            <a:off x="343105" y="1317285"/>
            <a:ext cx="2336513" cy="637449"/>
          </a:xfrm>
          <a:prstGeom prst="rect">
            <a:avLst/>
          </a:prstGeom>
          <a:solidFill>
            <a:schemeClr val="bg1"/>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dirty="0">
                <a:solidFill>
                  <a:srgbClr val="BF7C05"/>
                </a:solidFill>
              </a:rPr>
              <a:t>Top Managers</a:t>
            </a:r>
          </a:p>
        </p:txBody>
      </p:sp>
      <p:pic>
        <p:nvPicPr>
          <p:cNvPr id="6" name="Image 5"/>
          <p:cNvPicPr>
            <a:picLocks noChangeAspect="1"/>
          </p:cNvPicPr>
          <p:nvPr/>
        </p:nvPicPr>
        <p:blipFill>
          <a:blip r:embed="rId2">
            <a:clrChange>
              <a:clrFrom>
                <a:srgbClr val="FFFFFF"/>
              </a:clrFrom>
              <a:clrTo>
                <a:srgbClr val="FFFFFF">
                  <a:alpha val="0"/>
                </a:srgbClr>
              </a:clrTo>
            </a:clrChange>
          </a:blip>
          <a:stretch>
            <a:fillRect/>
          </a:stretch>
        </p:blipFill>
        <p:spPr>
          <a:xfrm>
            <a:off x="363218" y="1393527"/>
            <a:ext cx="718030" cy="481836"/>
          </a:xfrm>
          <a:prstGeom prst="rect">
            <a:avLst/>
          </a:prstGeom>
        </p:spPr>
      </p:pic>
      <p:sp>
        <p:nvSpPr>
          <p:cNvPr id="11" name="Rectangle 10"/>
          <p:cNvSpPr/>
          <p:nvPr/>
        </p:nvSpPr>
        <p:spPr>
          <a:xfrm>
            <a:off x="343105" y="2030976"/>
            <a:ext cx="2336513" cy="637449"/>
          </a:xfrm>
          <a:prstGeom prst="rect">
            <a:avLst/>
          </a:prstGeom>
          <a:solidFill>
            <a:schemeClr val="bg1"/>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dirty="0">
                <a:solidFill>
                  <a:srgbClr val="BF7C05"/>
                </a:solidFill>
              </a:rPr>
              <a:t>Strategic </a:t>
            </a:r>
            <a:r>
              <a:rPr lang="fr-FR" sz="1600" dirty="0" err="1">
                <a:solidFill>
                  <a:srgbClr val="BF7C05"/>
                </a:solidFill>
              </a:rPr>
              <a:t>Planners</a:t>
            </a:r>
            <a:endParaRPr lang="fr-FR" sz="1600" dirty="0">
              <a:solidFill>
                <a:srgbClr val="BF7C05"/>
              </a:solidFill>
            </a:endParaRPr>
          </a:p>
        </p:txBody>
      </p:sp>
      <p:pic>
        <p:nvPicPr>
          <p:cNvPr id="8" name="Image 7"/>
          <p:cNvPicPr>
            <a:picLocks noChangeAspect="1"/>
          </p:cNvPicPr>
          <p:nvPr/>
        </p:nvPicPr>
        <p:blipFill>
          <a:blip r:embed="rId3"/>
          <a:stretch>
            <a:fillRect/>
          </a:stretch>
        </p:blipFill>
        <p:spPr>
          <a:xfrm>
            <a:off x="441050" y="2079348"/>
            <a:ext cx="555546" cy="540703"/>
          </a:xfrm>
          <a:prstGeom prst="rect">
            <a:avLst/>
          </a:prstGeom>
        </p:spPr>
      </p:pic>
      <p:sp>
        <p:nvSpPr>
          <p:cNvPr id="13" name="Rectangle 12"/>
          <p:cNvSpPr/>
          <p:nvPr/>
        </p:nvSpPr>
        <p:spPr>
          <a:xfrm>
            <a:off x="343105" y="2744667"/>
            <a:ext cx="2336513" cy="637449"/>
          </a:xfrm>
          <a:prstGeom prst="rect">
            <a:avLst/>
          </a:prstGeom>
          <a:solidFill>
            <a:schemeClr val="bg1"/>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dirty="0">
                <a:solidFill>
                  <a:srgbClr val="BF7C05"/>
                </a:solidFill>
              </a:rPr>
              <a:t>Middle Managers</a:t>
            </a:r>
          </a:p>
        </p:txBody>
      </p:sp>
      <p:pic>
        <p:nvPicPr>
          <p:cNvPr id="7" name="Image 6"/>
          <p:cNvPicPr>
            <a:picLocks noChangeAspect="1"/>
          </p:cNvPicPr>
          <p:nvPr/>
        </p:nvPicPr>
        <p:blipFill>
          <a:blip r:embed="rId4"/>
          <a:stretch>
            <a:fillRect/>
          </a:stretch>
        </p:blipFill>
        <p:spPr>
          <a:xfrm>
            <a:off x="441050" y="2859692"/>
            <a:ext cx="640198" cy="407398"/>
          </a:xfrm>
          <a:prstGeom prst="rect">
            <a:avLst/>
          </a:prstGeom>
        </p:spPr>
      </p:pic>
      <p:sp>
        <p:nvSpPr>
          <p:cNvPr id="15" name="Rectangle 14"/>
          <p:cNvSpPr/>
          <p:nvPr/>
        </p:nvSpPr>
        <p:spPr>
          <a:xfrm>
            <a:off x="343105" y="3458358"/>
            <a:ext cx="2336513" cy="637449"/>
          </a:xfrm>
          <a:prstGeom prst="rect">
            <a:avLst/>
          </a:prstGeom>
          <a:solidFill>
            <a:schemeClr val="bg1"/>
          </a:solidFill>
          <a:ln>
            <a:solidFill>
              <a:srgbClr val="1D2D3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dirty="0">
                <a:solidFill>
                  <a:srgbClr val="BF7C05"/>
                </a:solidFill>
              </a:rPr>
              <a:t>Consultants</a:t>
            </a:r>
          </a:p>
        </p:txBody>
      </p:sp>
      <p:pic>
        <p:nvPicPr>
          <p:cNvPr id="9" name="Image 8"/>
          <p:cNvPicPr>
            <a:picLocks noChangeAspect="1"/>
          </p:cNvPicPr>
          <p:nvPr/>
        </p:nvPicPr>
        <p:blipFill>
          <a:blip r:embed="rId5"/>
          <a:stretch>
            <a:fillRect/>
          </a:stretch>
        </p:blipFill>
        <p:spPr>
          <a:xfrm>
            <a:off x="499853" y="3527736"/>
            <a:ext cx="496743" cy="498691"/>
          </a:xfrm>
          <a:prstGeom prst="rect">
            <a:avLst/>
          </a:prstGeom>
        </p:spPr>
      </p:pic>
      <p:sp>
        <p:nvSpPr>
          <p:cNvPr id="17" name="Légende à une bordure 1 16"/>
          <p:cNvSpPr/>
          <p:nvPr/>
        </p:nvSpPr>
        <p:spPr>
          <a:xfrm>
            <a:off x="3492500" y="1317285"/>
            <a:ext cx="4594225" cy="2778522"/>
          </a:xfrm>
          <a:prstGeom prst="accentCallout1">
            <a:avLst>
              <a:gd name="adj1" fmla="val 49260"/>
              <a:gd name="adj2" fmla="val -8333"/>
              <a:gd name="adj3" fmla="val 89873"/>
              <a:gd name="adj4" fmla="val -17845"/>
            </a:avLst>
          </a:prstGeom>
          <a:solidFill>
            <a:schemeClr val="bg1">
              <a:lumMod val="85000"/>
            </a:schemeClr>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3619500" y="1393527"/>
            <a:ext cx="4467225" cy="2541721"/>
          </a:xfrm>
          <a:prstGeom prst="rect">
            <a:avLst/>
          </a:prstGeom>
          <a:noFill/>
        </p:spPr>
        <p:txBody>
          <a:bodyPr wrap="square" rtlCol="0">
            <a:spAutoFit/>
          </a:bodyPr>
          <a:lstStyle/>
          <a:p>
            <a:pPr>
              <a:lnSpc>
                <a:spcPts val="1500"/>
              </a:lnSpc>
              <a:spcBef>
                <a:spcPts val="600"/>
              </a:spcBef>
            </a:pPr>
            <a:r>
              <a:rPr lang="en-US" sz="1400" dirty="0"/>
              <a:t>Often used in development (McKinsey, BCG, Bain,..)</a:t>
            </a:r>
          </a:p>
          <a:p>
            <a:pPr>
              <a:lnSpc>
                <a:spcPts val="1500"/>
              </a:lnSpc>
              <a:spcBef>
                <a:spcPts val="600"/>
              </a:spcBef>
            </a:pPr>
            <a:endParaRPr lang="en-US" sz="1400" dirty="0"/>
          </a:p>
          <a:p>
            <a:pPr marL="171450" indent="-171450">
              <a:lnSpc>
                <a:spcPts val="1300"/>
              </a:lnSpc>
              <a:buFont typeface="Arial" panose="020B0604020202020204" pitchFamily="34" charset="0"/>
              <a:buChar char="•"/>
              <a:tabLst>
                <a:tab pos="542925" algn="l"/>
              </a:tabLst>
            </a:pPr>
            <a:r>
              <a:rPr lang="en-US" sz="1100" dirty="0"/>
              <a:t>Help executives </a:t>
            </a:r>
            <a:r>
              <a:rPr lang="en-US" sz="1100" dirty="0" err="1"/>
              <a:t>analyse</a:t>
            </a:r>
            <a:r>
              <a:rPr lang="en-US" sz="1100" dirty="0"/>
              <a:t>, </a:t>
            </a:r>
            <a:r>
              <a:rPr lang="en-US" sz="1100" dirty="0" err="1"/>
              <a:t>prioritise</a:t>
            </a:r>
            <a:r>
              <a:rPr lang="en-US" sz="1100" dirty="0"/>
              <a:t> and generate options with an external perspective</a:t>
            </a:r>
          </a:p>
          <a:p>
            <a:pPr marL="171450" indent="-171450">
              <a:lnSpc>
                <a:spcPts val="1300"/>
              </a:lnSpc>
              <a:buFont typeface="Arial" panose="020B0604020202020204" pitchFamily="34" charset="0"/>
              <a:buChar char="•"/>
              <a:tabLst>
                <a:tab pos="542925" algn="l"/>
              </a:tabLst>
            </a:pPr>
            <a:r>
              <a:rPr lang="en-US" sz="1100" dirty="0"/>
              <a:t>Transfer knowledge across clients</a:t>
            </a:r>
          </a:p>
          <a:p>
            <a:pPr marL="171450" indent="-171450">
              <a:lnSpc>
                <a:spcPts val="1300"/>
              </a:lnSpc>
              <a:buFont typeface="Arial" panose="020B0604020202020204" pitchFamily="34" charset="0"/>
              <a:buChar char="•"/>
              <a:tabLst>
                <a:tab pos="542925" algn="l"/>
              </a:tabLst>
            </a:pPr>
            <a:r>
              <a:rPr lang="en-US" sz="1100" dirty="0"/>
              <a:t>Promote strategic decisions and influence decision makers</a:t>
            </a:r>
          </a:p>
          <a:p>
            <a:pPr marL="171450" indent="-171450">
              <a:lnSpc>
                <a:spcPts val="1300"/>
              </a:lnSpc>
              <a:buFont typeface="Arial" panose="020B0604020202020204" pitchFamily="34" charset="0"/>
              <a:buChar char="•"/>
              <a:tabLst>
                <a:tab pos="542925" algn="l"/>
              </a:tabLst>
            </a:pPr>
            <a:r>
              <a:rPr lang="en-US" sz="1100" dirty="0"/>
              <a:t>Implement strategic change (planning, coaching, training)</a:t>
            </a:r>
          </a:p>
          <a:p>
            <a:pPr>
              <a:lnSpc>
                <a:spcPts val="1400"/>
              </a:lnSpc>
              <a:spcBef>
                <a:spcPts val="600"/>
              </a:spcBef>
              <a:tabLst>
                <a:tab pos="542925" algn="l"/>
              </a:tabLst>
            </a:pPr>
            <a:r>
              <a:rPr lang="en-US" sz="1100" dirty="0"/>
              <a:t>To increase their impact</a:t>
            </a:r>
          </a:p>
          <a:p>
            <a:pPr marL="171450" indent="-171450">
              <a:lnSpc>
                <a:spcPts val="1400"/>
              </a:lnSpc>
              <a:buFont typeface="Arial" panose="020B0604020202020204" pitchFamily="34" charset="0"/>
              <a:buChar char="•"/>
              <a:tabLst>
                <a:tab pos="542925" algn="l"/>
              </a:tabLst>
            </a:pPr>
            <a:r>
              <a:rPr lang="en-US" sz="1100" dirty="0"/>
              <a:t>Apply purchasing standards to the choice of the consultant (avoid friends)</a:t>
            </a:r>
          </a:p>
          <a:p>
            <a:pPr marL="171450" indent="-171450">
              <a:lnSpc>
                <a:spcPts val="1400"/>
              </a:lnSpc>
              <a:buFont typeface="Arial" panose="020B0604020202020204" pitchFamily="34" charset="0"/>
              <a:buChar char="•"/>
              <a:tabLst>
                <a:tab pos="542925" algn="l"/>
              </a:tabLst>
            </a:pPr>
            <a:r>
              <a:rPr lang="en-US" sz="1100" dirty="0"/>
              <a:t>Develop supervisory skills across projects managed by consultants (impose systematic governance structures, reporting processes, etc.)</a:t>
            </a:r>
          </a:p>
          <a:p>
            <a:pPr marL="171450" indent="-171450">
              <a:lnSpc>
                <a:spcPts val="1400"/>
              </a:lnSpc>
              <a:buFont typeface="Arial" panose="020B0604020202020204" pitchFamily="34" charset="0"/>
              <a:buChar char="•"/>
              <a:tabLst>
                <a:tab pos="542925" algn="l"/>
              </a:tabLst>
            </a:pPr>
            <a:r>
              <a:rPr lang="en-US" sz="1100" dirty="0"/>
              <a:t>Effective partnering using internal people in the team</a:t>
            </a:r>
          </a:p>
        </p:txBody>
      </p:sp>
    </p:spTree>
    <p:extLst>
      <p:ext uri="{BB962C8B-B14F-4D97-AF65-F5344CB8AC3E}">
        <p14:creationId xmlns:p14="http://schemas.microsoft.com/office/powerpoint/2010/main" val="271476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The </a:t>
            </a:r>
            <a:r>
              <a:rPr lang="fr-FR" dirty="0" err="1"/>
              <a:t>strategy</a:t>
            </a:r>
            <a:r>
              <a:rPr lang="fr-FR" dirty="0"/>
              <a:t> </a:t>
            </a:r>
            <a:r>
              <a:rPr lang="fr-FR" dirty="0" err="1"/>
              <a:t>clock</a:t>
            </a:r>
            <a:endParaRPr lang="fr-FR" dirty="0"/>
          </a:p>
        </p:txBody>
      </p:sp>
      <p:sp>
        <p:nvSpPr>
          <p:cNvPr id="4" name="Sous-titre 3"/>
          <p:cNvSpPr>
            <a:spLocks noGrp="1"/>
          </p:cNvSpPr>
          <p:nvPr>
            <p:ph type="subTitle" idx="13"/>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25</a:t>
            </a:fld>
            <a:endParaRPr lang="fr-FR"/>
          </a:p>
        </p:txBody>
      </p:sp>
      <p:pic>
        <p:nvPicPr>
          <p:cNvPr id="6"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3759" y="1400989"/>
            <a:ext cx="4208438" cy="313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ce réservé du contenu 1"/>
          <p:cNvSpPr>
            <a:spLocks noGrp="1"/>
          </p:cNvSpPr>
          <p:nvPr>
            <p:ph idx="1"/>
          </p:nvPr>
        </p:nvSpPr>
        <p:spPr>
          <a:xfrm>
            <a:off x="356603" y="1324470"/>
            <a:ext cx="4575760" cy="3119488"/>
          </a:xfrm>
        </p:spPr>
        <p:txBody>
          <a:bodyPr/>
          <a:lstStyle/>
          <a:p>
            <a:r>
              <a:rPr lang="en-US" dirty="0"/>
              <a:t>Looks at potential </a:t>
            </a:r>
            <a:r>
              <a:rPr lang="en-US" b="1" dirty="0"/>
              <a:t>hybrid strategies</a:t>
            </a:r>
          </a:p>
          <a:p>
            <a:r>
              <a:rPr lang="en-US" dirty="0"/>
              <a:t>Uses PRICE (not cost)</a:t>
            </a:r>
          </a:p>
          <a:p>
            <a:r>
              <a:rPr lang="en-US" dirty="0"/>
              <a:t>Incremental vs discrete choices available.</a:t>
            </a:r>
          </a:p>
        </p:txBody>
      </p:sp>
    </p:spTree>
    <p:extLst>
      <p:ext uri="{BB962C8B-B14F-4D97-AF65-F5344CB8AC3E}">
        <p14:creationId xmlns:p14="http://schemas.microsoft.com/office/powerpoint/2010/main" val="39577836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Who</a:t>
            </a:r>
            <a:r>
              <a:rPr lang="fr-FR" dirty="0"/>
              <a:t> to </a:t>
            </a:r>
            <a:r>
              <a:rPr lang="fr-FR" dirty="0" err="1"/>
              <a:t>include</a:t>
            </a:r>
            <a:r>
              <a:rPr lang="fr-FR" dirty="0"/>
              <a:t> ?</a:t>
            </a:r>
          </a:p>
        </p:txBody>
      </p:sp>
      <p:sp>
        <p:nvSpPr>
          <p:cNvPr id="4" name="Sous-titre 3"/>
          <p:cNvSpPr>
            <a:spLocks noGrp="1"/>
          </p:cNvSpPr>
          <p:nvPr>
            <p:ph type="subTitle" idx="13"/>
          </p:nvPr>
        </p:nvSpPr>
        <p:spPr/>
        <p:txBody>
          <a:bodyPr/>
          <a:lstStyle/>
          <a:p>
            <a:r>
              <a:rPr lang="fr-FR" dirty="0" err="1"/>
              <a:t>Depends</a:t>
            </a:r>
            <a:r>
              <a:rPr lang="fr-FR" dirty="0"/>
              <a:t> on the issues at hand</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250</a:t>
            </a:fld>
            <a:endParaRPr lang="fr-FR"/>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6123" y="1344015"/>
            <a:ext cx="4986578" cy="322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632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sz="1600" dirty="0"/>
              <a:t>Strategy analysis</a:t>
            </a:r>
          </a:p>
          <a:p>
            <a:pPr lvl="1"/>
            <a:r>
              <a:rPr lang="en-US" sz="1200" dirty="0"/>
              <a:t>Effective use of appropriate tools</a:t>
            </a:r>
          </a:p>
          <a:p>
            <a:pPr lvl="1"/>
            <a:r>
              <a:rPr lang="en-US" sz="1200" dirty="0"/>
              <a:t>Design the analysis according to what you want to get accomplished (ex. who to involve to get buy-in)</a:t>
            </a:r>
          </a:p>
          <a:p>
            <a:pPr lvl="1"/>
            <a:r>
              <a:rPr lang="en-US" sz="1200" dirty="0"/>
              <a:t>Invest appropriately in technical quality – again – what degree of detail is required?</a:t>
            </a:r>
          </a:p>
          <a:p>
            <a:r>
              <a:rPr lang="en-US" sz="1600" dirty="0"/>
              <a:t>Issue selling – getting attention and building support</a:t>
            </a:r>
          </a:p>
          <a:p>
            <a:pPr lvl="1"/>
            <a:r>
              <a:rPr lang="en-US" sz="1200" dirty="0"/>
              <a:t>Issue packaging (using « communication frames ») (usually « potential » solutions)</a:t>
            </a:r>
          </a:p>
          <a:p>
            <a:pPr lvl="1"/>
            <a:r>
              <a:rPr lang="en-US" sz="1200" dirty="0"/>
              <a:t>Formal and informal channels (</a:t>
            </a:r>
            <a:r>
              <a:rPr lang="en-US" sz="1200" dirty="0" err="1"/>
              <a:t>organisational</a:t>
            </a:r>
            <a:r>
              <a:rPr lang="en-US" sz="1200" dirty="0"/>
              <a:t> savviness)</a:t>
            </a:r>
          </a:p>
          <a:p>
            <a:pPr lvl="1"/>
            <a:r>
              <a:rPr lang="en-US" sz="1200" dirty="0"/>
              <a:t>Influence tactics (coalitions, collaboration, …)</a:t>
            </a:r>
          </a:p>
          <a:p>
            <a:pPr lvl="1"/>
            <a:r>
              <a:rPr lang="en-US" sz="1200" dirty="0"/>
              <a:t>Appropriate timing (readiness of the audience)</a:t>
            </a:r>
          </a:p>
          <a:p>
            <a:r>
              <a:rPr lang="en-US" sz="1600" dirty="0"/>
              <a:t>Decision making</a:t>
            </a:r>
          </a:p>
          <a:p>
            <a:pPr lvl="1"/>
            <a:r>
              <a:rPr lang="en-US" sz="1200" dirty="0"/>
              <a:t>Careful of key biases (confirmation bias, anchoring bias, halo effects, affect bias,…)</a:t>
            </a:r>
          </a:p>
          <a:p>
            <a:r>
              <a:rPr lang="en-US" sz="1600" dirty="0"/>
              <a:t>Communicating</a:t>
            </a:r>
          </a:p>
          <a:p>
            <a:pPr lvl="1"/>
            <a:r>
              <a:rPr lang="en-US" sz="1200" dirty="0"/>
              <a:t>Story telling, engage employees in the communication use appropriate media, clear focused message</a:t>
            </a:r>
          </a:p>
        </p:txBody>
      </p:sp>
      <p:sp>
        <p:nvSpPr>
          <p:cNvPr id="3" name="Titre 2"/>
          <p:cNvSpPr>
            <a:spLocks noGrp="1"/>
          </p:cNvSpPr>
          <p:nvPr>
            <p:ph type="title"/>
          </p:nvPr>
        </p:nvSpPr>
        <p:spPr/>
        <p:txBody>
          <a:bodyPr/>
          <a:lstStyle/>
          <a:p>
            <a:r>
              <a:rPr lang="fr-FR" dirty="0" err="1"/>
              <a:t>What</a:t>
            </a:r>
            <a:r>
              <a:rPr lang="fr-FR" dirty="0"/>
              <a:t> (</a:t>
            </a:r>
            <a:r>
              <a:rPr lang="fr-FR" dirty="0" err="1"/>
              <a:t>Strategising</a:t>
            </a:r>
            <a:r>
              <a:rPr lang="fr-FR" dirty="0"/>
              <a:t> </a:t>
            </a:r>
            <a:r>
              <a:rPr lang="fr-FR" dirty="0" err="1"/>
              <a:t>Activities</a:t>
            </a:r>
            <a:r>
              <a:rPr lang="fr-FR" dirty="0"/>
              <a:t>)</a:t>
            </a:r>
          </a:p>
        </p:txBody>
      </p:sp>
      <p:sp>
        <p:nvSpPr>
          <p:cNvPr id="4" name="Sous-titre 3"/>
          <p:cNvSpPr>
            <a:spLocks noGrp="1"/>
          </p:cNvSpPr>
          <p:nvPr>
            <p:ph type="subTitle" idx="13"/>
          </p:nvPr>
        </p:nvSpPr>
        <p:spPr/>
        <p:txBody>
          <a:bodyPr/>
          <a:lstStyle/>
          <a:p>
            <a:r>
              <a:rPr lang="fr-FR" dirty="0" err="1"/>
              <a:t>What</a:t>
            </a:r>
            <a:r>
              <a:rPr lang="fr-FR" dirty="0"/>
              <a:t> people do </a:t>
            </a:r>
            <a:r>
              <a:rPr lang="fr-FR" dirty="0" err="1"/>
              <a:t>day</a:t>
            </a:r>
            <a:r>
              <a:rPr lang="fr-FR" dirty="0"/>
              <a:t>-to-</a:t>
            </a:r>
            <a:r>
              <a:rPr lang="fr-FR" dirty="0" err="1"/>
              <a:t>day</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251</a:t>
            </a:fld>
            <a:endParaRPr lang="fr-FR"/>
          </a:p>
        </p:txBody>
      </p:sp>
    </p:spTree>
    <p:extLst>
      <p:ext uri="{BB962C8B-B14F-4D97-AF65-F5344CB8AC3E}">
        <p14:creationId xmlns:p14="http://schemas.microsoft.com/office/powerpoint/2010/main" val="70847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324470"/>
            <a:ext cx="8463869" cy="3323730"/>
          </a:xfrm>
        </p:spPr>
        <p:txBody>
          <a:bodyPr/>
          <a:lstStyle/>
          <a:p>
            <a:r>
              <a:rPr lang="en-US" sz="1800" dirty="0"/>
              <a:t>Workshops to formulate, reformulate and review strategies involve groups of executives working intensively for one or two days – often off-site</a:t>
            </a:r>
          </a:p>
          <a:p>
            <a:pPr lvl="1"/>
            <a:r>
              <a:rPr lang="en-US" sz="1400" dirty="0"/>
              <a:t>Helps with team building</a:t>
            </a:r>
          </a:p>
          <a:p>
            <a:pPr lvl="1"/>
            <a:r>
              <a:rPr lang="en-US" sz="1400" dirty="0"/>
              <a:t>Use tools that promote questioning of the current strategy</a:t>
            </a:r>
          </a:p>
          <a:p>
            <a:pPr lvl="1"/>
            <a:r>
              <a:rPr lang="en-US" sz="1400" dirty="0"/>
              <a:t>Specialist facilitators to guide and focus</a:t>
            </a:r>
          </a:p>
          <a:p>
            <a:pPr lvl="1"/>
            <a:r>
              <a:rPr lang="en-US" sz="1400" dirty="0"/>
              <a:t>Visible support from the workshop sponsor (needed for success)</a:t>
            </a:r>
          </a:p>
          <a:p>
            <a:pPr lvl="1"/>
            <a:r>
              <a:rPr lang="en-US" sz="1400" dirty="0"/>
              <a:t>Detach participants from day-to-day responsibilities</a:t>
            </a:r>
          </a:p>
          <a:p>
            <a:r>
              <a:rPr lang="en-US" sz="1800" dirty="0"/>
              <a:t>Effectiveness :</a:t>
            </a:r>
          </a:p>
          <a:p>
            <a:pPr lvl="1"/>
            <a:r>
              <a:rPr lang="en-US" sz="1400" dirty="0"/>
              <a:t>Identify agreed upon actions and next-steps</a:t>
            </a:r>
          </a:p>
          <a:p>
            <a:pPr lvl="1"/>
            <a:r>
              <a:rPr lang="en-US" sz="1400" dirty="0"/>
              <a:t>Establish project groups</a:t>
            </a:r>
          </a:p>
          <a:p>
            <a:pPr lvl="1"/>
            <a:r>
              <a:rPr lang="en-US" sz="1400" dirty="0"/>
              <a:t>Nest workshop (becoming more grounded in operational activities)</a:t>
            </a:r>
          </a:p>
          <a:p>
            <a:pPr lvl="1"/>
            <a:r>
              <a:rPr lang="en-US" sz="1400" dirty="0"/>
              <a:t>Have a visible commitment by top management</a:t>
            </a:r>
          </a:p>
        </p:txBody>
      </p:sp>
      <p:sp>
        <p:nvSpPr>
          <p:cNvPr id="3" name="Titre 2"/>
          <p:cNvSpPr>
            <a:spLocks noGrp="1"/>
          </p:cNvSpPr>
          <p:nvPr>
            <p:ph type="title"/>
          </p:nvPr>
        </p:nvSpPr>
        <p:spPr/>
        <p:txBody>
          <a:bodyPr/>
          <a:lstStyle/>
          <a:p>
            <a:r>
              <a:rPr lang="fr-FR" dirty="0" err="1"/>
              <a:t>Which</a:t>
            </a:r>
            <a:r>
              <a:rPr lang="fr-FR" dirty="0"/>
              <a:t> (</a:t>
            </a:r>
            <a:r>
              <a:rPr lang="fr-FR" dirty="0" err="1"/>
              <a:t>Strategising</a:t>
            </a:r>
            <a:r>
              <a:rPr lang="fr-FR" dirty="0"/>
              <a:t> </a:t>
            </a:r>
            <a:r>
              <a:rPr lang="fr-FR" dirty="0" err="1"/>
              <a:t>Methodolgies</a:t>
            </a:r>
            <a:r>
              <a:rPr lang="fr-FR" dirty="0"/>
              <a:t>)</a:t>
            </a:r>
          </a:p>
        </p:txBody>
      </p:sp>
      <p:sp>
        <p:nvSpPr>
          <p:cNvPr id="4" name="Sous-titre 3"/>
          <p:cNvSpPr>
            <a:spLocks noGrp="1"/>
          </p:cNvSpPr>
          <p:nvPr>
            <p:ph type="subTitle" idx="13"/>
          </p:nvPr>
        </p:nvSpPr>
        <p:spPr/>
        <p:txBody>
          <a:bodyPr/>
          <a:lstStyle/>
          <a:p>
            <a:r>
              <a:rPr lang="fr-FR" dirty="0"/>
              <a:t>Workshops</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252</a:t>
            </a:fld>
            <a:endParaRPr lang="fr-FR"/>
          </a:p>
        </p:txBody>
      </p:sp>
    </p:spTree>
    <p:extLst>
      <p:ext uri="{BB962C8B-B14F-4D97-AF65-F5344CB8AC3E}">
        <p14:creationId xmlns:p14="http://schemas.microsoft.com/office/powerpoint/2010/main" val="236791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324470"/>
            <a:ext cx="8463869" cy="3323730"/>
          </a:xfrm>
        </p:spPr>
        <p:txBody>
          <a:bodyPr/>
          <a:lstStyle/>
          <a:p>
            <a:r>
              <a:rPr lang="en-US" sz="1800" dirty="0"/>
              <a:t>These involve teams of people assigned to work on a particular strategic issue over a defined period of time.</a:t>
            </a:r>
          </a:p>
          <a:p>
            <a:pPr lvl="1"/>
            <a:r>
              <a:rPr lang="en-US" sz="1400" dirty="0"/>
              <a:t>Clear brief / mandate – what defines success?</a:t>
            </a:r>
          </a:p>
          <a:p>
            <a:pPr lvl="1"/>
            <a:r>
              <a:rPr lang="en-US" sz="1400" dirty="0"/>
              <a:t>Top management commitment</a:t>
            </a:r>
          </a:p>
          <a:p>
            <a:pPr lvl="1"/>
            <a:r>
              <a:rPr lang="en-US" sz="1400" dirty="0"/>
              <a:t>Milestones and reviews</a:t>
            </a:r>
          </a:p>
          <a:p>
            <a:pPr lvl="1"/>
            <a:r>
              <a:rPr lang="en-US" sz="1400" dirty="0"/>
              <a:t>Appropriate resources (balance across managerial duties and limited time)</a:t>
            </a:r>
          </a:p>
        </p:txBody>
      </p:sp>
      <p:sp>
        <p:nvSpPr>
          <p:cNvPr id="3" name="Titre 2"/>
          <p:cNvSpPr>
            <a:spLocks noGrp="1"/>
          </p:cNvSpPr>
          <p:nvPr>
            <p:ph type="title"/>
          </p:nvPr>
        </p:nvSpPr>
        <p:spPr/>
        <p:txBody>
          <a:bodyPr/>
          <a:lstStyle/>
          <a:p>
            <a:r>
              <a:rPr lang="fr-FR" dirty="0" err="1"/>
              <a:t>Strategising</a:t>
            </a:r>
            <a:r>
              <a:rPr lang="fr-FR" dirty="0"/>
              <a:t> (</a:t>
            </a:r>
            <a:r>
              <a:rPr lang="fr-FR" dirty="0" err="1"/>
              <a:t>Methods</a:t>
            </a:r>
            <a:r>
              <a:rPr lang="fr-FR" dirty="0"/>
              <a:t>)</a:t>
            </a:r>
          </a:p>
        </p:txBody>
      </p:sp>
      <p:sp>
        <p:nvSpPr>
          <p:cNvPr id="4" name="Sous-titre 3"/>
          <p:cNvSpPr>
            <a:spLocks noGrp="1"/>
          </p:cNvSpPr>
          <p:nvPr>
            <p:ph type="subTitle" idx="13"/>
          </p:nvPr>
        </p:nvSpPr>
        <p:spPr/>
        <p:txBody>
          <a:bodyPr/>
          <a:lstStyle/>
          <a:p>
            <a:r>
              <a:rPr lang="fr-FR" dirty="0" err="1"/>
              <a:t>Strategy</a:t>
            </a:r>
            <a:r>
              <a:rPr lang="fr-FR" dirty="0"/>
              <a:t> </a:t>
            </a:r>
            <a:r>
              <a:rPr lang="fr-FR" dirty="0" err="1"/>
              <a:t>Projects</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253</a:t>
            </a:fld>
            <a:endParaRPr lang="fr-FR"/>
          </a:p>
        </p:txBody>
      </p:sp>
    </p:spTree>
    <p:extLst>
      <p:ext uri="{BB962C8B-B14F-4D97-AF65-F5344CB8AC3E}">
        <p14:creationId xmlns:p14="http://schemas.microsoft.com/office/powerpoint/2010/main" val="190166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324470"/>
            <a:ext cx="8463869" cy="3323730"/>
          </a:xfrm>
        </p:spPr>
        <p:txBody>
          <a:bodyPr/>
          <a:lstStyle/>
          <a:p>
            <a:r>
              <a:rPr lang="en-US" sz="1800" dirty="0"/>
              <a:t>Provides the data and argument in support of a strategy for the whole </a:t>
            </a:r>
            <a:r>
              <a:rPr lang="en-US" sz="1800" dirty="0" err="1"/>
              <a:t>organisation</a:t>
            </a:r>
            <a:r>
              <a:rPr lang="en-US" sz="1800" dirty="0"/>
              <a:t> in a comprehensive format.</a:t>
            </a:r>
          </a:p>
          <a:p>
            <a:pPr lvl="1"/>
            <a:r>
              <a:rPr lang="en-US" sz="1400" dirty="0"/>
              <a:t>Mission, goals and objectives statement.</a:t>
            </a:r>
          </a:p>
          <a:p>
            <a:pPr lvl="1"/>
            <a:r>
              <a:rPr lang="en-US" sz="1400" dirty="0"/>
              <a:t>Environmental analysis.</a:t>
            </a:r>
          </a:p>
          <a:p>
            <a:pPr lvl="1"/>
            <a:r>
              <a:rPr lang="en-US" sz="1400" dirty="0"/>
              <a:t>Capability analysis.</a:t>
            </a:r>
          </a:p>
          <a:p>
            <a:pPr lvl="1"/>
            <a:r>
              <a:rPr lang="en-US" sz="1400" dirty="0"/>
              <a:t>Proposed strategy.</a:t>
            </a:r>
          </a:p>
          <a:p>
            <a:pPr lvl="1"/>
            <a:r>
              <a:rPr lang="en-US" sz="1400" dirty="0"/>
              <a:t>Resources required.</a:t>
            </a:r>
          </a:p>
          <a:p>
            <a:pPr lvl="1"/>
            <a:r>
              <a:rPr lang="en-US" sz="1400" dirty="0"/>
              <a:t>Key changes in structures, systems and culture. </a:t>
            </a:r>
          </a:p>
          <a:p>
            <a:r>
              <a:rPr lang="en-US" sz="1800" dirty="0"/>
              <a:t>A strategic plan is a written document that lays out the plans of the business to reach goals, but will sit forgotten without strategic implementation. </a:t>
            </a:r>
          </a:p>
        </p:txBody>
      </p:sp>
      <p:sp>
        <p:nvSpPr>
          <p:cNvPr id="3" name="Titre 2"/>
          <p:cNvSpPr>
            <a:spLocks noGrp="1"/>
          </p:cNvSpPr>
          <p:nvPr>
            <p:ph type="title"/>
          </p:nvPr>
        </p:nvSpPr>
        <p:spPr/>
        <p:txBody>
          <a:bodyPr/>
          <a:lstStyle/>
          <a:p>
            <a:r>
              <a:rPr lang="fr-FR" dirty="0" err="1"/>
              <a:t>Strategising</a:t>
            </a:r>
            <a:r>
              <a:rPr lang="fr-FR" dirty="0"/>
              <a:t> (</a:t>
            </a:r>
            <a:r>
              <a:rPr lang="fr-FR" dirty="0" err="1"/>
              <a:t>Methods</a:t>
            </a:r>
            <a:r>
              <a:rPr lang="fr-FR" dirty="0"/>
              <a:t>)</a:t>
            </a:r>
          </a:p>
        </p:txBody>
      </p:sp>
      <p:sp>
        <p:nvSpPr>
          <p:cNvPr id="4" name="Sous-titre 3"/>
          <p:cNvSpPr>
            <a:spLocks noGrp="1"/>
          </p:cNvSpPr>
          <p:nvPr>
            <p:ph type="subTitle" idx="13"/>
          </p:nvPr>
        </p:nvSpPr>
        <p:spPr/>
        <p:txBody>
          <a:bodyPr/>
          <a:lstStyle/>
          <a:p>
            <a:r>
              <a:rPr lang="fr-FR" dirty="0"/>
              <a:t>Strategic Plans</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254</a:t>
            </a:fld>
            <a:endParaRPr lang="fr-FR"/>
          </a:p>
        </p:txBody>
      </p:sp>
    </p:spTree>
    <p:extLst>
      <p:ext uri="{BB962C8B-B14F-4D97-AF65-F5344CB8AC3E}">
        <p14:creationId xmlns:p14="http://schemas.microsoft.com/office/powerpoint/2010/main" val="160609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8744" y="2204917"/>
            <a:ext cx="9131870" cy="469106"/>
          </a:xfrm>
        </p:spPr>
        <p:txBody>
          <a:bodyPr/>
          <a:lstStyle/>
          <a:p>
            <a:pPr>
              <a:buNone/>
            </a:pPr>
            <a:r>
              <a:rPr lang="fr-FR" dirty="0"/>
              <a:t>QUESTIONS ?</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255</a:t>
            </a:fld>
            <a:endParaRPr lang="fr-FR"/>
          </a:p>
        </p:txBody>
      </p:sp>
    </p:spTree>
    <p:extLst>
      <p:ext uri="{BB962C8B-B14F-4D97-AF65-F5344CB8AC3E}">
        <p14:creationId xmlns:p14="http://schemas.microsoft.com/office/powerpoint/2010/main" val="9996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err="1"/>
              <a:t>Strategy</a:t>
            </a:r>
            <a:endParaRPr lang="fr-FR" dirty="0"/>
          </a:p>
        </p:txBody>
      </p:sp>
      <p:sp>
        <p:nvSpPr>
          <p:cNvPr id="3" name="Sous-titre 2"/>
          <p:cNvSpPr>
            <a:spLocks noGrp="1"/>
          </p:cNvSpPr>
          <p:nvPr>
            <p:ph type="subTitle" idx="1"/>
          </p:nvPr>
        </p:nvSpPr>
        <p:spPr>
          <a:xfrm>
            <a:off x="355239" y="1131590"/>
            <a:ext cx="8491306" cy="465856"/>
          </a:xfrm>
        </p:spPr>
        <p:txBody>
          <a:bodyPr/>
          <a:lstStyle/>
          <a:p>
            <a:r>
              <a:rPr lang="fr-FR" sz="2800" dirty="0"/>
              <a:t>Module 13 - </a:t>
            </a:r>
            <a:r>
              <a:rPr lang="fr-FR" sz="2800" dirty="0" err="1"/>
              <a:t>Strategy</a:t>
            </a:r>
            <a:r>
              <a:rPr lang="fr-FR" sz="2800" dirty="0"/>
              <a:t> </a:t>
            </a:r>
            <a:r>
              <a:rPr lang="fr-FR" sz="2800" dirty="0" err="1"/>
              <a:t>Implementation</a:t>
            </a:r>
            <a:r>
              <a:rPr lang="fr-FR" sz="2800" dirty="0"/>
              <a:t> </a:t>
            </a:r>
            <a:r>
              <a:rPr lang="fr-FR" sz="2800"/>
              <a:t>&amp; Change</a:t>
            </a:r>
            <a:endParaRPr lang="fr-FR" sz="2800" dirty="0"/>
          </a:p>
        </p:txBody>
      </p:sp>
    </p:spTree>
    <p:extLst>
      <p:ext uri="{BB962C8B-B14F-4D97-AF65-F5344CB8AC3E}">
        <p14:creationId xmlns:p14="http://schemas.microsoft.com/office/powerpoint/2010/main" val="1929330112"/>
      </p:ext>
    </p:extLst>
  </p:cSld>
  <p:clrMapOvr>
    <a:masterClrMapping/>
  </p:clrMapOvr>
  <mc:AlternateContent xmlns:mc="http://schemas.openxmlformats.org/markup-compatibility/2006" xmlns:p14="http://schemas.microsoft.com/office/powerpoint/2010/main">
    <mc:Choice Requires="p14">
      <p:transition spd="slow" p14:dur="2000" advTm="10513"/>
    </mc:Choice>
    <mc:Fallback xmlns="">
      <p:transition spd="slow" advTm="10513"/>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Strategy</a:t>
            </a:r>
            <a:r>
              <a:rPr lang="fr-FR" dirty="0"/>
              <a:t> in Action</a:t>
            </a:r>
          </a:p>
        </p:txBody>
      </p:sp>
      <p:sp>
        <p:nvSpPr>
          <p:cNvPr id="4" name="Sous-titre 3"/>
          <p:cNvSpPr>
            <a:spLocks noGrp="1"/>
          </p:cNvSpPr>
          <p:nvPr>
            <p:ph type="subTitle" idx="13"/>
          </p:nvPr>
        </p:nvSpPr>
        <p:spPr/>
        <p:txBody>
          <a:bodyPr/>
          <a:lstStyle/>
          <a:p>
            <a:r>
              <a:rPr lang="fr-FR" dirty="0"/>
              <a:t>Sessions 11-13</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257</a:t>
            </a:fld>
            <a:endParaRPr lang="fr-FR"/>
          </a:p>
        </p:txBody>
      </p:sp>
      <p:sp>
        <p:nvSpPr>
          <p:cNvPr id="7" name="Ellipse 6"/>
          <p:cNvSpPr/>
          <p:nvPr/>
        </p:nvSpPr>
        <p:spPr>
          <a:xfrm>
            <a:off x="4572000" y="172162"/>
            <a:ext cx="4325326" cy="4325326"/>
          </a:xfrm>
          <a:prstGeom prst="ellipse">
            <a:avLst/>
          </a:prstGeom>
          <a:solidFill>
            <a:srgbClr val="AFDFDC"/>
          </a:solidFill>
          <a:ln w="114300">
            <a:solidFill>
              <a:srgbClr val="00AA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e 19"/>
          <p:cNvGrpSpPr/>
          <p:nvPr/>
        </p:nvGrpSpPr>
        <p:grpSpPr>
          <a:xfrm>
            <a:off x="6077383" y="343317"/>
            <a:ext cx="1294865" cy="1187355"/>
            <a:chOff x="2028808" y="261429"/>
            <a:chExt cx="1294865" cy="1187355"/>
          </a:xfrm>
          <a:solidFill>
            <a:srgbClr val="83D2E2"/>
          </a:solidFill>
        </p:grpSpPr>
        <p:sp>
          <p:nvSpPr>
            <p:cNvPr id="12" name="Ellipse 11"/>
            <p:cNvSpPr/>
            <p:nvPr/>
          </p:nvSpPr>
          <p:spPr>
            <a:xfrm>
              <a:off x="2086204" y="261429"/>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400" dirty="0"/>
            </a:p>
          </p:txBody>
        </p:sp>
        <p:sp>
          <p:nvSpPr>
            <p:cNvPr id="14" name="ZoneTexte 13"/>
            <p:cNvSpPr txBox="1"/>
            <p:nvPr/>
          </p:nvSpPr>
          <p:spPr>
            <a:xfrm>
              <a:off x="2028808" y="644819"/>
              <a:ext cx="1294865" cy="338554"/>
            </a:xfrm>
            <a:prstGeom prst="rect">
              <a:avLst/>
            </a:prstGeom>
            <a:noFill/>
            <a:ln>
              <a:noFill/>
            </a:ln>
          </p:spPr>
          <p:txBody>
            <a:bodyPr wrap="square" rtlCol="0">
              <a:spAutoFit/>
            </a:bodyPr>
            <a:lstStyle/>
            <a:p>
              <a:pPr algn="ctr"/>
              <a:r>
                <a:rPr lang="fr-FR" sz="1600" dirty="0" err="1"/>
                <a:t>Evaluating</a:t>
              </a:r>
              <a:endParaRPr lang="fr-FR" sz="1600" dirty="0"/>
            </a:p>
          </p:txBody>
        </p:sp>
      </p:grpSp>
      <p:grpSp>
        <p:nvGrpSpPr>
          <p:cNvPr id="22" name="Groupe 21"/>
          <p:cNvGrpSpPr/>
          <p:nvPr/>
        </p:nvGrpSpPr>
        <p:grpSpPr>
          <a:xfrm>
            <a:off x="7374501" y="1289765"/>
            <a:ext cx="1294865" cy="1187355"/>
            <a:chOff x="3325926" y="1207877"/>
            <a:chExt cx="1294865" cy="1187355"/>
          </a:xfrm>
        </p:grpSpPr>
        <p:sp>
          <p:nvSpPr>
            <p:cNvPr id="8" name="Ellipse 7"/>
            <p:cNvSpPr/>
            <p:nvPr/>
          </p:nvSpPr>
          <p:spPr>
            <a:xfrm>
              <a:off x="3357349" y="1207877"/>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5" name="ZoneTexte 14"/>
            <p:cNvSpPr txBox="1"/>
            <p:nvPr/>
          </p:nvSpPr>
          <p:spPr>
            <a:xfrm>
              <a:off x="3325926" y="1634492"/>
              <a:ext cx="1294865" cy="338554"/>
            </a:xfrm>
            <a:prstGeom prst="rect">
              <a:avLst/>
            </a:prstGeom>
            <a:noFill/>
          </p:spPr>
          <p:txBody>
            <a:bodyPr wrap="square" rtlCol="0">
              <a:spAutoFit/>
            </a:bodyPr>
            <a:lstStyle/>
            <a:p>
              <a:pPr algn="ctr"/>
              <a:r>
                <a:rPr lang="fr-FR" sz="1600" dirty="0" err="1"/>
                <a:t>Organising</a:t>
              </a:r>
              <a:endParaRPr lang="fr-FR" sz="1600" dirty="0"/>
            </a:p>
          </p:txBody>
        </p:sp>
      </p:grpSp>
      <p:grpSp>
        <p:nvGrpSpPr>
          <p:cNvPr id="21" name="Groupe 20"/>
          <p:cNvGrpSpPr/>
          <p:nvPr/>
        </p:nvGrpSpPr>
        <p:grpSpPr>
          <a:xfrm>
            <a:off x="4809878" y="1289765"/>
            <a:ext cx="1294865" cy="1187355"/>
            <a:chOff x="761303" y="1207877"/>
            <a:chExt cx="1294865" cy="1187355"/>
          </a:xfrm>
        </p:grpSpPr>
        <p:sp>
          <p:nvSpPr>
            <p:cNvPr id="11" name="Ellipse 10"/>
            <p:cNvSpPr/>
            <p:nvPr/>
          </p:nvSpPr>
          <p:spPr>
            <a:xfrm>
              <a:off x="815059" y="1207877"/>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6" name="ZoneTexte 15"/>
            <p:cNvSpPr txBox="1"/>
            <p:nvPr/>
          </p:nvSpPr>
          <p:spPr>
            <a:xfrm>
              <a:off x="761303" y="1607195"/>
              <a:ext cx="1294865" cy="338554"/>
            </a:xfrm>
            <a:prstGeom prst="rect">
              <a:avLst/>
            </a:prstGeom>
            <a:noFill/>
          </p:spPr>
          <p:txBody>
            <a:bodyPr wrap="square" rtlCol="0">
              <a:spAutoFit/>
            </a:bodyPr>
            <a:lstStyle/>
            <a:p>
              <a:pPr algn="ctr"/>
              <a:r>
                <a:rPr lang="fr-FR" sz="1600" dirty="0" err="1"/>
                <a:t>Processes</a:t>
              </a:r>
              <a:endParaRPr lang="fr-FR" sz="1600" dirty="0"/>
            </a:p>
          </p:txBody>
        </p:sp>
      </p:grpSp>
      <p:grpSp>
        <p:nvGrpSpPr>
          <p:cNvPr id="23" name="Groupe 22"/>
          <p:cNvGrpSpPr/>
          <p:nvPr/>
        </p:nvGrpSpPr>
        <p:grpSpPr>
          <a:xfrm>
            <a:off x="6900468" y="2940801"/>
            <a:ext cx="1294865" cy="1187355"/>
            <a:chOff x="2851893" y="2858913"/>
            <a:chExt cx="1294865" cy="1187355"/>
          </a:xfrm>
        </p:grpSpPr>
        <p:sp>
          <p:nvSpPr>
            <p:cNvPr id="13" name="Ellipse 12"/>
            <p:cNvSpPr/>
            <p:nvPr/>
          </p:nvSpPr>
          <p:spPr>
            <a:xfrm>
              <a:off x="2917234" y="2858913"/>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7" name="ZoneTexte 16"/>
            <p:cNvSpPr txBox="1"/>
            <p:nvPr/>
          </p:nvSpPr>
          <p:spPr>
            <a:xfrm>
              <a:off x="2851893" y="3264306"/>
              <a:ext cx="1294865" cy="338554"/>
            </a:xfrm>
            <a:prstGeom prst="rect">
              <a:avLst/>
            </a:prstGeom>
            <a:noFill/>
          </p:spPr>
          <p:txBody>
            <a:bodyPr wrap="square" rtlCol="0">
              <a:spAutoFit/>
            </a:bodyPr>
            <a:lstStyle/>
            <a:p>
              <a:pPr algn="ctr"/>
              <a:r>
                <a:rPr lang="fr-FR" sz="1600" dirty="0"/>
                <a:t>Practice</a:t>
              </a:r>
            </a:p>
          </p:txBody>
        </p:sp>
      </p:grpSp>
      <p:grpSp>
        <p:nvGrpSpPr>
          <p:cNvPr id="24" name="Groupe 23"/>
          <p:cNvGrpSpPr/>
          <p:nvPr/>
        </p:nvGrpSpPr>
        <p:grpSpPr>
          <a:xfrm>
            <a:off x="5327321" y="2940801"/>
            <a:ext cx="1294865" cy="1187355"/>
            <a:chOff x="1278746" y="2858913"/>
            <a:chExt cx="1294865" cy="1187355"/>
          </a:xfrm>
        </p:grpSpPr>
        <p:sp>
          <p:nvSpPr>
            <p:cNvPr id="10" name="Ellipse 9"/>
            <p:cNvSpPr/>
            <p:nvPr/>
          </p:nvSpPr>
          <p:spPr>
            <a:xfrm>
              <a:off x="1327749" y="2858913"/>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8" name="ZoneTexte 17"/>
            <p:cNvSpPr txBox="1"/>
            <p:nvPr/>
          </p:nvSpPr>
          <p:spPr>
            <a:xfrm>
              <a:off x="1278746" y="3128937"/>
              <a:ext cx="1294865" cy="584775"/>
            </a:xfrm>
            <a:prstGeom prst="rect">
              <a:avLst/>
            </a:prstGeom>
            <a:noFill/>
          </p:spPr>
          <p:txBody>
            <a:bodyPr wrap="square" rtlCol="0">
              <a:spAutoFit/>
            </a:bodyPr>
            <a:lstStyle/>
            <a:p>
              <a:pPr algn="ctr"/>
              <a:r>
                <a:rPr lang="fr-FR" sz="1600" dirty="0" err="1"/>
                <a:t>Leading</a:t>
              </a:r>
              <a:r>
                <a:rPr lang="fr-FR" sz="1600" dirty="0"/>
                <a:t> &amp;</a:t>
              </a:r>
              <a:br>
                <a:rPr lang="fr-FR" sz="1600" dirty="0"/>
              </a:br>
              <a:r>
                <a:rPr lang="fr-FR" sz="1600" dirty="0" err="1"/>
                <a:t>changing</a:t>
              </a:r>
              <a:endParaRPr lang="fr-FR" sz="1600" dirty="0"/>
            </a:p>
          </p:txBody>
        </p:sp>
      </p:grpSp>
      <p:sp>
        <p:nvSpPr>
          <p:cNvPr id="19" name="ZoneTexte 18"/>
          <p:cNvSpPr txBox="1"/>
          <p:nvPr/>
        </p:nvSpPr>
        <p:spPr>
          <a:xfrm>
            <a:off x="6051566" y="1793511"/>
            <a:ext cx="1417376" cy="1200329"/>
          </a:xfrm>
          <a:prstGeom prst="rect">
            <a:avLst/>
          </a:prstGeom>
          <a:noFill/>
        </p:spPr>
        <p:txBody>
          <a:bodyPr wrap="none" rtlCol="0">
            <a:spAutoFit/>
          </a:bodyPr>
          <a:lstStyle/>
          <a:p>
            <a:pPr algn="ctr"/>
            <a:r>
              <a:rPr lang="fr-FR" sz="2400" b="1" dirty="0" err="1">
                <a:latin typeface="Arial" panose="020B0604020202020204" pitchFamily="34" charset="0"/>
                <a:cs typeface="Arial" panose="020B0604020202020204" pitchFamily="34" charset="0"/>
              </a:rPr>
              <a:t>Strategy</a:t>
            </a:r>
            <a:br>
              <a:rPr lang="fr-FR" sz="2400" b="1" dirty="0">
                <a:latin typeface="Arial" panose="020B0604020202020204" pitchFamily="34" charset="0"/>
                <a:cs typeface="Arial" panose="020B0604020202020204" pitchFamily="34" charset="0"/>
              </a:rPr>
            </a:br>
            <a:r>
              <a:rPr lang="fr-FR" sz="2400" b="1" dirty="0">
                <a:latin typeface="Arial" panose="020B0604020202020204" pitchFamily="34" charset="0"/>
                <a:cs typeface="Arial" panose="020B0604020202020204" pitchFamily="34" charset="0"/>
              </a:rPr>
              <a:t>in</a:t>
            </a:r>
            <a:br>
              <a:rPr lang="fr-FR" sz="2400" b="1" dirty="0">
                <a:latin typeface="Arial" panose="020B0604020202020204" pitchFamily="34" charset="0"/>
                <a:cs typeface="Arial" panose="020B0604020202020204" pitchFamily="34" charset="0"/>
              </a:rPr>
            </a:br>
            <a:r>
              <a:rPr lang="fr-FR" sz="2400" b="1" dirty="0">
                <a:latin typeface="Arial" panose="020B0604020202020204" pitchFamily="34" charset="0"/>
                <a:cs typeface="Arial" panose="020B0604020202020204" pitchFamily="34" charset="0"/>
              </a:rPr>
              <a:t>Action</a:t>
            </a:r>
          </a:p>
        </p:txBody>
      </p:sp>
      <p:sp>
        <p:nvSpPr>
          <p:cNvPr id="25" name="ZoneTexte 24"/>
          <p:cNvSpPr txBox="1"/>
          <p:nvPr/>
        </p:nvSpPr>
        <p:spPr>
          <a:xfrm>
            <a:off x="406090" y="1093115"/>
            <a:ext cx="4226072" cy="2954655"/>
          </a:xfrm>
          <a:prstGeom prst="rect">
            <a:avLst/>
          </a:prstGeom>
          <a:noFill/>
        </p:spPr>
        <p:txBody>
          <a:bodyPr wrap="square" rtlCol="0">
            <a:spAutoFit/>
          </a:bodyPr>
          <a:lstStyle/>
          <a:p>
            <a:r>
              <a:rPr lang="en-US" b="1" dirty="0"/>
              <a:t>Strategy in action </a:t>
            </a:r>
            <a:r>
              <a:rPr lang="en-US" dirty="0"/>
              <a:t>is concerned with ensuring that strategies are working in practice.</a:t>
            </a:r>
          </a:p>
          <a:p>
            <a:endParaRPr lang="en-US" sz="1600" dirty="0"/>
          </a:p>
          <a:p>
            <a:pPr marL="285750" indent="-285750">
              <a:buFont typeface="Arial" panose="020B0604020202020204" pitchFamily="34" charset="0"/>
              <a:buChar char="•"/>
            </a:pPr>
            <a:r>
              <a:rPr lang="en-US" sz="1600" dirty="0"/>
              <a:t>Are strategies suitable, acceptable, feasible?</a:t>
            </a:r>
          </a:p>
          <a:p>
            <a:pPr marL="285750" indent="-285750">
              <a:buFont typeface="Arial" panose="020B0604020202020204" pitchFamily="34" charset="0"/>
              <a:buChar char="•"/>
            </a:pPr>
            <a:r>
              <a:rPr lang="en-US" sz="1600" dirty="0"/>
              <a:t>What strategy-making process is needed?</a:t>
            </a:r>
          </a:p>
          <a:p>
            <a:pPr marL="285750" indent="-285750">
              <a:buFont typeface="Arial" panose="020B0604020202020204" pitchFamily="34" charset="0"/>
              <a:buChar char="•"/>
            </a:pPr>
            <a:r>
              <a:rPr lang="en-US" sz="1600" dirty="0"/>
              <a:t>What type of organization do we need?</a:t>
            </a:r>
          </a:p>
          <a:p>
            <a:pPr marL="285750" indent="-285750">
              <a:buFont typeface="Arial" panose="020B0604020202020204" pitchFamily="34" charset="0"/>
              <a:buChar char="•"/>
            </a:pPr>
            <a:r>
              <a:rPr lang="en-US" sz="1600" dirty="0"/>
              <a:t>How shall we manage change?</a:t>
            </a:r>
          </a:p>
          <a:p>
            <a:pPr marL="285750" indent="-285750">
              <a:buFont typeface="Arial" panose="020B0604020202020204" pitchFamily="34" charset="0"/>
              <a:buChar char="•"/>
            </a:pPr>
            <a:r>
              <a:rPr lang="en-US" sz="1600" dirty="0"/>
              <a:t>Who does what?</a:t>
            </a:r>
          </a:p>
          <a:p>
            <a:endParaRPr lang="en-US" dirty="0"/>
          </a:p>
          <a:p>
            <a:endParaRPr lang="fr-FR" dirty="0"/>
          </a:p>
        </p:txBody>
      </p:sp>
    </p:spTree>
    <p:extLst>
      <p:ext uri="{BB962C8B-B14F-4D97-AF65-F5344CB8AC3E}">
        <p14:creationId xmlns:p14="http://schemas.microsoft.com/office/powerpoint/2010/main" val="46937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Strategy</a:t>
            </a:r>
            <a:r>
              <a:rPr lang="fr-FR" dirty="0"/>
              <a:t> in Action</a:t>
            </a:r>
          </a:p>
        </p:txBody>
      </p:sp>
      <p:sp>
        <p:nvSpPr>
          <p:cNvPr id="4" name="Sous-titre 3"/>
          <p:cNvSpPr>
            <a:spLocks noGrp="1"/>
          </p:cNvSpPr>
          <p:nvPr>
            <p:ph type="subTitle" idx="13"/>
          </p:nvPr>
        </p:nvSpPr>
        <p:spPr/>
        <p:txBody>
          <a:bodyPr/>
          <a:lstStyle/>
          <a:p>
            <a:r>
              <a:rPr lang="fr-FR" dirty="0"/>
              <a:t>Sessions 11-13</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258</a:t>
            </a:fld>
            <a:endParaRPr lang="fr-FR"/>
          </a:p>
        </p:txBody>
      </p:sp>
      <p:sp>
        <p:nvSpPr>
          <p:cNvPr id="7" name="Ellipse 6"/>
          <p:cNvSpPr/>
          <p:nvPr/>
        </p:nvSpPr>
        <p:spPr>
          <a:xfrm>
            <a:off x="4572000" y="172162"/>
            <a:ext cx="4325326" cy="4325326"/>
          </a:xfrm>
          <a:prstGeom prst="ellipse">
            <a:avLst/>
          </a:prstGeom>
          <a:solidFill>
            <a:srgbClr val="AFDFDC"/>
          </a:solidFill>
          <a:ln w="114300">
            <a:solidFill>
              <a:srgbClr val="00AA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e 19"/>
          <p:cNvGrpSpPr/>
          <p:nvPr/>
        </p:nvGrpSpPr>
        <p:grpSpPr>
          <a:xfrm>
            <a:off x="6077383" y="343317"/>
            <a:ext cx="1294865" cy="1187355"/>
            <a:chOff x="2028808" y="261429"/>
            <a:chExt cx="1294865" cy="1187355"/>
          </a:xfrm>
          <a:solidFill>
            <a:srgbClr val="83D2E2"/>
          </a:solidFill>
        </p:grpSpPr>
        <p:sp>
          <p:nvSpPr>
            <p:cNvPr id="12" name="Ellipse 11"/>
            <p:cNvSpPr/>
            <p:nvPr/>
          </p:nvSpPr>
          <p:spPr>
            <a:xfrm>
              <a:off x="2086204" y="261429"/>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400" dirty="0"/>
            </a:p>
          </p:txBody>
        </p:sp>
        <p:sp>
          <p:nvSpPr>
            <p:cNvPr id="14" name="ZoneTexte 13"/>
            <p:cNvSpPr txBox="1"/>
            <p:nvPr/>
          </p:nvSpPr>
          <p:spPr>
            <a:xfrm>
              <a:off x="2028808" y="644819"/>
              <a:ext cx="1294865" cy="338554"/>
            </a:xfrm>
            <a:prstGeom prst="rect">
              <a:avLst/>
            </a:prstGeom>
            <a:noFill/>
            <a:ln>
              <a:noFill/>
            </a:ln>
          </p:spPr>
          <p:txBody>
            <a:bodyPr wrap="square" rtlCol="0">
              <a:spAutoFit/>
            </a:bodyPr>
            <a:lstStyle/>
            <a:p>
              <a:pPr algn="ctr"/>
              <a:r>
                <a:rPr lang="fr-FR" sz="1600" dirty="0" err="1"/>
                <a:t>Evaluating</a:t>
              </a:r>
              <a:endParaRPr lang="fr-FR" sz="1600" dirty="0"/>
            </a:p>
          </p:txBody>
        </p:sp>
      </p:grpSp>
      <p:grpSp>
        <p:nvGrpSpPr>
          <p:cNvPr id="22" name="Groupe 21"/>
          <p:cNvGrpSpPr/>
          <p:nvPr/>
        </p:nvGrpSpPr>
        <p:grpSpPr>
          <a:xfrm>
            <a:off x="7374501" y="1289765"/>
            <a:ext cx="1294865" cy="1187355"/>
            <a:chOff x="3325926" y="1207877"/>
            <a:chExt cx="1294865" cy="1187355"/>
          </a:xfrm>
        </p:grpSpPr>
        <p:sp>
          <p:nvSpPr>
            <p:cNvPr id="8" name="Ellipse 7"/>
            <p:cNvSpPr/>
            <p:nvPr/>
          </p:nvSpPr>
          <p:spPr>
            <a:xfrm>
              <a:off x="3357349" y="1207877"/>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5" name="ZoneTexte 14"/>
            <p:cNvSpPr txBox="1"/>
            <p:nvPr/>
          </p:nvSpPr>
          <p:spPr>
            <a:xfrm>
              <a:off x="3325926" y="1634492"/>
              <a:ext cx="1294865" cy="338554"/>
            </a:xfrm>
            <a:prstGeom prst="rect">
              <a:avLst/>
            </a:prstGeom>
            <a:noFill/>
          </p:spPr>
          <p:txBody>
            <a:bodyPr wrap="square" rtlCol="0">
              <a:spAutoFit/>
            </a:bodyPr>
            <a:lstStyle/>
            <a:p>
              <a:pPr algn="ctr"/>
              <a:r>
                <a:rPr lang="fr-FR" sz="1600" dirty="0" err="1"/>
                <a:t>Organising</a:t>
              </a:r>
              <a:endParaRPr lang="fr-FR" sz="1600" dirty="0"/>
            </a:p>
          </p:txBody>
        </p:sp>
      </p:grpSp>
      <p:grpSp>
        <p:nvGrpSpPr>
          <p:cNvPr id="21" name="Groupe 20"/>
          <p:cNvGrpSpPr/>
          <p:nvPr/>
        </p:nvGrpSpPr>
        <p:grpSpPr>
          <a:xfrm>
            <a:off x="4809878" y="1289765"/>
            <a:ext cx="1294865" cy="1187355"/>
            <a:chOff x="761303" y="1207877"/>
            <a:chExt cx="1294865" cy="1187355"/>
          </a:xfrm>
        </p:grpSpPr>
        <p:sp>
          <p:nvSpPr>
            <p:cNvPr id="11" name="Ellipse 10"/>
            <p:cNvSpPr/>
            <p:nvPr/>
          </p:nvSpPr>
          <p:spPr>
            <a:xfrm>
              <a:off x="815059" y="1207877"/>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6" name="ZoneTexte 15"/>
            <p:cNvSpPr txBox="1"/>
            <p:nvPr/>
          </p:nvSpPr>
          <p:spPr>
            <a:xfrm>
              <a:off x="761303" y="1607195"/>
              <a:ext cx="1294865" cy="338554"/>
            </a:xfrm>
            <a:prstGeom prst="rect">
              <a:avLst/>
            </a:prstGeom>
            <a:noFill/>
          </p:spPr>
          <p:txBody>
            <a:bodyPr wrap="square" rtlCol="0">
              <a:spAutoFit/>
            </a:bodyPr>
            <a:lstStyle/>
            <a:p>
              <a:pPr algn="ctr"/>
              <a:r>
                <a:rPr lang="fr-FR" sz="1600" dirty="0" err="1"/>
                <a:t>Processes</a:t>
              </a:r>
              <a:endParaRPr lang="fr-FR" sz="1600" dirty="0"/>
            </a:p>
          </p:txBody>
        </p:sp>
      </p:grpSp>
      <p:grpSp>
        <p:nvGrpSpPr>
          <p:cNvPr id="23" name="Groupe 22"/>
          <p:cNvGrpSpPr/>
          <p:nvPr/>
        </p:nvGrpSpPr>
        <p:grpSpPr>
          <a:xfrm>
            <a:off x="6900468" y="2940801"/>
            <a:ext cx="1294865" cy="1187355"/>
            <a:chOff x="2851893" y="2858913"/>
            <a:chExt cx="1294865" cy="1187355"/>
          </a:xfrm>
        </p:grpSpPr>
        <p:sp>
          <p:nvSpPr>
            <p:cNvPr id="13" name="Ellipse 12"/>
            <p:cNvSpPr/>
            <p:nvPr/>
          </p:nvSpPr>
          <p:spPr>
            <a:xfrm>
              <a:off x="2917234" y="2858913"/>
              <a:ext cx="1187355" cy="1187355"/>
            </a:xfrm>
            <a:prstGeom prst="ellipse">
              <a:avLst/>
            </a:prstGeom>
            <a:solidFill>
              <a:srgbClr val="7BCCC8"/>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7" name="ZoneTexte 16"/>
            <p:cNvSpPr txBox="1"/>
            <p:nvPr/>
          </p:nvSpPr>
          <p:spPr>
            <a:xfrm>
              <a:off x="2851893" y="3264306"/>
              <a:ext cx="1294865" cy="338554"/>
            </a:xfrm>
            <a:prstGeom prst="rect">
              <a:avLst/>
            </a:prstGeom>
            <a:noFill/>
          </p:spPr>
          <p:txBody>
            <a:bodyPr wrap="square" rtlCol="0">
              <a:spAutoFit/>
            </a:bodyPr>
            <a:lstStyle/>
            <a:p>
              <a:pPr algn="ctr"/>
              <a:r>
                <a:rPr lang="fr-FR" sz="1600" dirty="0"/>
                <a:t>Practice</a:t>
              </a:r>
            </a:p>
          </p:txBody>
        </p:sp>
      </p:grpSp>
      <p:grpSp>
        <p:nvGrpSpPr>
          <p:cNvPr id="24" name="Groupe 23"/>
          <p:cNvGrpSpPr/>
          <p:nvPr/>
        </p:nvGrpSpPr>
        <p:grpSpPr>
          <a:xfrm>
            <a:off x="5327321" y="2940801"/>
            <a:ext cx="1294865" cy="1187355"/>
            <a:chOff x="1278746" y="2858913"/>
            <a:chExt cx="1294865" cy="1187355"/>
          </a:xfrm>
        </p:grpSpPr>
        <p:sp>
          <p:nvSpPr>
            <p:cNvPr id="10" name="Ellipse 9"/>
            <p:cNvSpPr/>
            <p:nvPr/>
          </p:nvSpPr>
          <p:spPr>
            <a:xfrm>
              <a:off x="1327749" y="2858913"/>
              <a:ext cx="1187355" cy="1187355"/>
            </a:xfrm>
            <a:prstGeom prst="ellipse">
              <a:avLst/>
            </a:prstGeom>
            <a:solidFill>
              <a:srgbClr val="2CFF21"/>
            </a:solidFill>
            <a:ln>
              <a:solidFill>
                <a:srgbClr val="07ABA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8" name="ZoneTexte 17"/>
            <p:cNvSpPr txBox="1"/>
            <p:nvPr/>
          </p:nvSpPr>
          <p:spPr>
            <a:xfrm>
              <a:off x="1278746" y="3128937"/>
              <a:ext cx="1294865" cy="584775"/>
            </a:xfrm>
            <a:prstGeom prst="rect">
              <a:avLst/>
            </a:prstGeom>
            <a:noFill/>
          </p:spPr>
          <p:txBody>
            <a:bodyPr wrap="square" rtlCol="0">
              <a:spAutoFit/>
            </a:bodyPr>
            <a:lstStyle/>
            <a:p>
              <a:pPr algn="ctr"/>
              <a:r>
                <a:rPr lang="fr-FR" sz="1600" dirty="0" err="1"/>
                <a:t>Leading</a:t>
              </a:r>
              <a:r>
                <a:rPr lang="fr-FR" sz="1600" dirty="0"/>
                <a:t> &amp;</a:t>
              </a:r>
              <a:br>
                <a:rPr lang="fr-FR" sz="1600" dirty="0"/>
              </a:br>
              <a:r>
                <a:rPr lang="fr-FR" sz="1600" dirty="0" err="1"/>
                <a:t>changing</a:t>
              </a:r>
              <a:endParaRPr lang="fr-FR" sz="1600" dirty="0"/>
            </a:p>
          </p:txBody>
        </p:sp>
      </p:grpSp>
      <p:sp>
        <p:nvSpPr>
          <p:cNvPr id="19" name="ZoneTexte 18"/>
          <p:cNvSpPr txBox="1"/>
          <p:nvPr/>
        </p:nvSpPr>
        <p:spPr>
          <a:xfrm>
            <a:off x="6051566" y="1793511"/>
            <a:ext cx="1417376" cy="1200329"/>
          </a:xfrm>
          <a:prstGeom prst="rect">
            <a:avLst/>
          </a:prstGeom>
          <a:noFill/>
        </p:spPr>
        <p:txBody>
          <a:bodyPr wrap="none" rtlCol="0">
            <a:spAutoFit/>
          </a:bodyPr>
          <a:lstStyle/>
          <a:p>
            <a:pPr algn="ctr"/>
            <a:r>
              <a:rPr lang="fr-FR" sz="2400" b="1" dirty="0" err="1">
                <a:latin typeface="Arial" panose="020B0604020202020204" pitchFamily="34" charset="0"/>
                <a:cs typeface="Arial" panose="020B0604020202020204" pitchFamily="34" charset="0"/>
              </a:rPr>
              <a:t>Strategy</a:t>
            </a:r>
            <a:br>
              <a:rPr lang="fr-FR" sz="2400" b="1" dirty="0">
                <a:latin typeface="Arial" panose="020B0604020202020204" pitchFamily="34" charset="0"/>
                <a:cs typeface="Arial" panose="020B0604020202020204" pitchFamily="34" charset="0"/>
              </a:rPr>
            </a:br>
            <a:r>
              <a:rPr lang="fr-FR" sz="2400" b="1" dirty="0">
                <a:latin typeface="Arial" panose="020B0604020202020204" pitchFamily="34" charset="0"/>
                <a:cs typeface="Arial" panose="020B0604020202020204" pitchFamily="34" charset="0"/>
              </a:rPr>
              <a:t>in</a:t>
            </a:r>
            <a:br>
              <a:rPr lang="fr-FR" sz="2400" b="1" dirty="0">
                <a:latin typeface="Arial" panose="020B0604020202020204" pitchFamily="34" charset="0"/>
                <a:cs typeface="Arial" panose="020B0604020202020204" pitchFamily="34" charset="0"/>
              </a:rPr>
            </a:br>
            <a:r>
              <a:rPr lang="fr-FR" sz="2400" b="1" dirty="0">
                <a:latin typeface="Arial" panose="020B0604020202020204" pitchFamily="34" charset="0"/>
                <a:cs typeface="Arial" panose="020B0604020202020204" pitchFamily="34" charset="0"/>
              </a:rPr>
              <a:t>Action</a:t>
            </a:r>
          </a:p>
        </p:txBody>
      </p:sp>
      <p:sp>
        <p:nvSpPr>
          <p:cNvPr id="25" name="ZoneTexte 24"/>
          <p:cNvSpPr txBox="1"/>
          <p:nvPr/>
        </p:nvSpPr>
        <p:spPr>
          <a:xfrm>
            <a:off x="406090" y="1093115"/>
            <a:ext cx="4226072" cy="2954655"/>
          </a:xfrm>
          <a:prstGeom prst="rect">
            <a:avLst/>
          </a:prstGeom>
          <a:noFill/>
        </p:spPr>
        <p:txBody>
          <a:bodyPr wrap="square" rtlCol="0">
            <a:spAutoFit/>
          </a:bodyPr>
          <a:lstStyle/>
          <a:p>
            <a:r>
              <a:rPr lang="en-US" b="1" dirty="0"/>
              <a:t>Strategy in action </a:t>
            </a:r>
            <a:r>
              <a:rPr lang="en-US" dirty="0"/>
              <a:t>is concerned with ensuring that strategies are working in practice.</a:t>
            </a:r>
          </a:p>
          <a:p>
            <a:endParaRPr lang="en-US" sz="1600" dirty="0"/>
          </a:p>
          <a:p>
            <a:pPr marL="285750" indent="-285750">
              <a:buFont typeface="Arial" panose="020B0604020202020204" pitchFamily="34" charset="0"/>
              <a:buChar char="•"/>
            </a:pPr>
            <a:r>
              <a:rPr lang="en-US" sz="1600" dirty="0"/>
              <a:t>Are strategies suitable, acceptable, feasible?</a:t>
            </a:r>
          </a:p>
          <a:p>
            <a:pPr marL="285750" indent="-285750">
              <a:buFont typeface="Arial" panose="020B0604020202020204" pitchFamily="34" charset="0"/>
              <a:buChar char="•"/>
            </a:pPr>
            <a:r>
              <a:rPr lang="en-US" sz="1600" dirty="0"/>
              <a:t>What strategy-making process is needed?</a:t>
            </a:r>
          </a:p>
          <a:p>
            <a:pPr marL="285750" indent="-285750">
              <a:buFont typeface="Arial" panose="020B0604020202020204" pitchFamily="34" charset="0"/>
              <a:buChar char="•"/>
            </a:pPr>
            <a:r>
              <a:rPr lang="en-US" sz="1600" dirty="0"/>
              <a:t>What type of organization do we need?</a:t>
            </a:r>
          </a:p>
          <a:p>
            <a:pPr marL="285750" indent="-285750">
              <a:buFont typeface="Arial" panose="020B0604020202020204" pitchFamily="34" charset="0"/>
              <a:buChar char="•"/>
            </a:pPr>
            <a:r>
              <a:rPr lang="en-US" sz="1600" dirty="0"/>
              <a:t>How shall we manage change?</a:t>
            </a:r>
          </a:p>
          <a:p>
            <a:pPr marL="285750" indent="-285750">
              <a:buFont typeface="Arial" panose="020B0604020202020204" pitchFamily="34" charset="0"/>
              <a:buChar char="•"/>
            </a:pPr>
            <a:r>
              <a:rPr lang="en-US" sz="1600" dirty="0"/>
              <a:t>Who does what?</a:t>
            </a:r>
          </a:p>
          <a:p>
            <a:endParaRPr lang="en-US" dirty="0"/>
          </a:p>
          <a:p>
            <a:endParaRPr lang="fr-FR" dirty="0"/>
          </a:p>
        </p:txBody>
      </p:sp>
    </p:spTree>
    <p:extLst>
      <p:ext uri="{BB962C8B-B14F-4D97-AF65-F5344CB8AC3E}">
        <p14:creationId xmlns:p14="http://schemas.microsoft.com/office/powerpoint/2010/main" val="373142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2130" y="2204917"/>
            <a:ext cx="9131870" cy="469106"/>
          </a:xfrm>
        </p:spPr>
        <p:txBody>
          <a:bodyPr/>
          <a:lstStyle/>
          <a:p>
            <a:pPr>
              <a:buNone/>
            </a:pPr>
            <a:r>
              <a:rPr lang="fr-FR" dirty="0"/>
              <a:t>Introduction</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259</a:t>
            </a:fld>
            <a:endParaRPr lang="fr-FR"/>
          </a:p>
        </p:txBody>
      </p:sp>
    </p:spTree>
    <p:extLst>
      <p:ext uri="{BB962C8B-B14F-4D97-AF65-F5344CB8AC3E}">
        <p14:creationId xmlns:p14="http://schemas.microsoft.com/office/powerpoint/2010/main" val="1070635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The </a:t>
            </a:r>
            <a:r>
              <a:rPr lang="fr-FR" dirty="0" err="1"/>
              <a:t>strategy</a:t>
            </a:r>
            <a:r>
              <a:rPr lang="fr-FR" dirty="0"/>
              <a:t> </a:t>
            </a:r>
            <a:r>
              <a:rPr lang="fr-FR" dirty="0" err="1"/>
              <a:t>clock</a:t>
            </a:r>
            <a:endParaRPr lang="fr-FR" dirty="0"/>
          </a:p>
        </p:txBody>
      </p:sp>
      <p:sp>
        <p:nvSpPr>
          <p:cNvPr id="4" name="Sous-titre 3"/>
          <p:cNvSpPr>
            <a:spLocks noGrp="1"/>
          </p:cNvSpPr>
          <p:nvPr>
            <p:ph type="subTitle" idx="13"/>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26</a:t>
            </a:fld>
            <a:endParaRPr lang="fr-FR"/>
          </a:p>
        </p:txBody>
      </p:sp>
      <p:pic>
        <p:nvPicPr>
          <p:cNvPr id="6"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5817" y="912863"/>
            <a:ext cx="5016000" cy="3739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Ellipse 7"/>
          <p:cNvSpPr/>
          <p:nvPr/>
        </p:nvSpPr>
        <p:spPr>
          <a:xfrm>
            <a:off x="4572000" y="927868"/>
            <a:ext cx="143219" cy="1432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Légende encadrée 1 8"/>
          <p:cNvSpPr/>
          <p:nvPr/>
        </p:nvSpPr>
        <p:spPr>
          <a:xfrm>
            <a:off x="5519451" y="291284"/>
            <a:ext cx="2148290" cy="499638"/>
          </a:xfrm>
          <a:prstGeom prst="borderCallout1">
            <a:avLst/>
          </a:prstGeom>
          <a:solidFill>
            <a:schemeClr val="bg1"/>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rPr>
              <a:t>Differentiation</a:t>
            </a:r>
            <a:r>
              <a:rPr lang="fr-FR" sz="1200" dirty="0">
                <a:solidFill>
                  <a:schemeClr val="tx1"/>
                </a:solidFill>
              </a:rPr>
              <a:t> </a:t>
            </a:r>
            <a:r>
              <a:rPr lang="fr-FR" sz="1200" u="sng" dirty="0" err="1">
                <a:solidFill>
                  <a:schemeClr val="tx1"/>
                </a:solidFill>
              </a:rPr>
              <a:t>without</a:t>
            </a:r>
            <a:r>
              <a:rPr lang="fr-FR" sz="1200" dirty="0">
                <a:solidFill>
                  <a:schemeClr val="tx1"/>
                </a:solidFill>
              </a:rPr>
              <a:t> </a:t>
            </a:r>
            <a:r>
              <a:rPr lang="fr-FR" sz="1200" dirty="0" err="1">
                <a:solidFill>
                  <a:schemeClr val="tx1"/>
                </a:solidFill>
              </a:rPr>
              <a:t>price</a:t>
            </a:r>
            <a:r>
              <a:rPr lang="fr-FR" sz="1200" dirty="0">
                <a:solidFill>
                  <a:schemeClr val="tx1"/>
                </a:solidFill>
              </a:rPr>
              <a:t> premium (gain </a:t>
            </a:r>
            <a:r>
              <a:rPr lang="fr-FR" sz="1200" dirty="0" err="1">
                <a:solidFill>
                  <a:schemeClr val="tx1"/>
                </a:solidFill>
              </a:rPr>
              <a:t>market</a:t>
            </a:r>
            <a:r>
              <a:rPr lang="fr-FR" sz="1200" dirty="0">
                <a:solidFill>
                  <a:schemeClr val="tx1"/>
                </a:solidFill>
              </a:rPr>
              <a:t> </a:t>
            </a:r>
            <a:r>
              <a:rPr lang="fr-FR" sz="1200" dirty="0" err="1">
                <a:solidFill>
                  <a:schemeClr val="tx1"/>
                </a:solidFill>
              </a:rPr>
              <a:t>share</a:t>
            </a:r>
            <a:r>
              <a:rPr lang="fr-FR" sz="1200" dirty="0">
                <a:solidFill>
                  <a:schemeClr val="tx1"/>
                </a:solidFill>
              </a:rPr>
              <a:t>)</a:t>
            </a:r>
            <a:br>
              <a:rPr lang="fr-FR" sz="1200" dirty="0">
                <a:solidFill>
                  <a:schemeClr val="tx1"/>
                </a:solidFill>
              </a:rPr>
            </a:br>
            <a:r>
              <a:rPr lang="fr-FR" sz="1200" dirty="0">
                <a:solidFill>
                  <a:schemeClr val="tx1"/>
                </a:solidFill>
              </a:rPr>
              <a:t>(short </a:t>
            </a:r>
            <a:r>
              <a:rPr lang="fr-FR" sz="1200" dirty="0" err="1">
                <a:solidFill>
                  <a:schemeClr val="tx1"/>
                </a:solidFill>
              </a:rPr>
              <a:t>term</a:t>
            </a:r>
            <a:r>
              <a:rPr lang="fr-FR" sz="1200" dirty="0">
                <a:solidFill>
                  <a:schemeClr val="tx1"/>
                </a:solidFill>
              </a:rPr>
              <a:t>)</a:t>
            </a:r>
          </a:p>
        </p:txBody>
      </p:sp>
      <p:sp>
        <p:nvSpPr>
          <p:cNvPr id="10" name="Ellipse 9"/>
          <p:cNvSpPr/>
          <p:nvPr/>
        </p:nvSpPr>
        <p:spPr>
          <a:xfrm>
            <a:off x="5304259" y="1078475"/>
            <a:ext cx="143219" cy="1432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Légende encadrée 1 10"/>
          <p:cNvSpPr/>
          <p:nvPr/>
        </p:nvSpPr>
        <p:spPr>
          <a:xfrm>
            <a:off x="6593596" y="907586"/>
            <a:ext cx="2148290" cy="349873"/>
          </a:xfrm>
          <a:prstGeom prst="borderCallout1">
            <a:avLst>
              <a:gd name="adj1" fmla="val 18750"/>
              <a:gd name="adj2" fmla="val -8333"/>
              <a:gd name="adj3" fmla="val 57685"/>
              <a:gd name="adj4" fmla="val -48077"/>
            </a:avLst>
          </a:prstGeom>
          <a:solidFill>
            <a:schemeClr val="bg1"/>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rPr>
              <a:t>Differentiation</a:t>
            </a:r>
            <a:r>
              <a:rPr lang="fr-FR" sz="1200" dirty="0">
                <a:solidFill>
                  <a:schemeClr val="tx1"/>
                </a:solidFill>
              </a:rPr>
              <a:t> </a:t>
            </a:r>
            <a:r>
              <a:rPr lang="fr-FR" sz="1200" u="sng" dirty="0" err="1">
                <a:solidFill>
                  <a:schemeClr val="tx1"/>
                </a:solidFill>
              </a:rPr>
              <a:t>with</a:t>
            </a:r>
            <a:r>
              <a:rPr lang="fr-FR" sz="1200" dirty="0">
                <a:solidFill>
                  <a:schemeClr val="tx1"/>
                </a:solidFill>
              </a:rPr>
              <a:t> </a:t>
            </a:r>
            <a:r>
              <a:rPr lang="fr-FR" sz="1200" dirty="0" err="1">
                <a:solidFill>
                  <a:schemeClr val="tx1"/>
                </a:solidFill>
              </a:rPr>
              <a:t>price</a:t>
            </a:r>
            <a:r>
              <a:rPr lang="fr-FR" sz="1200" dirty="0">
                <a:solidFill>
                  <a:schemeClr val="tx1"/>
                </a:solidFill>
              </a:rPr>
              <a:t> premium</a:t>
            </a:r>
          </a:p>
        </p:txBody>
      </p:sp>
      <p:sp>
        <p:nvSpPr>
          <p:cNvPr id="12" name="Ellipse 11"/>
          <p:cNvSpPr/>
          <p:nvPr/>
        </p:nvSpPr>
        <p:spPr>
          <a:xfrm>
            <a:off x="5833069" y="1374123"/>
            <a:ext cx="143219" cy="1432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Légende encadrée 1 12"/>
          <p:cNvSpPr/>
          <p:nvPr/>
        </p:nvSpPr>
        <p:spPr>
          <a:xfrm>
            <a:off x="6869018" y="1374123"/>
            <a:ext cx="1872868" cy="564846"/>
          </a:xfrm>
          <a:prstGeom prst="borderCallout1">
            <a:avLst>
              <a:gd name="adj1" fmla="val 18750"/>
              <a:gd name="adj2" fmla="val -8333"/>
              <a:gd name="adj3" fmla="val 19899"/>
              <a:gd name="adj4" fmla="val -45136"/>
            </a:avLst>
          </a:prstGeom>
          <a:solidFill>
            <a:schemeClr val="bg1"/>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rPr>
              <a:t>Focused</a:t>
            </a:r>
            <a:r>
              <a:rPr lang="fr-FR" sz="1200" dirty="0">
                <a:solidFill>
                  <a:schemeClr val="tx1"/>
                </a:solidFill>
              </a:rPr>
              <a:t>. </a:t>
            </a:r>
            <a:r>
              <a:rPr lang="fr-FR" sz="1200" dirty="0" err="1">
                <a:solidFill>
                  <a:schemeClr val="tx1"/>
                </a:solidFill>
              </a:rPr>
              <a:t>Reduced</a:t>
            </a:r>
            <a:r>
              <a:rPr lang="fr-FR" sz="1200" dirty="0">
                <a:solidFill>
                  <a:schemeClr val="tx1"/>
                </a:solidFill>
              </a:rPr>
              <a:t> </a:t>
            </a:r>
            <a:r>
              <a:rPr lang="fr-FR" sz="1200" dirty="0" err="1">
                <a:solidFill>
                  <a:schemeClr val="tx1"/>
                </a:solidFill>
              </a:rPr>
              <a:t>benfits</a:t>
            </a:r>
            <a:r>
              <a:rPr lang="fr-FR" sz="1200" dirty="0">
                <a:solidFill>
                  <a:schemeClr val="tx1"/>
                </a:solidFill>
              </a:rPr>
              <a:t> and </a:t>
            </a:r>
            <a:r>
              <a:rPr lang="fr-FR" sz="1200" dirty="0" err="1">
                <a:solidFill>
                  <a:schemeClr val="tx1"/>
                </a:solidFill>
              </a:rPr>
              <a:t>higher</a:t>
            </a:r>
            <a:r>
              <a:rPr lang="fr-FR" sz="1200" dirty="0">
                <a:solidFill>
                  <a:schemeClr val="tx1"/>
                </a:solidFill>
              </a:rPr>
              <a:t> </a:t>
            </a:r>
            <a:r>
              <a:rPr lang="fr-FR" sz="1200" dirty="0" err="1">
                <a:solidFill>
                  <a:schemeClr val="tx1"/>
                </a:solidFill>
              </a:rPr>
              <a:t>price</a:t>
            </a:r>
            <a:r>
              <a:rPr lang="fr-FR" sz="1200" dirty="0">
                <a:solidFill>
                  <a:schemeClr val="tx1"/>
                </a:solidFill>
              </a:rPr>
              <a:t>. </a:t>
            </a:r>
            <a:r>
              <a:rPr lang="fr-FR" sz="1200" dirty="0" err="1">
                <a:solidFill>
                  <a:schemeClr val="tx1"/>
                </a:solidFill>
              </a:rPr>
              <a:t>Low</a:t>
            </a:r>
            <a:r>
              <a:rPr lang="fr-FR" sz="1200" dirty="0">
                <a:solidFill>
                  <a:schemeClr val="tx1"/>
                </a:solidFill>
              </a:rPr>
              <a:t> </a:t>
            </a:r>
            <a:r>
              <a:rPr lang="fr-FR" sz="1200" dirty="0" err="1">
                <a:solidFill>
                  <a:schemeClr val="tx1"/>
                </a:solidFill>
              </a:rPr>
              <a:t>competition</a:t>
            </a:r>
            <a:r>
              <a:rPr lang="fr-FR" sz="1200" dirty="0">
                <a:solidFill>
                  <a:schemeClr val="tx1"/>
                </a:solidFill>
              </a:rPr>
              <a:t> </a:t>
            </a:r>
            <a:r>
              <a:rPr lang="fr-FR" sz="1200" dirty="0" err="1">
                <a:solidFill>
                  <a:schemeClr val="tx1"/>
                </a:solidFill>
              </a:rPr>
              <a:t>facilitates</a:t>
            </a:r>
            <a:r>
              <a:rPr lang="fr-FR" sz="1200" dirty="0">
                <a:solidFill>
                  <a:schemeClr val="tx1"/>
                </a:solidFill>
              </a:rPr>
              <a:t> </a:t>
            </a:r>
            <a:r>
              <a:rPr lang="fr-FR" sz="1200" dirty="0" err="1">
                <a:solidFill>
                  <a:schemeClr val="tx1"/>
                </a:solidFill>
              </a:rPr>
              <a:t>this</a:t>
            </a:r>
            <a:endParaRPr lang="fr-FR" sz="1200" dirty="0">
              <a:solidFill>
                <a:schemeClr val="tx1"/>
              </a:solidFill>
            </a:endParaRPr>
          </a:p>
        </p:txBody>
      </p:sp>
      <p:sp>
        <p:nvSpPr>
          <p:cNvPr id="14" name="Ellipse 13"/>
          <p:cNvSpPr/>
          <p:nvPr/>
        </p:nvSpPr>
        <p:spPr>
          <a:xfrm>
            <a:off x="2875403" y="2428801"/>
            <a:ext cx="143219" cy="1432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Légende encadrée 1 14"/>
          <p:cNvSpPr/>
          <p:nvPr/>
        </p:nvSpPr>
        <p:spPr>
          <a:xfrm>
            <a:off x="139893" y="1814604"/>
            <a:ext cx="2148290" cy="499638"/>
          </a:xfrm>
          <a:prstGeom prst="borderCallout1">
            <a:avLst>
              <a:gd name="adj1" fmla="val 51825"/>
              <a:gd name="adj2" fmla="val 102949"/>
              <a:gd name="adj3" fmla="val 121320"/>
              <a:gd name="adj4" fmla="val 125769"/>
            </a:avLst>
          </a:prstGeom>
          <a:solidFill>
            <a:schemeClr val="bg1"/>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rPr>
              <a:t>Low-price</a:t>
            </a:r>
            <a:r>
              <a:rPr lang="fr-FR" sz="1200" dirty="0">
                <a:solidFill>
                  <a:schemeClr val="tx1"/>
                </a:solidFill>
              </a:rPr>
              <a:t> </a:t>
            </a:r>
            <a:r>
              <a:rPr lang="fr-FR" sz="1200" dirty="0" err="1">
                <a:solidFill>
                  <a:schemeClr val="tx1"/>
                </a:solidFill>
              </a:rPr>
              <a:t>with</a:t>
            </a:r>
            <a:r>
              <a:rPr lang="fr-FR" sz="1200" dirty="0">
                <a:solidFill>
                  <a:schemeClr val="tx1"/>
                </a:solidFill>
              </a:rPr>
              <a:t> « standard » </a:t>
            </a:r>
            <a:r>
              <a:rPr lang="fr-FR" sz="1200" dirty="0" err="1">
                <a:solidFill>
                  <a:schemeClr val="tx1"/>
                </a:solidFill>
              </a:rPr>
              <a:t>features</a:t>
            </a:r>
            <a:r>
              <a:rPr lang="fr-FR" sz="1200" dirty="0">
                <a:solidFill>
                  <a:schemeClr val="tx1"/>
                </a:solidFill>
              </a:rPr>
              <a:t>. </a:t>
            </a:r>
            <a:r>
              <a:rPr lang="fr-FR" sz="1200" dirty="0" err="1">
                <a:solidFill>
                  <a:schemeClr val="tx1"/>
                </a:solidFill>
              </a:rPr>
              <a:t>Need</a:t>
            </a:r>
            <a:r>
              <a:rPr lang="fr-FR" sz="1200" dirty="0">
                <a:solidFill>
                  <a:schemeClr val="tx1"/>
                </a:solidFill>
              </a:rPr>
              <a:t> </a:t>
            </a:r>
            <a:r>
              <a:rPr lang="fr-FR" sz="1200" dirty="0" err="1">
                <a:solidFill>
                  <a:schemeClr val="tx1"/>
                </a:solidFill>
              </a:rPr>
              <a:t>low</a:t>
            </a:r>
            <a:r>
              <a:rPr lang="fr-FR" sz="1200" dirty="0">
                <a:solidFill>
                  <a:schemeClr val="tx1"/>
                </a:solidFill>
              </a:rPr>
              <a:t> </a:t>
            </a:r>
            <a:r>
              <a:rPr lang="fr-FR" sz="1200" dirty="0" err="1">
                <a:solidFill>
                  <a:schemeClr val="tx1"/>
                </a:solidFill>
              </a:rPr>
              <a:t>cost</a:t>
            </a:r>
            <a:r>
              <a:rPr lang="fr-FR" sz="1200" dirty="0">
                <a:solidFill>
                  <a:schemeClr val="tx1"/>
                </a:solidFill>
              </a:rPr>
              <a:t>!</a:t>
            </a:r>
          </a:p>
        </p:txBody>
      </p:sp>
      <p:sp>
        <p:nvSpPr>
          <p:cNvPr id="16" name="Ellipse 15"/>
          <p:cNvSpPr/>
          <p:nvPr/>
        </p:nvSpPr>
        <p:spPr>
          <a:xfrm>
            <a:off x="3514382" y="3673707"/>
            <a:ext cx="143219" cy="1432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Légende encadrée 1 16"/>
          <p:cNvSpPr/>
          <p:nvPr/>
        </p:nvSpPr>
        <p:spPr>
          <a:xfrm>
            <a:off x="558534" y="3174069"/>
            <a:ext cx="2148290" cy="499638"/>
          </a:xfrm>
          <a:prstGeom prst="borderCallout1">
            <a:avLst>
              <a:gd name="adj1" fmla="val 51825"/>
              <a:gd name="adj2" fmla="val 102949"/>
              <a:gd name="adj3" fmla="val 108090"/>
              <a:gd name="adj4" fmla="val 132436"/>
            </a:avLst>
          </a:prstGeom>
          <a:solidFill>
            <a:schemeClr val="bg1"/>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 </a:t>
            </a:r>
            <a:r>
              <a:rPr lang="fr-FR" sz="1200" dirty="0" err="1">
                <a:solidFill>
                  <a:schemeClr val="tx1"/>
                </a:solidFill>
              </a:rPr>
              <a:t>frills</a:t>
            </a:r>
            <a:r>
              <a:rPr lang="fr-FR" sz="1200" dirty="0">
                <a:solidFill>
                  <a:schemeClr val="tx1"/>
                </a:solidFill>
              </a:rPr>
              <a:t>. </a:t>
            </a:r>
            <a:r>
              <a:rPr lang="fr-FR" sz="1200" dirty="0" err="1">
                <a:solidFill>
                  <a:schemeClr val="tx1"/>
                </a:solidFill>
              </a:rPr>
              <a:t>Low</a:t>
            </a:r>
            <a:r>
              <a:rPr lang="fr-FR" sz="1200" dirty="0">
                <a:solidFill>
                  <a:schemeClr val="tx1"/>
                </a:solidFill>
              </a:rPr>
              <a:t> </a:t>
            </a:r>
            <a:r>
              <a:rPr lang="fr-FR" sz="1200" dirty="0" err="1">
                <a:solidFill>
                  <a:schemeClr val="tx1"/>
                </a:solidFill>
              </a:rPr>
              <a:t>benefits</a:t>
            </a:r>
            <a:r>
              <a:rPr lang="fr-FR" sz="1200" dirty="0">
                <a:solidFill>
                  <a:schemeClr val="tx1"/>
                </a:solidFill>
              </a:rPr>
              <a:t> and </a:t>
            </a:r>
            <a:r>
              <a:rPr lang="fr-FR" sz="1200" dirty="0" err="1">
                <a:solidFill>
                  <a:schemeClr val="tx1"/>
                </a:solidFill>
              </a:rPr>
              <a:t>low</a:t>
            </a:r>
            <a:r>
              <a:rPr lang="fr-FR" sz="1200" dirty="0">
                <a:solidFill>
                  <a:schemeClr val="tx1"/>
                </a:solidFill>
              </a:rPr>
              <a:t> </a:t>
            </a:r>
            <a:r>
              <a:rPr lang="fr-FR" sz="1200" dirty="0" err="1">
                <a:solidFill>
                  <a:schemeClr val="tx1"/>
                </a:solidFill>
              </a:rPr>
              <a:t>cost</a:t>
            </a:r>
            <a:r>
              <a:rPr lang="fr-FR" sz="1200" dirty="0">
                <a:solidFill>
                  <a:schemeClr val="tx1"/>
                </a:solidFill>
              </a:rPr>
              <a:t> (ex. </a:t>
            </a:r>
            <a:r>
              <a:rPr lang="fr-FR" sz="1200" dirty="0" err="1">
                <a:solidFill>
                  <a:schemeClr val="tx1"/>
                </a:solidFill>
              </a:rPr>
              <a:t>Ryanair</a:t>
            </a:r>
            <a:r>
              <a:rPr lang="fr-FR" sz="1200" dirty="0">
                <a:solidFill>
                  <a:schemeClr val="tx1"/>
                </a:solidFill>
              </a:rPr>
              <a:t>)</a:t>
            </a:r>
          </a:p>
        </p:txBody>
      </p:sp>
      <p:sp>
        <p:nvSpPr>
          <p:cNvPr id="18" name="Ellipse 17"/>
          <p:cNvSpPr/>
          <p:nvPr/>
        </p:nvSpPr>
        <p:spPr>
          <a:xfrm>
            <a:off x="3371163" y="1394173"/>
            <a:ext cx="143219" cy="1432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Légende encadrée 1 18"/>
          <p:cNvSpPr/>
          <p:nvPr/>
        </p:nvSpPr>
        <p:spPr>
          <a:xfrm>
            <a:off x="342797" y="966143"/>
            <a:ext cx="2148290" cy="749297"/>
          </a:xfrm>
          <a:prstGeom prst="borderCallout1">
            <a:avLst>
              <a:gd name="adj1" fmla="val 51825"/>
              <a:gd name="adj2" fmla="val 102949"/>
              <a:gd name="adj3" fmla="val 97065"/>
              <a:gd name="adj4" fmla="val 138590"/>
            </a:avLst>
          </a:prstGeom>
          <a:solidFill>
            <a:schemeClr val="bg1"/>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rPr>
              <a:t>Higher</a:t>
            </a:r>
            <a:r>
              <a:rPr lang="fr-FR" sz="1200" dirty="0">
                <a:solidFill>
                  <a:schemeClr val="tx1"/>
                </a:solidFill>
              </a:rPr>
              <a:t> </a:t>
            </a:r>
            <a:r>
              <a:rPr lang="fr-FR" sz="1200" dirty="0" err="1">
                <a:solidFill>
                  <a:schemeClr val="tx1"/>
                </a:solidFill>
              </a:rPr>
              <a:t>benefits</a:t>
            </a:r>
            <a:r>
              <a:rPr lang="fr-FR" sz="1200" dirty="0">
                <a:solidFill>
                  <a:schemeClr val="tx1"/>
                </a:solidFill>
              </a:rPr>
              <a:t> and </a:t>
            </a:r>
            <a:r>
              <a:rPr lang="fr-FR" sz="1200" dirty="0" err="1">
                <a:solidFill>
                  <a:schemeClr val="tx1"/>
                </a:solidFill>
              </a:rPr>
              <a:t>lower</a:t>
            </a:r>
            <a:r>
              <a:rPr lang="fr-FR" sz="1200" dirty="0">
                <a:solidFill>
                  <a:schemeClr val="tx1"/>
                </a:solidFill>
              </a:rPr>
              <a:t> </a:t>
            </a:r>
            <a:r>
              <a:rPr lang="fr-FR" sz="1200" dirty="0" err="1">
                <a:solidFill>
                  <a:schemeClr val="tx1"/>
                </a:solidFill>
              </a:rPr>
              <a:t>prices</a:t>
            </a:r>
            <a:r>
              <a:rPr lang="fr-FR" sz="1200" dirty="0">
                <a:solidFill>
                  <a:schemeClr val="tx1"/>
                </a:solidFill>
              </a:rPr>
              <a:t>. </a:t>
            </a:r>
            <a:r>
              <a:rPr lang="fr-FR" sz="1200" dirty="0" err="1">
                <a:solidFill>
                  <a:schemeClr val="tx1"/>
                </a:solidFill>
              </a:rPr>
              <a:t>Need</a:t>
            </a:r>
            <a:r>
              <a:rPr lang="fr-FR" sz="1200" dirty="0">
                <a:solidFill>
                  <a:schemeClr val="tx1"/>
                </a:solidFill>
              </a:rPr>
              <a:t> </a:t>
            </a:r>
            <a:r>
              <a:rPr lang="fr-FR" sz="1200" dirty="0" err="1">
                <a:solidFill>
                  <a:schemeClr val="tx1"/>
                </a:solidFill>
              </a:rPr>
              <a:t>cost</a:t>
            </a:r>
            <a:r>
              <a:rPr lang="fr-FR" sz="1200" dirty="0">
                <a:solidFill>
                  <a:schemeClr val="tx1"/>
                </a:solidFill>
              </a:rPr>
              <a:t> </a:t>
            </a:r>
            <a:r>
              <a:rPr lang="fr-FR" sz="1200" dirty="0" err="1">
                <a:solidFill>
                  <a:schemeClr val="tx1"/>
                </a:solidFill>
              </a:rPr>
              <a:t>advantages</a:t>
            </a:r>
            <a:r>
              <a:rPr lang="fr-FR" sz="1200" dirty="0">
                <a:solidFill>
                  <a:schemeClr val="tx1"/>
                </a:solidFill>
              </a:rPr>
              <a:t> and </a:t>
            </a:r>
            <a:r>
              <a:rPr lang="fr-FR" sz="1200" dirty="0" err="1">
                <a:solidFill>
                  <a:schemeClr val="tx1"/>
                </a:solidFill>
              </a:rPr>
              <a:t>differentiation</a:t>
            </a:r>
            <a:r>
              <a:rPr lang="fr-FR" sz="1200" dirty="0">
                <a:solidFill>
                  <a:schemeClr val="tx1"/>
                </a:solidFill>
              </a:rPr>
              <a:t>. Entry </a:t>
            </a:r>
            <a:r>
              <a:rPr lang="fr-FR" sz="1200" dirty="0" err="1">
                <a:solidFill>
                  <a:schemeClr val="tx1"/>
                </a:solidFill>
              </a:rPr>
              <a:t>strategy</a:t>
            </a:r>
            <a:r>
              <a:rPr lang="fr-FR" sz="1200" dirty="0">
                <a:solidFill>
                  <a:schemeClr val="tx1"/>
                </a:solidFill>
              </a:rPr>
              <a:t> for </a:t>
            </a:r>
            <a:r>
              <a:rPr lang="fr-FR" sz="1200" dirty="0" err="1">
                <a:solidFill>
                  <a:schemeClr val="tx1"/>
                </a:solidFill>
              </a:rPr>
              <a:t>innovators</a:t>
            </a:r>
            <a:r>
              <a:rPr lang="fr-FR" sz="1200" dirty="0">
                <a:solidFill>
                  <a:schemeClr val="tx1"/>
                </a:solidFill>
              </a:rPr>
              <a:t>?</a:t>
            </a:r>
          </a:p>
        </p:txBody>
      </p:sp>
      <p:sp>
        <p:nvSpPr>
          <p:cNvPr id="20" name="Ellipse 19"/>
          <p:cNvSpPr/>
          <p:nvPr/>
        </p:nvSpPr>
        <p:spPr>
          <a:xfrm>
            <a:off x="5833069" y="3458460"/>
            <a:ext cx="143219" cy="1432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Légende encadrée 1 20"/>
          <p:cNvSpPr/>
          <p:nvPr/>
        </p:nvSpPr>
        <p:spPr>
          <a:xfrm>
            <a:off x="6947547" y="3435048"/>
            <a:ext cx="1872868" cy="564846"/>
          </a:xfrm>
          <a:prstGeom prst="borderCallout1">
            <a:avLst>
              <a:gd name="adj1" fmla="val 18750"/>
              <a:gd name="adj2" fmla="val -8333"/>
              <a:gd name="adj3" fmla="val 19899"/>
              <a:gd name="adj4" fmla="val -45136"/>
            </a:avLst>
          </a:prstGeom>
          <a:solidFill>
            <a:schemeClr val="bg1"/>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Not </a:t>
            </a:r>
            <a:r>
              <a:rPr lang="fr-FR" sz="1200" dirty="0" err="1">
                <a:solidFill>
                  <a:schemeClr val="tx1"/>
                </a:solidFill>
              </a:rPr>
              <a:t>feasible</a:t>
            </a:r>
            <a:r>
              <a:rPr lang="fr-FR" sz="1200" dirty="0">
                <a:solidFill>
                  <a:schemeClr val="tx1"/>
                </a:solidFill>
              </a:rPr>
              <a:t> (</a:t>
            </a:r>
            <a:r>
              <a:rPr lang="fr-FR" sz="1200" dirty="0" err="1">
                <a:solidFill>
                  <a:schemeClr val="tx1"/>
                </a:solidFill>
              </a:rPr>
              <a:t>except</a:t>
            </a:r>
            <a:r>
              <a:rPr lang="fr-FR" sz="1200" dirty="0">
                <a:solidFill>
                  <a:schemeClr val="tx1"/>
                </a:solidFill>
              </a:rPr>
              <a:t> for </a:t>
            </a:r>
            <a:r>
              <a:rPr lang="fr-FR" sz="1200" dirty="0" err="1">
                <a:solidFill>
                  <a:schemeClr val="tx1"/>
                </a:solidFill>
              </a:rPr>
              <a:t>strong</a:t>
            </a:r>
            <a:r>
              <a:rPr lang="fr-FR" sz="1200" dirty="0">
                <a:solidFill>
                  <a:schemeClr val="tx1"/>
                </a:solidFill>
              </a:rPr>
              <a:t> lock-in). </a:t>
            </a:r>
            <a:r>
              <a:rPr lang="fr-FR" sz="1200" dirty="0" err="1">
                <a:solidFill>
                  <a:schemeClr val="tx1"/>
                </a:solidFill>
              </a:rPr>
              <a:t>Potential</a:t>
            </a:r>
            <a:r>
              <a:rPr lang="fr-FR" sz="1200" dirty="0">
                <a:solidFill>
                  <a:schemeClr val="tx1"/>
                </a:solidFill>
              </a:rPr>
              <a:t> </a:t>
            </a:r>
            <a:r>
              <a:rPr lang="fr-FR" sz="1200" dirty="0" err="1">
                <a:solidFill>
                  <a:schemeClr val="tx1"/>
                </a:solidFill>
              </a:rPr>
              <a:t>regulation</a:t>
            </a:r>
            <a:endParaRPr lang="fr-FR" sz="1200" dirty="0">
              <a:solidFill>
                <a:schemeClr val="tx1"/>
              </a:solidFill>
            </a:endParaRPr>
          </a:p>
        </p:txBody>
      </p:sp>
      <p:cxnSp>
        <p:nvCxnSpPr>
          <p:cNvPr id="7" name="Connecteur droit 6"/>
          <p:cNvCxnSpPr/>
          <p:nvPr/>
        </p:nvCxnSpPr>
        <p:spPr>
          <a:xfrm flipV="1">
            <a:off x="4621428" y="309019"/>
            <a:ext cx="16162" cy="391699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rot="5400000" flipV="1">
            <a:off x="4707138" y="579012"/>
            <a:ext cx="16162" cy="391699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53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2130" y="2204917"/>
            <a:ext cx="9131870" cy="469106"/>
          </a:xfrm>
        </p:spPr>
        <p:txBody>
          <a:bodyPr/>
          <a:lstStyle/>
          <a:p>
            <a:pPr>
              <a:buNone/>
            </a:pPr>
            <a:r>
              <a:rPr lang="fr-FR" dirty="0" err="1"/>
              <a:t>Appropriate</a:t>
            </a:r>
            <a:r>
              <a:rPr lang="fr-FR" dirty="0"/>
              <a:t> leadership</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260</a:t>
            </a:fld>
            <a:endParaRPr lang="fr-FR"/>
          </a:p>
        </p:txBody>
      </p:sp>
    </p:spTree>
    <p:extLst>
      <p:ext uri="{BB962C8B-B14F-4D97-AF65-F5344CB8AC3E}">
        <p14:creationId xmlns:p14="http://schemas.microsoft.com/office/powerpoint/2010/main" val="36493742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Leaders have to adopt the appropriate </a:t>
            </a:r>
            <a:r>
              <a:rPr lang="en-US" b="1" dirty="0"/>
              <a:t>style and posture</a:t>
            </a:r>
          </a:p>
          <a:p>
            <a:r>
              <a:rPr lang="en-US" dirty="0"/>
              <a:t>Leaders have to </a:t>
            </a:r>
            <a:r>
              <a:rPr lang="en-US" b="1" dirty="0"/>
              <a:t>diagnose the </a:t>
            </a:r>
            <a:r>
              <a:rPr lang="en-US" b="1" dirty="0" err="1"/>
              <a:t>organisational</a:t>
            </a:r>
            <a:r>
              <a:rPr lang="en-US" b="1" dirty="0"/>
              <a:t> context</a:t>
            </a:r>
            <a:r>
              <a:rPr lang="en-US" dirty="0"/>
              <a:t>, the extent to which it is receptive or resistant to change – particularly the forces blocking or facilitating change.</a:t>
            </a:r>
          </a:p>
          <a:p>
            <a:r>
              <a:rPr lang="en-US" dirty="0"/>
              <a:t>Leaders have to identify the </a:t>
            </a:r>
            <a:r>
              <a:rPr lang="en-US" b="1" dirty="0"/>
              <a:t>type of strategic change </a:t>
            </a:r>
            <a:r>
              <a:rPr lang="en-US" dirty="0"/>
              <a:t>required: types of change differ according to speed and scope.  </a:t>
            </a:r>
          </a:p>
          <a:p>
            <a:r>
              <a:rPr lang="en-US" dirty="0"/>
              <a:t>Understanding the context, and identifying the required type of change, should help leaders </a:t>
            </a:r>
            <a:r>
              <a:rPr lang="en-US" b="1" dirty="0"/>
              <a:t>select the appropriate levers for change</a:t>
            </a:r>
            <a:r>
              <a:rPr lang="en-US" dirty="0"/>
              <a:t>.</a:t>
            </a:r>
          </a:p>
          <a:p>
            <a:endParaRPr lang="fr-FR" dirty="0"/>
          </a:p>
        </p:txBody>
      </p:sp>
      <p:sp>
        <p:nvSpPr>
          <p:cNvPr id="3" name="Titre 2"/>
          <p:cNvSpPr>
            <a:spLocks noGrp="1"/>
          </p:cNvSpPr>
          <p:nvPr>
            <p:ph type="title"/>
          </p:nvPr>
        </p:nvSpPr>
        <p:spPr/>
        <p:txBody>
          <a:bodyPr/>
          <a:lstStyle/>
          <a:p>
            <a:r>
              <a:rPr lang="fr-FR" dirty="0"/>
              <a:t>Key issues</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261</a:t>
            </a:fld>
            <a:endParaRPr lang="fr-FR"/>
          </a:p>
        </p:txBody>
      </p:sp>
    </p:spTree>
    <p:extLst>
      <p:ext uri="{BB962C8B-B14F-4D97-AF65-F5344CB8AC3E}">
        <p14:creationId xmlns:p14="http://schemas.microsoft.com/office/powerpoint/2010/main" val="150344366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901536"/>
            <a:ext cx="3953069" cy="2542422"/>
          </a:xfrm>
        </p:spPr>
        <p:txBody>
          <a:bodyPr/>
          <a:lstStyle/>
          <a:p>
            <a:pPr marL="0" indent="0" algn="ctr">
              <a:buNone/>
            </a:pPr>
            <a:r>
              <a:rPr lang="en-US" b="1" dirty="0"/>
              <a:t>Leaders</a:t>
            </a:r>
          </a:p>
          <a:p>
            <a:r>
              <a:rPr lang="en-US" sz="1400" b="1" dirty="0"/>
              <a:t>Envisioning</a:t>
            </a:r>
            <a:br>
              <a:rPr lang="en-US" dirty="0"/>
            </a:br>
            <a:r>
              <a:rPr lang="en-US" sz="1200" dirty="0"/>
              <a:t>Clearly communicated, unified and compelling vision and strategy</a:t>
            </a:r>
            <a:br>
              <a:rPr lang="en-US" sz="1200" dirty="0"/>
            </a:br>
            <a:r>
              <a:rPr lang="en-US" sz="1200" dirty="0"/>
              <a:t>Story telling as a way to engage using emotions</a:t>
            </a:r>
          </a:p>
          <a:p>
            <a:r>
              <a:rPr lang="en-US" sz="1400" b="1" dirty="0"/>
              <a:t>Align everyone</a:t>
            </a:r>
            <a:br>
              <a:rPr lang="en-US" sz="1200" dirty="0"/>
            </a:br>
            <a:r>
              <a:rPr lang="en-US" sz="1200" dirty="0"/>
              <a:t>Build trust and respect across the </a:t>
            </a:r>
            <a:r>
              <a:rPr lang="en-US" sz="1200" dirty="0" err="1"/>
              <a:t>organisation</a:t>
            </a:r>
            <a:endParaRPr lang="en-US" sz="1200" dirty="0"/>
          </a:p>
          <a:p>
            <a:r>
              <a:rPr lang="en-US" sz="1400" b="1" dirty="0"/>
              <a:t>Embody change</a:t>
            </a:r>
            <a:br>
              <a:rPr lang="en-US" sz="1200" dirty="0"/>
            </a:br>
            <a:r>
              <a:rPr lang="en-US" sz="1200" dirty="0"/>
              <a:t>Be a role model and exemplify key </a:t>
            </a:r>
            <a:r>
              <a:rPr lang="en-US" sz="1200" dirty="0" err="1"/>
              <a:t>behaviours</a:t>
            </a:r>
            <a:endParaRPr lang="en-US" sz="1200" dirty="0"/>
          </a:p>
          <a:p>
            <a:endParaRPr lang="en-US" sz="1200" dirty="0"/>
          </a:p>
          <a:p>
            <a:endParaRPr lang="en-US" sz="1200" dirty="0"/>
          </a:p>
        </p:txBody>
      </p:sp>
      <p:sp>
        <p:nvSpPr>
          <p:cNvPr id="3" name="Titre 2"/>
          <p:cNvSpPr>
            <a:spLocks noGrp="1"/>
          </p:cNvSpPr>
          <p:nvPr>
            <p:ph type="title"/>
          </p:nvPr>
        </p:nvSpPr>
        <p:spPr/>
        <p:txBody>
          <a:bodyPr/>
          <a:lstStyle/>
          <a:p>
            <a:r>
              <a:rPr lang="fr-FR" dirty="0"/>
              <a:t>The </a:t>
            </a:r>
            <a:r>
              <a:rPr lang="fr-FR" dirty="0" err="1"/>
              <a:t>role</a:t>
            </a:r>
            <a:r>
              <a:rPr lang="fr-FR" dirty="0"/>
              <a:t> of leaders and managers</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262</a:t>
            </a:fld>
            <a:endParaRPr lang="fr-FR"/>
          </a:p>
        </p:txBody>
      </p:sp>
      <p:pic>
        <p:nvPicPr>
          <p:cNvPr id="6" name="Image 5"/>
          <p:cNvPicPr>
            <a:picLocks noChangeAspect="1"/>
          </p:cNvPicPr>
          <p:nvPr/>
        </p:nvPicPr>
        <p:blipFill>
          <a:blip r:embed="rId2"/>
          <a:stretch>
            <a:fillRect/>
          </a:stretch>
        </p:blipFill>
        <p:spPr>
          <a:xfrm>
            <a:off x="355847" y="1062725"/>
            <a:ext cx="766372" cy="838733"/>
          </a:xfrm>
          <a:prstGeom prst="rect">
            <a:avLst/>
          </a:prstGeom>
        </p:spPr>
      </p:pic>
      <p:pic>
        <p:nvPicPr>
          <p:cNvPr id="7" name="Image 6"/>
          <p:cNvPicPr>
            <a:picLocks noChangeAspect="1"/>
          </p:cNvPicPr>
          <p:nvPr/>
        </p:nvPicPr>
        <p:blipFill>
          <a:blip r:embed="rId3"/>
          <a:stretch>
            <a:fillRect/>
          </a:stretch>
        </p:blipFill>
        <p:spPr>
          <a:xfrm>
            <a:off x="7926355" y="1093115"/>
            <a:ext cx="894059" cy="808421"/>
          </a:xfrm>
          <a:prstGeom prst="rect">
            <a:avLst/>
          </a:prstGeom>
        </p:spPr>
      </p:pic>
      <p:sp>
        <p:nvSpPr>
          <p:cNvPr id="9" name="Espace réservé du contenu 1"/>
          <p:cNvSpPr txBox="1">
            <a:spLocks/>
          </p:cNvSpPr>
          <p:nvPr/>
        </p:nvSpPr>
        <p:spPr>
          <a:xfrm>
            <a:off x="4848751" y="1901536"/>
            <a:ext cx="4128994" cy="2542422"/>
          </a:xfrm>
          <a:prstGeom prst="rect">
            <a:avLst/>
          </a:prstGeom>
        </p:spPr>
        <p:txBody>
          <a:bodyPr/>
          <a:lstStyle>
            <a:lvl1pPr marL="355600" indent="-355600" algn="l" defTabSz="914400" rtl="0" eaLnBrk="1" latinLnBrk="0" hangingPunct="1">
              <a:spcBef>
                <a:spcPct val="20000"/>
              </a:spcBef>
              <a:buClr>
                <a:schemeClr val="tx1">
                  <a:lumMod val="85000"/>
                  <a:lumOff val="15000"/>
                </a:schemeClr>
              </a:buClr>
              <a:buSzPct val="70000"/>
              <a:buFont typeface="Wingdings" panose="05000000000000000000" pitchFamily="2" charset="2"/>
              <a:buChar char="§"/>
              <a:defRPr sz="2000" kern="1200">
                <a:solidFill>
                  <a:srgbClr val="17212F"/>
                </a:solidFill>
                <a:latin typeface="Arial"/>
                <a:ea typeface="+mn-ea"/>
                <a:cs typeface="Arial"/>
              </a:defRPr>
            </a:lvl1pPr>
            <a:lvl2pPr marL="742950" indent="-28575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17212F"/>
                </a:solidFill>
                <a:latin typeface="Arial"/>
                <a:ea typeface="+mn-ea"/>
                <a:cs typeface="Arial"/>
              </a:defRPr>
            </a:lvl2pPr>
            <a:lvl3pPr marL="11430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400" kern="1200">
                <a:solidFill>
                  <a:srgbClr val="17212F"/>
                </a:solidFill>
                <a:latin typeface="Arial"/>
                <a:ea typeface="+mn-ea"/>
                <a:cs typeface="Arial"/>
              </a:defRPr>
            </a:lvl3pPr>
            <a:lvl4pPr marL="16002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200" kern="1200">
                <a:solidFill>
                  <a:srgbClr val="17212F"/>
                </a:solidFill>
                <a:latin typeface="Arial"/>
                <a:ea typeface="+mn-ea"/>
                <a:cs typeface="Arial"/>
              </a:defRPr>
            </a:lvl4pPr>
            <a:lvl5pPr marL="20574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40404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b="1" dirty="0"/>
              <a:t>Middle Management</a:t>
            </a:r>
          </a:p>
          <a:p>
            <a:r>
              <a:rPr lang="en-US" sz="1400" b="1" dirty="0"/>
              <a:t>Strategy Implementation</a:t>
            </a:r>
            <a:br>
              <a:rPr lang="en-US" dirty="0"/>
            </a:br>
            <a:r>
              <a:rPr lang="en-US" sz="1200" dirty="0"/>
              <a:t>Facilitate execution throughout the </a:t>
            </a:r>
            <a:r>
              <a:rPr lang="en-US" sz="1200" dirty="0" err="1"/>
              <a:t>organisation</a:t>
            </a:r>
            <a:endParaRPr lang="en-US" sz="1200" dirty="0"/>
          </a:p>
          <a:p>
            <a:r>
              <a:rPr lang="en-US" sz="1400" b="1" dirty="0"/>
              <a:t>Advise senior management</a:t>
            </a:r>
            <a:br>
              <a:rPr lang="en-US" sz="1200" dirty="0"/>
            </a:br>
            <a:r>
              <a:rPr lang="en-US" sz="1200" dirty="0"/>
              <a:t>Key requirements, brakes and levers</a:t>
            </a:r>
          </a:p>
          <a:p>
            <a:r>
              <a:rPr lang="en-US" sz="1400" b="1" dirty="0"/>
              <a:t>Sense making &amp; “line of sight”</a:t>
            </a:r>
            <a:br>
              <a:rPr lang="en-US" sz="1200" dirty="0"/>
            </a:br>
            <a:r>
              <a:rPr lang="en-US" sz="1200" dirty="0"/>
              <a:t>Translate into meaning for everyone, WIIFM</a:t>
            </a:r>
            <a:br>
              <a:rPr lang="en-US" sz="1200" dirty="0"/>
            </a:br>
            <a:r>
              <a:rPr lang="en-US" sz="1200" dirty="0"/>
              <a:t>(ex. increase market share?)</a:t>
            </a:r>
          </a:p>
          <a:p>
            <a:r>
              <a:rPr lang="en-US" sz="1400" b="1" dirty="0"/>
              <a:t>Readjustment in real-time</a:t>
            </a:r>
            <a:br>
              <a:rPr lang="en-US" sz="1200" dirty="0"/>
            </a:br>
            <a:r>
              <a:rPr lang="en-US" sz="1200" dirty="0"/>
              <a:t>As events unfold</a:t>
            </a:r>
          </a:p>
          <a:p>
            <a:r>
              <a:rPr lang="en-US" sz="1400" b="1" dirty="0"/>
              <a:t>Local embodiment</a:t>
            </a:r>
          </a:p>
          <a:p>
            <a:endParaRPr lang="en-US" sz="1200" dirty="0"/>
          </a:p>
          <a:p>
            <a:endParaRPr lang="en-US" sz="1200" dirty="0"/>
          </a:p>
          <a:p>
            <a:endParaRPr lang="en-US" sz="1200" dirty="0"/>
          </a:p>
        </p:txBody>
      </p:sp>
    </p:spTree>
    <p:extLst>
      <p:ext uri="{BB962C8B-B14F-4D97-AF65-F5344CB8AC3E}">
        <p14:creationId xmlns:p14="http://schemas.microsoft.com/office/powerpoint/2010/main" val="128037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p:bldP spid="9"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324470"/>
            <a:ext cx="4766115" cy="3008539"/>
          </a:xfrm>
        </p:spPr>
        <p:txBody>
          <a:bodyPr/>
          <a:lstStyle/>
          <a:p>
            <a:r>
              <a:rPr lang="en-US" sz="1400" dirty="0"/>
              <a:t>Listen actively</a:t>
            </a:r>
          </a:p>
          <a:p>
            <a:r>
              <a:rPr lang="en-US" sz="1400" dirty="0"/>
              <a:t>Be open to differences and create value from them</a:t>
            </a:r>
          </a:p>
          <a:p>
            <a:r>
              <a:rPr lang="en-US" sz="1400" dirty="0"/>
              <a:t>Empathy</a:t>
            </a:r>
          </a:p>
          <a:p>
            <a:r>
              <a:rPr lang="en-US" sz="1400" dirty="0"/>
              <a:t>Consider all employees as partners (they need to feel important)</a:t>
            </a:r>
          </a:p>
          <a:p>
            <a:r>
              <a:rPr lang="en-US" sz="1400" dirty="0"/>
              <a:t>Integrity - Do what you say (DWYS) you are going to do, tell the truth</a:t>
            </a:r>
          </a:p>
          <a:p>
            <a:r>
              <a:rPr lang="en-US" sz="1400" dirty="0"/>
              <a:t>Share important information (about self as well)</a:t>
            </a:r>
          </a:p>
          <a:p>
            <a:r>
              <a:rPr lang="en-US" sz="1400" dirty="0"/>
              <a:t>Transparency</a:t>
            </a:r>
          </a:p>
          <a:p>
            <a:r>
              <a:rPr lang="en-US" sz="1400" dirty="0"/>
              <a:t>Share your expertise</a:t>
            </a:r>
          </a:p>
          <a:p>
            <a:endParaRPr lang="fr-FR" sz="1400" dirty="0"/>
          </a:p>
        </p:txBody>
      </p:sp>
      <p:sp>
        <p:nvSpPr>
          <p:cNvPr id="3" name="Titre 2"/>
          <p:cNvSpPr>
            <a:spLocks noGrp="1"/>
          </p:cNvSpPr>
          <p:nvPr>
            <p:ph type="title"/>
          </p:nvPr>
        </p:nvSpPr>
        <p:spPr/>
        <p:txBody>
          <a:bodyPr/>
          <a:lstStyle/>
          <a:p>
            <a:r>
              <a:rPr lang="fr-FR" dirty="0"/>
              <a:t>Trust</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263</a:t>
            </a:fld>
            <a:endParaRPr lang="fr-FR"/>
          </a:p>
        </p:txBody>
      </p:sp>
      <p:pic>
        <p:nvPicPr>
          <p:cNvPr id="6" name="Image 5"/>
          <p:cNvPicPr>
            <a:picLocks noChangeAspect="1"/>
          </p:cNvPicPr>
          <p:nvPr/>
        </p:nvPicPr>
        <p:blipFill>
          <a:blip r:embed="rId2"/>
          <a:stretch>
            <a:fillRect/>
          </a:stretch>
        </p:blipFill>
        <p:spPr>
          <a:xfrm>
            <a:off x="5317800" y="1516708"/>
            <a:ext cx="2581635" cy="2572109"/>
          </a:xfrm>
          <a:prstGeom prst="rect">
            <a:avLst/>
          </a:prstGeom>
        </p:spPr>
      </p:pic>
    </p:spTree>
    <p:extLst>
      <p:ext uri="{BB962C8B-B14F-4D97-AF65-F5344CB8AC3E}">
        <p14:creationId xmlns:p14="http://schemas.microsoft.com/office/powerpoint/2010/main" val="132465722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324470"/>
            <a:ext cx="6459833" cy="1559744"/>
          </a:xfrm>
        </p:spPr>
        <p:txBody>
          <a:bodyPr/>
          <a:lstStyle/>
          <a:p>
            <a:r>
              <a:rPr lang="en-US" sz="1800" dirty="0"/>
              <a:t>Transactional (for routine change)</a:t>
            </a:r>
          </a:p>
          <a:p>
            <a:pPr lvl="1"/>
            <a:r>
              <a:rPr lang="en-US" sz="1200" dirty="0"/>
              <a:t>Focus on hard levers of change (systems, controls)</a:t>
            </a:r>
          </a:p>
          <a:p>
            <a:pPr lvl="1"/>
            <a:r>
              <a:rPr lang="en-US" sz="1200" dirty="0"/>
              <a:t>Set targets, provide incentives</a:t>
            </a:r>
          </a:p>
          <a:p>
            <a:pPr lvl="1"/>
            <a:r>
              <a:rPr lang="en-US" sz="1200" dirty="0"/>
              <a:t>Perform within existing culture</a:t>
            </a:r>
          </a:p>
          <a:p>
            <a:pPr lvl="1"/>
            <a:r>
              <a:rPr lang="en-US" sz="1200" dirty="0"/>
              <a:t>Fix rewards and punishments (extrinsic motivation)</a:t>
            </a:r>
          </a:p>
          <a:p>
            <a:pPr lvl="1"/>
            <a:r>
              <a:rPr lang="en-US" sz="1200" dirty="0"/>
              <a:t>Appeal to self-interest of the target</a:t>
            </a:r>
          </a:p>
          <a:p>
            <a:endParaRPr lang="en-US" sz="1800" dirty="0"/>
          </a:p>
          <a:p>
            <a:pPr lvl="1"/>
            <a:endParaRPr lang="en-US" sz="1400" dirty="0"/>
          </a:p>
        </p:txBody>
      </p:sp>
      <p:sp>
        <p:nvSpPr>
          <p:cNvPr id="3" name="Titre 2"/>
          <p:cNvSpPr>
            <a:spLocks noGrp="1"/>
          </p:cNvSpPr>
          <p:nvPr>
            <p:ph type="title"/>
          </p:nvPr>
        </p:nvSpPr>
        <p:spPr/>
        <p:txBody>
          <a:bodyPr/>
          <a:lstStyle/>
          <a:p>
            <a:r>
              <a:rPr lang="fr-FR" dirty="0"/>
              <a:t>Leadership styles</a:t>
            </a:r>
          </a:p>
        </p:txBody>
      </p:sp>
      <p:sp>
        <p:nvSpPr>
          <p:cNvPr id="4" name="Sous-titre 3"/>
          <p:cNvSpPr>
            <a:spLocks noGrp="1"/>
          </p:cNvSpPr>
          <p:nvPr>
            <p:ph type="subTitle" idx="13"/>
          </p:nvPr>
        </p:nvSpPr>
        <p:spPr/>
        <p:txBody>
          <a:bodyPr/>
          <a:lstStyle/>
          <a:p>
            <a:r>
              <a:rPr lang="fr-FR" dirty="0" err="1"/>
              <a:t>Adapt</a:t>
            </a:r>
            <a:r>
              <a:rPr lang="fr-FR" dirty="0"/>
              <a:t> leadership style to the situation at hand</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264</a:t>
            </a:fld>
            <a:endParaRPr lang="fr-FR"/>
          </a:p>
        </p:txBody>
      </p:sp>
      <p:pic>
        <p:nvPicPr>
          <p:cNvPr id="6" name="Image 5"/>
          <p:cNvPicPr>
            <a:picLocks noChangeAspect="1"/>
          </p:cNvPicPr>
          <p:nvPr/>
        </p:nvPicPr>
        <p:blipFill>
          <a:blip r:embed="rId2"/>
          <a:stretch>
            <a:fillRect/>
          </a:stretch>
        </p:blipFill>
        <p:spPr>
          <a:xfrm>
            <a:off x="6898507" y="1207877"/>
            <a:ext cx="1281293" cy="1286056"/>
          </a:xfrm>
          <a:prstGeom prst="rect">
            <a:avLst/>
          </a:prstGeom>
        </p:spPr>
      </p:pic>
      <p:pic>
        <p:nvPicPr>
          <p:cNvPr id="7" name="Image 6"/>
          <p:cNvPicPr>
            <a:picLocks noChangeAspect="1"/>
          </p:cNvPicPr>
          <p:nvPr/>
        </p:nvPicPr>
        <p:blipFill>
          <a:blip r:embed="rId3"/>
          <a:stretch>
            <a:fillRect/>
          </a:stretch>
        </p:blipFill>
        <p:spPr>
          <a:xfrm>
            <a:off x="7039657" y="2884214"/>
            <a:ext cx="1275857" cy="1275857"/>
          </a:xfrm>
          <a:prstGeom prst="rect">
            <a:avLst/>
          </a:prstGeom>
        </p:spPr>
      </p:pic>
      <p:sp>
        <p:nvSpPr>
          <p:cNvPr id="8" name="Espace réservé du contenu 1"/>
          <p:cNvSpPr txBox="1">
            <a:spLocks/>
          </p:cNvSpPr>
          <p:nvPr/>
        </p:nvSpPr>
        <p:spPr>
          <a:xfrm>
            <a:off x="356602" y="2878648"/>
            <a:ext cx="6459833" cy="1559744"/>
          </a:xfrm>
          <a:prstGeom prst="rect">
            <a:avLst/>
          </a:prstGeom>
        </p:spPr>
        <p:txBody>
          <a:bodyPr/>
          <a:lstStyle>
            <a:lvl1pPr marL="355600" indent="-355600" algn="l" defTabSz="914400" rtl="0" eaLnBrk="1" latinLnBrk="0" hangingPunct="1">
              <a:spcBef>
                <a:spcPct val="20000"/>
              </a:spcBef>
              <a:buClr>
                <a:schemeClr val="tx1">
                  <a:lumMod val="85000"/>
                  <a:lumOff val="15000"/>
                </a:schemeClr>
              </a:buClr>
              <a:buSzPct val="70000"/>
              <a:buFont typeface="Wingdings" panose="05000000000000000000" pitchFamily="2" charset="2"/>
              <a:buChar char="§"/>
              <a:defRPr sz="2000" kern="1200">
                <a:solidFill>
                  <a:srgbClr val="17212F"/>
                </a:solidFill>
                <a:latin typeface="Arial"/>
                <a:ea typeface="+mn-ea"/>
                <a:cs typeface="Arial"/>
              </a:defRPr>
            </a:lvl1pPr>
            <a:lvl2pPr marL="742950" indent="-28575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17212F"/>
                </a:solidFill>
                <a:latin typeface="Arial"/>
                <a:ea typeface="+mn-ea"/>
                <a:cs typeface="Arial"/>
              </a:defRPr>
            </a:lvl2pPr>
            <a:lvl3pPr marL="11430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400" kern="1200">
                <a:solidFill>
                  <a:srgbClr val="17212F"/>
                </a:solidFill>
                <a:latin typeface="Arial"/>
                <a:ea typeface="+mn-ea"/>
                <a:cs typeface="Arial"/>
              </a:defRPr>
            </a:lvl3pPr>
            <a:lvl4pPr marL="16002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200" kern="1200">
                <a:solidFill>
                  <a:srgbClr val="17212F"/>
                </a:solidFill>
                <a:latin typeface="Arial"/>
                <a:ea typeface="+mn-ea"/>
                <a:cs typeface="Arial"/>
              </a:defRPr>
            </a:lvl4pPr>
            <a:lvl5pPr marL="20574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40404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Transformational (for major change, uncertain times)</a:t>
            </a:r>
          </a:p>
          <a:p>
            <a:pPr lvl="1"/>
            <a:r>
              <a:rPr lang="en-US" sz="1200" dirty="0"/>
              <a:t>Build a vision for the organization with a clear organizational identity (values,..)</a:t>
            </a:r>
          </a:p>
          <a:p>
            <a:pPr lvl="1"/>
            <a:r>
              <a:rPr lang="en-US" sz="1200" dirty="0"/>
              <a:t>Implement new ideas</a:t>
            </a:r>
          </a:p>
          <a:p>
            <a:pPr lvl="1"/>
            <a:r>
              <a:rPr lang="en-US" sz="1200" dirty="0"/>
              <a:t>Appeal to shared values, morals and common good</a:t>
            </a:r>
          </a:p>
          <a:p>
            <a:pPr lvl="1"/>
            <a:r>
              <a:rPr lang="en-US" sz="1200" dirty="0"/>
              <a:t>Motivates through collective interest and vision (intrinsic motivation)</a:t>
            </a:r>
          </a:p>
          <a:p>
            <a:pPr lvl="1"/>
            <a:endParaRPr lang="en-US" sz="1200" dirty="0"/>
          </a:p>
          <a:p>
            <a:endParaRPr lang="en-US" sz="1800" dirty="0"/>
          </a:p>
          <a:p>
            <a:pPr lvl="1"/>
            <a:endParaRPr lang="en-US" sz="1400" dirty="0"/>
          </a:p>
        </p:txBody>
      </p:sp>
    </p:spTree>
    <p:extLst>
      <p:ext uri="{BB962C8B-B14F-4D97-AF65-F5344CB8AC3E}">
        <p14:creationId xmlns:p14="http://schemas.microsoft.com/office/powerpoint/2010/main" val="276870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Situational</a:t>
            </a:r>
            <a:r>
              <a:rPr lang="fr-FR" dirty="0"/>
              <a:t> Leadership</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265</a:t>
            </a:fld>
            <a:endParaRPr lang="fr-FR"/>
          </a:p>
        </p:txBody>
      </p:sp>
      <p:sp>
        <p:nvSpPr>
          <p:cNvPr id="6" name="ZoneTexte 6"/>
          <p:cNvSpPr txBox="1">
            <a:spLocks noChangeArrowheads="1"/>
          </p:cNvSpPr>
          <p:nvPr/>
        </p:nvSpPr>
        <p:spPr bwMode="auto">
          <a:xfrm>
            <a:off x="1472479" y="1117721"/>
            <a:ext cx="1766887" cy="738664"/>
          </a:xfrm>
          <a:prstGeom prst="rect">
            <a:avLst/>
          </a:prstGeom>
          <a:noFill/>
          <a:ln w="9525">
            <a:noFill/>
            <a:miter lim="800000"/>
            <a:headEnd/>
            <a:tailEnd/>
          </a:ln>
        </p:spPr>
        <p:txBody>
          <a:bodyPr>
            <a:spAutoFit/>
          </a:bodyPr>
          <a:lstStyle/>
          <a:p>
            <a:r>
              <a:rPr lang="fr-FR" sz="1400" dirty="0"/>
              <a:t>People orientation</a:t>
            </a:r>
            <a:br>
              <a:rPr lang="fr-FR" sz="1400" dirty="0"/>
            </a:br>
            <a:r>
              <a:rPr lang="fr-FR" sz="1400" dirty="0"/>
              <a:t>(</a:t>
            </a:r>
            <a:r>
              <a:rPr lang="fr-FR" sz="1400" dirty="0" err="1"/>
              <a:t>supporting</a:t>
            </a:r>
            <a:r>
              <a:rPr lang="fr-FR" sz="1400" dirty="0"/>
              <a:t>, </a:t>
            </a:r>
            <a:r>
              <a:rPr lang="fr-FR" sz="1400" dirty="0" err="1"/>
              <a:t>resolve</a:t>
            </a:r>
            <a:r>
              <a:rPr lang="fr-FR" sz="1400" dirty="0"/>
              <a:t> </a:t>
            </a:r>
            <a:r>
              <a:rPr lang="fr-FR" sz="1400" dirty="0" err="1"/>
              <a:t>low</a:t>
            </a:r>
            <a:r>
              <a:rPr lang="fr-FR" sz="1400" dirty="0"/>
              <a:t> moral)</a:t>
            </a:r>
          </a:p>
        </p:txBody>
      </p:sp>
      <p:sp>
        <p:nvSpPr>
          <p:cNvPr id="7" name="ZoneTexte 7"/>
          <p:cNvSpPr txBox="1">
            <a:spLocks noChangeArrowheads="1"/>
          </p:cNvSpPr>
          <p:nvPr/>
        </p:nvSpPr>
        <p:spPr bwMode="auto">
          <a:xfrm>
            <a:off x="4808466" y="3724751"/>
            <a:ext cx="2413216" cy="738664"/>
          </a:xfrm>
          <a:prstGeom prst="rect">
            <a:avLst/>
          </a:prstGeom>
          <a:noFill/>
          <a:ln w="9525">
            <a:noFill/>
            <a:miter lim="800000"/>
            <a:headEnd/>
            <a:tailEnd/>
          </a:ln>
        </p:spPr>
        <p:txBody>
          <a:bodyPr wrap="square">
            <a:spAutoFit/>
          </a:bodyPr>
          <a:lstStyle/>
          <a:p>
            <a:r>
              <a:rPr lang="fr-FR" sz="1400" dirty="0" err="1"/>
              <a:t>Task</a:t>
            </a:r>
            <a:r>
              <a:rPr lang="fr-FR" sz="1400" dirty="0"/>
              <a:t> orientation</a:t>
            </a:r>
            <a:br>
              <a:rPr lang="fr-FR" sz="1400" dirty="0"/>
            </a:br>
            <a:r>
              <a:rPr lang="fr-FR" sz="1400" dirty="0"/>
              <a:t>(</a:t>
            </a:r>
            <a:r>
              <a:rPr lang="fr-FR" sz="1400" dirty="0" err="1"/>
              <a:t>directing</a:t>
            </a:r>
            <a:r>
              <a:rPr lang="fr-FR" sz="1400" dirty="0"/>
              <a:t>, </a:t>
            </a:r>
            <a:r>
              <a:rPr lang="fr-FR" sz="1400" dirty="0" err="1"/>
              <a:t>resolve</a:t>
            </a:r>
            <a:r>
              <a:rPr lang="fr-FR" sz="1400" dirty="0"/>
              <a:t> </a:t>
            </a:r>
            <a:r>
              <a:rPr lang="fr-FR" sz="1400" dirty="0" err="1"/>
              <a:t>low</a:t>
            </a:r>
            <a:r>
              <a:rPr lang="fr-FR" sz="1400" dirty="0"/>
              <a:t> </a:t>
            </a:r>
            <a:r>
              <a:rPr lang="fr-FR" sz="1400" dirty="0" err="1"/>
              <a:t>productivity</a:t>
            </a:r>
            <a:r>
              <a:rPr lang="fr-FR" sz="1400" dirty="0"/>
              <a:t>)</a:t>
            </a:r>
          </a:p>
        </p:txBody>
      </p:sp>
      <p:cxnSp>
        <p:nvCxnSpPr>
          <p:cNvPr id="8" name="Connecteur droit avec flèche 7"/>
          <p:cNvCxnSpPr/>
          <p:nvPr/>
        </p:nvCxnSpPr>
        <p:spPr>
          <a:xfrm>
            <a:off x="3085235" y="3730430"/>
            <a:ext cx="3022600" cy="1587"/>
          </a:xfrm>
          <a:prstGeom prst="straightConnector1">
            <a:avLst/>
          </a:prstGeom>
          <a:ln w="22225">
            <a:solidFill>
              <a:srgbClr val="1D2B3A"/>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rot="5400000" flipH="1" flipV="1">
            <a:off x="1837460" y="2482655"/>
            <a:ext cx="2519363" cy="1587"/>
          </a:xfrm>
          <a:prstGeom prst="straightConnector1">
            <a:avLst/>
          </a:prstGeom>
          <a:ln w="22225">
            <a:solidFill>
              <a:srgbClr val="1D2B3A"/>
            </a:solidFill>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152833" y="2066544"/>
            <a:ext cx="2932402" cy="2031325"/>
          </a:xfrm>
          <a:prstGeom prst="rect">
            <a:avLst/>
          </a:prstGeom>
          <a:noFill/>
        </p:spPr>
        <p:txBody>
          <a:bodyPr wrap="square" rtlCol="0">
            <a:spAutoFit/>
          </a:bodyPr>
          <a:lstStyle/>
          <a:p>
            <a:r>
              <a:rPr lang="en-US" sz="1400" i="1" dirty="0"/>
              <a:t>Focus on how people work together</a:t>
            </a:r>
          </a:p>
          <a:p>
            <a:r>
              <a:rPr lang="en-US" sz="1400" i="1" dirty="0"/>
              <a:t>Value differences</a:t>
            </a:r>
          </a:p>
          <a:p>
            <a:r>
              <a:rPr lang="en-US" sz="1400" i="1" dirty="0"/>
              <a:t>Active listening</a:t>
            </a:r>
          </a:p>
          <a:p>
            <a:r>
              <a:rPr lang="en-US" sz="1400" i="1" dirty="0"/>
              <a:t>Support et encouragement</a:t>
            </a:r>
          </a:p>
          <a:p>
            <a:r>
              <a:rPr lang="en-US" sz="1400" i="1" dirty="0"/>
              <a:t>Communication</a:t>
            </a:r>
            <a:br>
              <a:rPr lang="en-US" sz="1400" i="1" dirty="0"/>
            </a:br>
            <a:r>
              <a:rPr lang="en-US" sz="1400" i="1" dirty="0"/>
              <a:t>Facilitate interactions</a:t>
            </a:r>
          </a:p>
          <a:p>
            <a:r>
              <a:rPr lang="en-US" sz="1400" i="1" dirty="0"/>
              <a:t>Active listening</a:t>
            </a:r>
          </a:p>
          <a:p>
            <a:r>
              <a:rPr lang="en-US" sz="1400" i="1" dirty="0"/>
              <a:t>Recognition of accomplishments</a:t>
            </a:r>
          </a:p>
          <a:p>
            <a:endParaRPr lang="fr-FR" sz="1400" i="1" dirty="0"/>
          </a:p>
        </p:txBody>
      </p:sp>
      <p:sp>
        <p:nvSpPr>
          <p:cNvPr id="11" name="ZoneTexte 10"/>
          <p:cNvSpPr txBox="1"/>
          <p:nvPr/>
        </p:nvSpPr>
        <p:spPr>
          <a:xfrm>
            <a:off x="6034086" y="1487053"/>
            <a:ext cx="3203431" cy="2031325"/>
          </a:xfrm>
          <a:prstGeom prst="rect">
            <a:avLst/>
          </a:prstGeom>
          <a:noFill/>
        </p:spPr>
        <p:txBody>
          <a:bodyPr wrap="square" rtlCol="0">
            <a:spAutoFit/>
          </a:bodyPr>
          <a:lstStyle/>
          <a:p>
            <a:r>
              <a:rPr lang="en-US" sz="1400" i="1" dirty="0"/>
              <a:t>Help to get the job done</a:t>
            </a:r>
          </a:p>
          <a:p>
            <a:r>
              <a:rPr lang="en-US" sz="1400" i="1" dirty="0"/>
              <a:t>Develop team values &amp; norms</a:t>
            </a:r>
          </a:p>
          <a:p>
            <a:r>
              <a:rPr lang="en-US" sz="1400" i="1" dirty="0"/>
              <a:t>Focus on tasks</a:t>
            </a:r>
          </a:p>
          <a:p>
            <a:r>
              <a:rPr lang="en-US" sz="1400" i="1" dirty="0"/>
              <a:t>Fix goals</a:t>
            </a:r>
          </a:p>
          <a:p>
            <a:r>
              <a:rPr lang="en-US" sz="1400" i="1" dirty="0"/>
              <a:t>Fixing and controlling rules / processes</a:t>
            </a:r>
          </a:p>
          <a:p>
            <a:r>
              <a:rPr lang="en-US" sz="1400" i="1" dirty="0"/>
              <a:t>Define the organization</a:t>
            </a:r>
          </a:p>
          <a:p>
            <a:r>
              <a:rPr lang="en-US" sz="1400" i="1" dirty="0"/>
              <a:t>Fixing roles (who, what, how….)</a:t>
            </a:r>
          </a:p>
          <a:p>
            <a:r>
              <a:rPr lang="en-US" sz="1400" i="1" dirty="0"/>
              <a:t>Fix deadlines</a:t>
            </a:r>
          </a:p>
          <a:p>
            <a:endParaRPr lang="fr-FR" sz="1400" i="1" dirty="0"/>
          </a:p>
        </p:txBody>
      </p:sp>
      <p:sp>
        <p:nvSpPr>
          <p:cNvPr id="12" name="ZoneTexte 11"/>
          <p:cNvSpPr txBox="1"/>
          <p:nvPr/>
        </p:nvSpPr>
        <p:spPr>
          <a:xfrm>
            <a:off x="4572000" y="2811101"/>
            <a:ext cx="1309255" cy="769441"/>
          </a:xfrm>
          <a:prstGeom prst="rect">
            <a:avLst/>
          </a:prstGeom>
          <a:noFill/>
        </p:spPr>
        <p:txBody>
          <a:bodyPr wrap="square" rtlCol="0">
            <a:spAutoFit/>
          </a:bodyPr>
          <a:lstStyle/>
          <a:p>
            <a:r>
              <a:rPr lang="fr-FR" sz="1100" dirty="0" err="1"/>
              <a:t>Followers</a:t>
            </a:r>
            <a:r>
              <a:rPr lang="fr-FR" sz="1100" dirty="0"/>
              <a:t> </a:t>
            </a:r>
            <a:r>
              <a:rPr lang="fr-FR" sz="1100" dirty="0" err="1"/>
              <a:t>with</a:t>
            </a:r>
            <a:br>
              <a:rPr lang="fr-FR" sz="1100" dirty="0"/>
            </a:br>
            <a:r>
              <a:rPr lang="fr-FR" sz="1100" dirty="0" err="1"/>
              <a:t>Low</a:t>
            </a:r>
            <a:r>
              <a:rPr lang="fr-FR" sz="1100" dirty="0"/>
              <a:t> </a:t>
            </a:r>
            <a:r>
              <a:rPr lang="fr-FR" sz="1100" dirty="0" err="1"/>
              <a:t>competence</a:t>
            </a:r>
            <a:r>
              <a:rPr lang="fr-FR" sz="1100" dirty="0"/>
              <a:t> High </a:t>
            </a:r>
            <a:r>
              <a:rPr lang="fr-FR" sz="1100" dirty="0" err="1"/>
              <a:t>commitment</a:t>
            </a:r>
            <a:r>
              <a:rPr lang="fr-FR" sz="1100" dirty="0"/>
              <a:t> </a:t>
            </a:r>
            <a:r>
              <a:rPr lang="fr-FR" sz="1100" dirty="0" err="1"/>
              <a:t>require</a:t>
            </a:r>
            <a:r>
              <a:rPr lang="fr-FR" sz="1100" dirty="0"/>
              <a:t> </a:t>
            </a:r>
            <a:r>
              <a:rPr lang="fr-FR" sz="1100" b="1" dirty="0"/>
              <a:t>DIRECTION</a:t>
            </a:r>
          </a:p>
        </p:txBody>
      </p:sp>
      <p:sp>
        <p:nvSpPr>
          <p:cNvPr id="13" name="ZoneTexte 12"/>
          <p:cNvSpPr txBox="1"/>
          <p:nvPr/>
        </p:nvSpPr>
        <p:spPr>
          <a:xfrm>
            <a:off x="4572000" y="1522021"/>
            <a:ext cx="1309255" cy="769441"/>
          </a:xfrm>
          <a:prstGeom prst="rect">
            <a:avLst/>
          </a:prstGeom>
          <a:noFill/>
        </p:spPr>
        <p:txBody>
          <a:bodyPr wrap="square" rtlCol="0">
            <a:spAutoFit/>
          </a:bodyPr>
          <a:lstStyle/>
          <a:p>
            <a:r>
              <a:rPr lang="fr-FR" sz="1100" dirty="0" err="1"/>
              <a:t>Followers</a:t>
            </a:r>
            <a:r>
              <a:rPr lang="fr-FR" sz="1100" dirty="0"/>
              <a:t> </a:t>
            </a:r>
            <a:r>
              <a:rPr lang="fr-FR" sz="1100" dirty="0" err="1"/>
              <a:t>with</a:t>
            </a:r>
            <a:br>
              <a:rPr lang="fr-FR" sz="1100" dirty="0"/>
            </a:br>
            <a:r>
              <a:rPr lang="fr-FR" sz="1100" dirty="0" err="1"/>
              <a:t>Some</a:t>
            </a:r>
            <a:r>
              <a:rPr lang="fr-FR" sz="1100" dirty="0"/>
              <a:t> </a:t>
            </a:r>
            <a:r>
              <a:rPr lang="fr-FR" sz="1100" dirty="0" err="1"/>
              <a:t>competence</a:t>
            </a:r>
            <a:r>
              <a:rPr lang="fr-FR" sz="1100" dirty="0"/>
              <a:t> </a:t>
            </a:r>
            <a:r>
              <a:rPr lang="fr-FR" sz="1100" dirty="0" err="1"/>
              <a:t>Low</a:t>
            </a:r>
            <a:r>
              <a:rPr lang="fr-FR" sz="1100" dirty="0"/>
              <a:t> </a:t>
            </a:r>
            <a:r>
              <a:rPr lang="fr-FR" sz="1100" dirty="0" err="1"/>
              <a:t>commitment</a:t>
            </a:r>
            <a:r>
              <a:rPr lang="fr-FR" sz="1100" dirty="0"/>
              <a:t> </a:t>
            </a:r>
            <a:r>
              <a:rPr lang="fr-FR" sz="1100" dirty="0" err="1"/>
              <a:t>require</a:t>
            </a:r>
            <a:r>
              <a:rPr lang="fr-FR" sz="1100" dirty="0"/>
              <a:t> </a:t>
            </a:r>
            <a:r>
              <a:rPr lang="fr-FR" sz="1100" b="1" dirty="0"/>
              <a:t>COACHING</a:t>
            </a:r>
          </a:p>
        </p:txBody>
      </p:sp>
      <p:sp>
        <p:nvSpPr>
          <p:cNvPr id="14" name="ZoneTexte 13"/>
          <p:cNvSpPr txBox="1"/>
          <p:nvPr/>
        </p:nvSpPr>
        <p:spPr>
          <a:xfrm>
            <a:off x="3238066" y="2811101"/>
            <a:ext cx="1417569" cy="769441"/>
          </a:xfrm>
          <a:prstGeom prst="rect">
            <a:avLst/>
          </a:prstGeom>
          <a:noFill/>
        </p:spPr>
        <p:txBody>
          <a:bodyPr wrap="square" rtlCol="0">
            <a:spAutoFit/>
          </a:bodyPr>
          <a:lstStyle/>
          <a:p>
            <a:r>
              <a:rPr lang="fr-FR" sz="1100" dirty="0" err="1"/>
              <a:t>Followers</a:t>
            </a:r>
            <a:r>
              <a:rPr lang="fr-FR" sz="1100" dirty="0"/>
              <a:t> </a:t>
            </a:r>
            <a:r>
              <a:rPr lang="fr-FR" sz="1100" dirty="0" err="1"/>
              <a:t>with</a:t>
            </a:r>
            <a:br>
              <a:rPr lang="fr-FR" sz="1100" dirty="0"/>
            </a:br>
            <a:r>
              <a:rPr lang="fr-FR" sz="1100" dirty="0"/>
              <a:t>High </a:t>
            </a:r>
            <a:r>
              <a:rPr lang="fr-FR" sz="1100" dirty="0" err="1"/>
              <a:t>competence</a:t>
            </a:r>
            <a:r>
              <a:rPr lang="fr-FR" sz="1100" dirty="0"/>
              <a:t> High </a:t>
            </a:r>
            <a:r>
              <a:rPr lang="fr-FR" sz="1100" dirty="0" err="1"/>
              <a:t>commitment</a:t>
            </a:r>
            <a:r>
              <a:rPr lang="fr-FR" sz="1100" dirty="0"/>
              <a:t> </a:t>
            </a:r>
            <a:r>
              <a:rPr lang="fr-FR" sz="1100" dirty="0" err="1"/>
              <a:t>require</a:t>
            </a:r>
            <a:r>
              <a:rPr lang="fr-FR" sz="1100" dirty="0"/>
              <a:t> </a:t>
            </a:r>
            <a:r>
              <a:rPr lang="fr-FR" sz="1100" b="1" dirty="0"/>
              <a:t>DELEGATION</a:t>
            </a:r>
          </a:p>
        </p:txBody>
      </p:sp>
      <p:sp>
        <p:nvSpPr>
          <p:cNvPr id="15" name="ZoneTexte 14"/>
          <p:cNvSpPr txBox="1"/>
          <p:nvPr/>
        </p:nvSpPr>
        <p:spPr>
          <a:xfrm>
            <a:off x="3238066" y="1522021"/>
            <a:ext cx="1471038" cy="769441"/>
          </a:xfrm>
          <a:prstGeom prst="rect">
            <a:avLst/>
          </a:prstGeom>
          <a:noFill/>
        </p:spPr>
        <p:txBody>
          <a:bodyPr wrap="square" rtlCol="0">
            <a:spAutoFit/>
          </a:bodyPr>
          <a:lstStyle/>
          <a:p>
            <a:r>
              <a:rPr lang="fr-FR" sz="1100" dirty="0" err="1"/>
              <a:t>Followers</a:t>
            </a:r>
            <a:r>
              <a:rPr lang="fr-FR" sz="1100" dirty="0"/>
              <a:t> </a:t>
            </a:r>
            <a:r>
              <a:rPr lang="fr-FR" sz="1100" dirty="0" err="1"/>
              <a:t>with</a:t>
            </a:r>
            <a:br>
              <a:rPr lang="fr-FR" sz="1100" dirty="0"/>
            </a:br>
            <a:r>
              <a:rPr lang="fr-FR" sz="1100" dirty="0" err="1"/>
              <a:t>Avg</a:t>
            </a:r>
            <a:r>
              <a:rPr lang="fr-FR" sz="1100" dirty="0"/>
              <a:t> </a:t>
            </a:r>
            <a:r>
              <a:rPr lang="fr-FR" sz="1100" dirty="0" err="1"/>
              <a:t>competence</a:t>
            </a:r>
            <a:r>
              <a:rPr lang="fr-FR" sz="1100" dirty="0"/>
              <a:t> Variable </a:t>
            </a:r>
            <a:r>
              <a:rPr lang="fr-FR" sz="1100" dirty="0" err="1"/>
              <a:t>commitment</a:t>
            </a:r>
            <a:r>
              <a:rPr lang="fr-FR" sz="1100" dirty="0"/>
              <a:t> </a:t>
            </a:r>
            <a:r>
              <a:rPr lang="fr-FR" sz="1100" dirty="0" err="1"/>
              <a:t>require</a:t>
            </a:r>
            <a:r>
              <a:rPr lang="fr-FR" sz="1100" dirty="0"/>
              <a:t> </a:t>
            </a:r>
            <a:r>
              <a:rPr lang="fr-FR" sz="1100" b="1" dirty="0"/>
              <a:t>SUPPORT</a:t>
            </a:r>
          </a:p>
        </p:txBody>
      </p:sp>
    </p:spTree>
    <p:extLst>
      <p:ext uri="{BB962C8B-B14F-4D97-AF65-F5344CB8AC3E}">
        <p14:creationId xmlns:p14="http://schemas.microsoft.com/office/powerpoint/2010/main" val="26040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P spid="13" grpId="0"/>
      <p:bldP spid="14" grpId="0"/>
      <p:bldP spid="15"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2130" y="2204917"/>
            <a:ext cx="9131870" cy="469106"/>
          </a:xfrm>
        </p:spPr>
        <p:txBody>
          <a:bodyPr/>
          <a:lstStyle/>
          <a:p>
            <a:pPr>
              <a:buNone/>
            </a:pPr>
            <a:r>
              <a:rPr lang="fr-FR" dirty="0"/>
              <a:t>DIAGNOSE THE CHANGE CONTEXT</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266</a:t>
            </a:fld>
            <a:endParaRPr lang="fr-FR"/>
          </a:p>
        </p:txBody>
      </p:sp>
    </p:spTree>
    <p:extLst>
      <p:ext uri="{BB962C8B-B14F-4D97-AF65-F5344CB8AC3E}">
        <p14:creationId xmlns:p14="http://schemas.microsoft.com/office/powerpoint/2010/main" val="122298748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Change </a:t>
            </a:r>
            <a:r>
              <a:rPr lang="fr-FR" dirty="0" err="1"/>
              <a:t>Kaleidoscope</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267</a:t>
            </a:fld>
            <a:endParaRPr lang="fr-FR"/>
          </a:p>
        </p:txBody>
      </p:sp>
      <p:pic>
        <p:nvPicPr>
          <p:cNvPr id="2" name="Image 1"/>
          <p:cNvPicPr>
            <a:picLocks noChangeAspect="1"/>
          </p:cNvPicPr>
          <p:nvPr/>
        </p:nvPicPr>
        <p:blipFill rotWithShape="1">
          <a:blip r:embed="rId2"/>
          <a:srcRect l="30019" t="23598" r="30569" b="7991"/>
          <a:stretch/>
        </p:blipFill>
        <p:spPr>
          <a:xfrm>
            <a:off x="2640178" y="1007054"/>
            <a:ext cx="3651195" cy="3564946"/>
          </a:xfrm>
          <a:prstGeom prst="rect">
            <a:avLst/>
          </a:prstGeom>
        </p:spPr>
      </p:pic>
      <p:sp>
        <p:nvSpPr>
          <p:cNvPr id="16" name="ZoneTexte 15"/>
          <p:cNvSpPr txBox="1"/>
          <p:nvPr/>
        </p:nvSpPr>
        <p:spPr>
          <a:xfrm>
            <a:off x="6390042" y="1255098"/>
            <a:ext cx="2517290" cy="523220"/>
          </a:xfrm>
          <a:prstGeom prst="rect">
            <a:avLst/>
          </a:prstGeom>
          <a:noFill/>
        </p:spPr>
        <p:txBody>
          <a:bodyPr wrap="square" rtlCol="0">
            <a:spAutoFit/>
          </a:bodyPr>
          <a:lstStyle/>
          <a:p>
            <a:r>
              <a:rPr lang="en-US" sz="1400" dirty="0">
                <a:solidFill>
                  <a:srgbClr val="1D2B3A"/>
                </a:solidFill>
              </a:rPr>
              <a:t>Time available for change – urgency ?</a:t>
            </a:r>
          </a:p>
        </p:txBody>
      </p:sp>
      <p:sp>
        <p:nvSpPr>
          <p:cNvPr id="17" name="ZoneTexte 16"/>
          <p:cNvSpPr txBox="1"/>
          <p:nvPr/>
        </p:nvSpPr>
        <p:spPr>
          <a:xfrm>
            <a:off x="6390042" y="1864609"/>
            <a:ext cx="2517290" cy="523220"/>
          </a:xfrm>
          <a:prstGeom prst="rect">
            <a:avLst/>
          </a:prstGeom>
          <a:noFill/>
        </p:spPr>
        <p:txBody>
          <a:bodyPr wrap="square" rtlCol="0">
            <a:spAutoFit/>
          </a:bodyPr>
          <a:lstStyle/>
          <a:p>
            <a:r>
              <a:rPr lang="en-US" sz="1400" dirty="0">
                <a:solidFill>
                  <a:srgbClr val="1D2B3A"/>
                </a:solidFill>
              </a:rPr>
              <a:t>Wide change (breadth) and/or depth</a:t>
            </a:r>
          </a:p>
        </p:txBody>
      </p:sp>
      <p:sp>
        <p:nvSpPr>
          <p:cNvPr id="18" name="ZoneTexte 17"/>
          <p:cNvSpPr txBox="1"/>
          <p:nvPr/>
        </p:nvSpPr>
        <p:spPr>
          <a:xfrm>
            <a:off x="6390042" y="2538918"/>
            <a:ext cx="2517290" cy="738664"/>
          </a:xfrm>
          <a:prstGeom prst="rect">
            <a:avLst/>
          </a:prstGeom>
          <a:noFill/>
        </p:spPr>
        <p:txBody>
          <a:bodyPr wrap="square" rtlCol="0">
            <a:spAutoFit/>
          </a:bodyPr>
          <a:lstStyle/>
          <a:p>
            <a:r>
              <a:rPr lang="en-US" sz="1400" dirty="0">
                <a:solidFill>
                  <a:srgbClr val="1D2B3A"/>
                </a:solidFill>
              </a:rPr>
              <a:t>What skills, capacities, characteristics need to stay the same?</a:t>
            </a:r>
          </a:p>
        </p:txBody>
      </p:sp>
      <p:sp>
        <p:nvSpPr>
          <p:cNvPr id="19" name="ZoneTexte 18"/>
          <p:cNvSpPr txBox="1"/>
          <p:nvPr/>
        </p:nvSpPr>
        <p:spPr>
          <a:xfrm>
            <a:off x="6390042" y="3307667"/>
            <a:ext cx="2517290" cy="523220"/>
          </a:xfrm>
          <a:prstGeom prst="rect">
            <a:avLst/>
          </a:prstGeom>
          <a:noFill/>
        </p:spPr>
        <p:txBody>
          <a:bodyPr wrap="square" rtlCol="0">
            <a:spAutoFit/>
          </a:bodyPr>
          <a:lstStyle/>
          <a:p>
            <a:r>
              <a:rPr lang="en-US" sz="1400" dirty="0">
                <a:solidFill>
                  <a:srgbClr val="1D2B3A"/>
                </a:solidFill>
              </a:rPr>
              <a:t>How similar are the experiences of people or are they divers?</a:t>
            </a:r>
          </a:p>
        </p:txBody>
      </p:sp>
      <p:sp>
        <p:nvSpPr>
          <p:cNvPr id="20" name="ZoneTexte 19"/>
          <p:cNvSpPr txBox="1"/>
          <p:nvPr/>
        </p:nvSpPr>
        <p:spPr>
          <a:xfrm>
            <a:off x="122888" y="1255098"/>
            <a:ext cx="2517290" cy="523220"/>
          </a:xfrm>
          <a:prstGeom prst="rect">
            <a:avLst/>
          </a:prstGeom>
          <a:noFill/>
        </p:spPr>
        <p:txBody>
          <a:bodyPr wrap="square" rtlCol="0">
            <a:spAutoFit/>
          </a:bodyPr>
          <a:lstStyle/>
          <a:p>
            <a:r>
              <a:rPr lang="en-US" sz="1400" dirty="0">
                <a:solidFill>
                  <a:srgbClr val="1D2B3A"/>
                </a:solidFill>
              </a:rPr>
              <a:t>Do we have the power to influence behaviors</a:t>
            </a:r>
          </a:p>
        </p:txBody>
      </p:sp>
      <p:sp>
        <p:nvSpPr>
          <p:cNvPr id="21" name="ZoneTexte 20"/>
          <p:cNvSpPr txBox="1"/>
          <p:nvPr/>
        </p:nvSpPr>
        <p:spPr>
          <a:xfrm>
            <a:off x="122888" y="1864609"/>
            <a:ext cx="2517290" cy="523220"/>
          </a:xfrm>
          <a:prstGeom prst="rect">
            <a:avLst/>
          </a:prstGeom>
          <a:noFill/>
        </p:spPr>
        <p:txBody>
          <a:bodyPr wrap="square" rtlCol="0">
            <a:spAutoFit/>
          </a:bodyPr>
          <a:lstStyle/>
          <a:p>
            <a:r>
              <a:rPr lang="en-US" sz="1400" b="1" dirty="0">
                <a:solidFill>
                  <a:srgbClr val="1D2B3A"/>
                </a:solidFill>
              </a:rPr>
              <a:t>Do people feel the need and are they ready</a:t>
            </a:r>
          </a:p>
        </p:txBody>
      </p:sp>
      <p:sp>
        <p:nvSpPr>
          <p:cNvPr id="22" name="ZoneTexte 21"/>
          <p:cNvSpPr txBox="1"/>
          <p:nvPr/>
        </p:nvSpPr>
        <p:spPr>
          <a:xfrm>
            <a:off x="122888" y="2538918"/>
            <a:ext cx="2517290" cy="738664"/>
          </a:xfrm>
          <a:prstGeom prst="rect">
            <a:avLst/>
          </a:prstGeom>
          <a:noFill/>
        </p:spPr>
        <p:txBody>
          <a:bodyPr wrap="square" rtlCol="0">
            <a:spAutoFit/>
          </a:bodyPr>
          <a:lstStyle/>
          <a:p>
            <a:r>
              <a:rPr lang="en-US" sz="1400" dirty="0">
                <a:solidFill>
                  <a:srgbClr val="1D2B3A"/>
                </a:solidFill>
              </a:rPr>
              <a:t>Do we have resources (human, financial, time) required to change</a:t>
            </a:r>
          </a:p>
        </p:txBody>
      </p:sp>
      <p:sp>
        <p:nvSpPr>
          <p:cNvPr id="23" name="ZoneTexte 22"/>
          <p:cNvSpPr txBox="1"/>
          <p:nvPr/>
        </p:nvSpPr>
        <p:spPr>
          <a:xfrm>
            <a:off x="122888" y="3307667"/>
            <a:ext cx="2517290" cy="523220"/>
          </a:xfrm>
          <a:prstGeom prst="rect">
            <a:avLst/>
          </a:prstGeom>
          <a:noFill/>
        </p:spPr>
        <p:txBody>
          <a:bodyPr wrap="square" rtlCol="0">
            <a:spAutoFit/>
          </a:bodyPr>
          <a:lstStyle/>
          <a:p>
            <a:r>
              <a:rPr lang="en-US" sz="1400" b="1" dirty="0">
                <a:solidFill>
                  <a:srgbClr val="1D2B3A"/>
                </a:solidFill>
              </a:rPr>
              <a:t>Do we have skills and experience to manage change?</a:t>
            </a:r>
          </a:p>
        </p:txBody>
      </p:sp>
    </p:spTree>
    <p:extLst>
      <p:ext uri="{BB962C8B-B14F-4D97-AF65-F5344CB8AC3E}">
        <p14:creationId xmlns:p14="http://schemas.microsoft.com/office/powerpoint/2010/main" val="382277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Linking</a:t>
            </a:r>
            <a:r>
              <a:rPr lang="fr-FR" dirty="0"/>
              <a:t> </a:t>
            </a:r>
            <a:r>
              <a:rPr lang="fr-FR" dirty="0" err="1"/>
              <a:t>context</a:t>
            </a:r>
            <a:r>
              <a:rPr lang="fr-FR" dirty="0"/>
              <a:t> to leadership style</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268</a:t>
            </a:fld>
            <a:endParaRPr lang="fr-FR"/>
          </a:p>
        </p:txBody>
      </p:sp>
      <p:sp>
        <p:nvSpPr>
          <p:cNvPr id="6" name="ZoneTexte 6"/>
          <p:cNvSpPr txBox="1">
            <a:spLocks noChangeArrowheads="1"/>
          </p:cNvSpPr>
          <p:nvPr/>
        </p:nvSpPr>
        <p:spPr bwMode="auto">
          <a:xfrm>
            <a:off x="2023717" y="1117721"/>
            <a:ext cx="1012537" cy="523220"/>
          </a:xfrm>
          <a:prstGeom prst="rect">
            <a:avLst/>
          </a:prstGeom>
          <a:noFill/>
          <a:ln w="9525">
            <a:noFill/>
            <a:miter lim="800000"/>
            <a:headEnd/>
            <a:tailEnd/>
          </a:ln>
        </p:spPr>
        <p:txBody>
          <a:bodyPr wrap="square">
            <a:spAutoFit/>
          </a:bodyPr>
          <a:lstStyle/>
          <a:p>
            <a:r>
              <a:rPr lang="fr-FR" sz="1400" dirty="0"/>
              <a:t>High</a:t>
            </a:r>
            <a:br>
              <a:rPr lang="fr-FR" sz="1400" dirty="0"/>
            </a:br>
            <a:r>
              <a:rPr lang="fr-FR" sz="1400" dirty="0" err="1"/>
              <a:t>Capability</a:t>
            </a:r>
            <a:endParaRPr lang="fr-FR" sz="1400" dirty="0"/>
          </a:p>
        </p:txBody>
      </p:sp>
      <p:sp>
        <p:nvSpPr>
          <p:cNvPr id="7" name="ZoneTexte 7"/>
          <p:cNvSpPr txBox="1">
            <a:spLocks noChangeArrowheads="1"/>
          </p:cNvSpPr>
          <p:nvPr/>
        </p:nvSpPr>
        <p:spPr bwMode="auto">
          <a:xfrm>
            <a:off x="5217257" y="3727956"/>
            <a:ext cx="1086725" cy="523220"/>
          </a:xfrm>
          <a:prstGeom prst="rect">
            <a:avLst/>
          </a:prstGeom>
          <a:noFill/>
          <a:ln w="9525">
            <a:noFill/>
            <a:miter lim="800000"/>
            <a:headEnd/>
            <a:tailEnd/>
          </a:ln>
        </p:spPr>
        <p:txBody>
          <a:bodyPr wrap="square">
            <a:spAutoFit/>
          </a:bodyPr>
          <a:lstStyle/>
          <a:p>
            <a:r>
              <a:rPr lang="fr-FR" sz="1400" dirty="0"/>
              <a:t>High </a:t>
            </a:r>
            <a:r>
              <a:rPr lang="fr-FR" sz="1400" dirty="0" err="1"/>
              <a:t>Readiness</a:t>
            </a:r>
            <a:endParaRPr lang="fr-FR" sz="1400" dirty="0"/>
          </a:p>
        </p:txBody>
      </p:sp>
      <p:cxnSp>
        <p:nvCxnSpPr>
          <p:cNvPr id="8" name="Connecteur droit avec flèche 7"/>
          <p:cNvCxnSpPr/>
          <p:nvPr/>
        </p:nvCxnSpPr>
        <p:spPr>
          <a:xfrm>
            <a:off x="3085235" y="3730430"/>
            <a:ext cx="3022600" cy="1587"/>
          </a:xfrm>
          <a:prstGeom prst="straightConnector1">
            <a:avLst/>
          </a:prstGeom>
          <a:ln w="22225">
            <a:solidFill>
              <a:srgbClr val="1D2B3A"/>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rot="5400000" flipH="1" flipV="1">
            <a:off x="1837460" y="2482655"/>
            <a:ext cx="2519363" cy="1587"/>
          </a:xfrm>
          <a:prstGeom prst="straightConnector1">
            <a:avLst/>
          </a:prstGeom>
          <a:ln w="22225">
            <a:solidFill>
              <a:srgbClr val="1D2B3A"/>
            </a:solidFill>
            <a:tailEnd type="arrow"/>
          </a:ln>
        </p:spPr>
        <p:style>
          <a:lnRef idx="1">
            <a:schemeClr val="accent1"/>
          </a:lnRef>
          <a:fillRef idx="0">
            <a:schemeClr val="accent1"/>
          </a:fillRef>
          <a:effectRef idx="0">
            <a:schemeClr val="accent1"/>
          </a:effectRef>
          <a:fontRef idx="minor">
            <a:schemeClr val="tx1"/>
          </a:fontRef>
        </p:style>
      </p:cxnSp>
      <p:sp>
        <p:nvSpPr>
          <p:cNvPr id="10" name="ZoneTexte 7"/>
          <p:cNvSpPr txBox="1">
            <a:spLocks noChangeArrowheads="1"/>
          </p:cNvSpPr>
          <p:nvPr/>
        </p:nvSpPr>
        <p:spPr bwMode="auto">
          <a:xfrm>
            <a:off x="3158030" y="3727956"/>
            <a:ext cx="1086725" cy="523220"/>
          </a:xfrm>
          <a:prstGeom prst="rect">
            <a:avLst/>
          </a:prstGeom>
          <a:noFill/>
          <a:ln w="9525">
            <a:noFill/>
            <a:miter lim="800000"/>
            <a:headEnd/>
            <a:tailEnd/>
          </a:ln>
        </p:spPr>
        <p:txBody>
          <a:bodyPr wrap="square">
            <a:spAutoFit/>
          </a:bodyPr>
          <a:lstStyle/>
          <a:p>
            <a:r>
              <a:rPr lang="fr-FR" sz="1400" dirty="0" err="1"/>
              <a:t>Low</a:t>
            </a:r>
            <a:r>
              <a:rPr lang="fr-FR" sz="1400" dirty="0"/>
              <a:t> </a:t>
            </a:r>
            <a:r>
              <a:rPr lang="fr-FR" sz="1400" dirty="0" err="1"/>
              <a:t>Readiness</a:t>
            </a:r>
            <a:endParaRPr lang="fr-FR" sz="1400" dirty="0"/>
          </a:p>
        </p:txBody>
      </p:sp>
      <p:sp>
        <p:nvSpPr>
          <p:cNvPr id="11" name="ZoneTexte 6"/>
          <p:cNvSpPr txBox="1">
            <a:spLocks noChangeArrowheads="1"/>
          </p:cNvSpPr>
          <p:nvPr/>
        </p:nvSpPr>
        <p:spPr bwMode="auto">
          <a:xfrm>
            <a:off x="2023717" y="3030865"/>
            <a:ext cx="1012537" cy="523220"/>
          </a:xfrm>
          <a:prstGeom prst="rect">
            <a:avLst/>
          </a:prstGeom>
          <a:noFill/>
          <a:ln w="9525">
            <a:noFill/>
            <a:miter lim="800000"/>
            <a:headEnd/>
            <a:tailEnd/>
          </a:ln>
        </p:spPr>
        <p:txBody>
          <a:bodyPr wrap="square">
            <a:spAutoFit/>
          </a:bodyPr>
          <a:lstStyle/>
          <a:p>
            <a:r>
              <a:rPr lang="fr-FR" sz="1400" dirty="0" err="1"/>
              <a:t>Low</a:t>
            </a:r>
            <a:br>
              <a:rPr lang="fr-FR" sz="1400" dirty="0"/>
            </a:br>
            <a:r>
              <a:rPr lang="fr-FR" sz="1400" dirty="0" err="1"/>
              <a:t>Capability</a:t>
            </a:r>
            <a:endParaRPr lang="fr-FR" sz="1400" dirty="0"/>
          </a:p>
        </p:txBody>
      </p:sp>
      <p:sp>
        <p:nvSpPr>
          <p:cNvPr id="12" name="ZoneTexte 7"/>
          <p:cNvSpPr txBox="1">
            <a:spLocks noChangeArrowheads="1"/>
          </p:cNvSpPr>
          <p:nvPr/>
        </p:nvSpPr>
        <p:spPr bwMode="auto">
          <a:xfrm>
            <a:off x="4958704" y="2553811"/>
            <a:ext cx="1840129" cy="954107"/>
          </a:xfrm>
          <a:prstGeom prst="rect">
            <a:avLst/>
          </a:prstGeom>
          <a:noFill/>
          <a:ln w="9525">
            <a:noFill/>
            <a:miter lim="800000"/>
            <a:headEnd/>
            <a:tailEnd/>
          </a:ln>
        </p:spPr>
        <p:txBody>
          <a:bodyPr wrap="square">
            <a:spAutoFit/>
          </a:bodyPr>
          <a:lstStyle/>
          <a:p>
            <a:r>
              <a:rPr lang="fr-FR" sz="1400" b="1" dirty="0"/>
              <a:t>Persuasion</a:t>
            </a:r>
            <a:br>
              <a:rPr lang="fr-FR" sz="1400" dirty="0"/>
            </a:br>
            <a:r>
              <a:rPr lang="fr-FR" sz="1400" dirty="0" err="1"/>
              <a:t>Educate</a:t>
            </a:r>
            <a:br>
              <a:rPr lang="fr-FR" sz="1400" dirty="0"/>
            </a:br>
            <a:r>
              <a:rPr lang="fr-FR" sz="1400" dirty="0" err="1"/>
              <a:t>Train,Coach</a:t>
            </a:r>
            <a:endParaRPr lang="fr-FR" sz="1400" dirty="0"/>
          </a:p>
          <a:p>
            <a:r>
              <a:rPr lang="fr-FR" sz="1400" dirty="0" err="1"/>
              <a:t>Develop</a:t>
            </a:r>
            <a:r>
              <a:rPr lang="fr-FR" sz="1400" dirty="0"/>
              <a:t> </a:t>
            </a:r>
            <a:r>
              <a:rPr lang="fr-FR" sz="1400" dirty="0" err="1"/>
              <a:t>skills</a:t>
            </a:r>
            <a:endParaRPr lang="fr-FR" sz="1400" dirty="0"/>
          </a:p>
        </p:txBody>
      </p:sp>
      <p:sp>
        <p:nvSpPr>
          <p:cNvPr id="13" name="ZoneTexte 7"/>
          <p:cNvSpPr txBox="1">
            <a:spLocks noChangeArrowheads="1"/>
          </p:cNvSpPr>
          <p:nvPr/>
        </p:nvSpPr>
        <p:spPr bwMode="auto">
          <a:xfrm>
            <a:off x="4926633" y="1375695"/>
            <a:ext cx="1256556" cy="738664"/>
          </a:xfrm>
          <a:prstGeom prst="rect">
            <a:avLst/>
          </a:prstGeom>
          <a:noFill/>
          <a:ln w="9525">
            <a:noFill/>
            <a:miter lim="800000"/>
            <a:headEnd/>
            <a:tailEnd/>
          </a:ln>
        </p:spPr>
        <p:txBody>
          <a:bodyPr wrap="square">
            <a:spAutoFit/>
          </a:bodyPr>
          <a:lstStyle/>
          <a:p>
            <a:r>
              <a:rPr lang="fr-FR" sz="1400" b="1" dirty="0"/>
              <a:t>Collaboration</a:t>
            </a:r>
            <a:br>
              <a:rPr lang="fr-FR" sz="1400" dirty="0"/>
            </a:br>
            <a:r>
              <a:rPr lang="fr-FR" sz="1400" dirty="0"/>
              <a:t>Consultation</a:t>
            </a:r>
            <a:br>
              <a:rPr lang="fr-FR" sz="1400" dirty="0"/>
            </a:br>
            <a:r>
              <a:rPr lang="fr-FR" sz="1400" dirty="0" err="1"/>
              <a:t>Teamwork</a:t>
            </a:r>
            <a:endParaRPr lang="fr-FR" sz="1400" dirty="0"/>
          </a:p>
        </p:txBody>
      </p:sp>
      <p:sp>
        <p:nvSpPr>
          <p:cNvPr id="14" name="ZoneTexte 7"/>
          <p:cNvSpPr txBox="1">
            <a:spLocks noChangeArrowheads="1"/>
          </p:cNvSpPr>
          <p:nvPr/>
        </p:nvSpPr>
        <p:spPr bwMode="auto">
          <a:xfrm>
            <a:off x="3158030" y="2578951"/>
            <a:ext cx="1738992" cy="954107"/>
          </a:xfrm>
          <a:prstGeom prst="rect">
            <a:avLst/>
          </a:prstGeom>
          <a:noFill/>
          <a:ln w="9525">
            <a:noFill/>
            <a:miter lim="800000"/>
            <a:headEnd/>
            <a:tailEnd/>
          </a:ln>
        </p:spPr>
        <p:txBody>
          <a:bodyPr wrap="square">
            <a:spAutoFit/>
          </a:bodyPr>
          <a:lstStyle/>
          <a:p>
            <a:r>
              <a:rPr lang="fr-FR" sz="1400" b="1" dirty="0"/>
              <a:t>Top down direction if urgent.</a:t>
            </a:r>
            <a:br>
              <a:rPr lang="fr-FR" sz="1400" b="1" dirty="0"/>
            </a:br>
            <a:r>
              <a:rPr lang="fr-FR" sz="1400" b="1" dirty="0" err="1"/>
              <a:t>Otherwise</a:t>
            </a:r>
            <a:r>
              <a:rPr lang="fr-FR" sz="1400" b="1" dirty="0"/>
              <a:t> participation</a:t>
            </a:r>
            <a:endParaRPr lang="fr-FR" sz="1400" dirty="0"/>
          </a:p>
        </p:txBody>
      </p:sp>
      <p:sp>
        <p:nvSpPr>
          <p:cNvPr id="15" name="ZoneTexte 7"/>
          <p:cNvSpPr txBox="1">
            <a:spLocks noChangeArrowheads="1"/>
          </p:cNvSpPr>
          <p:nvPr/>
        </p:nvSpPr>
        <p:spPr bwMode="auto">
          <a:xfrm>
            <a:off x="3158030" y="1360947"/>
            <a:ext cx="1768603" cy="738664"/>
          </a:xfrm>
          <a:prstGeom prst="rect">
            <a:avLst/>
          </a:prstGeom>
          <a:noFill/>
          <a:ln w="9525">
            <a:noFill/>
            <a:miter lim="800000"/>
            <a:headEnd/>
            <a:tailEnd/>
          </a:ln>
        </p:spPr>
        <p:txBody>
          <a:bodyPr wrap="square">
            <a:spAutoFit/>
          </a:bodyPr>
          <a:lstStyle/>
          <a:p>
            <a:r>
              <a:rPr lang="fr-FR" sz="1400" b="1" dirty="0"/>
              <a:t>Participation</a:t>
            </a:r>
            <a:br>
              <a:rPr lang="fr-FR" sz="1400" b="1" dirty="0"/>
            </a:br>
            <a:r>
              <a:rPr lang="fr-FR" sz="1400" dirty="0"/>
              <a:t>Win over support</a:t>
            </a:r>
            <a:br>
              <a:rPr lang="fr-FR" sz="1400" dirty="0"/>
            </a:br>
            <a:r>
              <a:rPr lang="fr-FR" sz="1400" dirty="0" err="1"/>
              <a:t>Get</a:t>
            </a:r>
            <a:r>
              <a:rPr lang="fr-FR" sz="1400" dirty="0"/>
              <a:t> people </a:t>
            </a:r>
            <a:r>
              <a:rPr lang="fr-FR" sz="1400" dirty="0" err="1"/>
              <a:t>involved</a:t>
            </a:r>
            <a:endParaRPr lang="fr-FR" sz="1400" dirty="0"/>
          </a:p>
        </p:txBody>
      </p:sp>
    </p:spTree>
    <p:extLst>
      <p:ext uri="{BB962C8B-B14F-4D97-AF65-F5344CB8AC3E}">
        <p14:creationId xmlns:p14="http://schemas.microsoft.com/office/powerpoint/2010/main" val="391803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5846" y="1080654"/>
            <a:ext cx="4703771" cy="3119488"/>
          </a:xfrm>
        </p:spPr>
        <p:txBody>
          <a:bodyPr/>
          <a:lstStyle/>
          <a:p>
            <a:r>
              <a:rPr lang="en-US" dirty="0"/>
              <a:t>Provides a view of forces that act to prevent or facilitate change.</a:t>
            </a:r>
          </a:p>
          <a:p>
            <a:pPr lvl="1"/>
            <a:r>
              <a:rPr lang="en-US" dirty="0"/>
              <a:t>What aspects of the current situation block change, and how can these blocks be overcome?</a:t>
            </a:r>
          </a:p>
          <a:p>
            <a:pPr lvl="1"/>
            <a:r>
              <a:rPr lang="en-US" dirty="0"/>
              <a:t>What aspects of the current situation might aid change in the desired direction, and how might these be reinforced?</a:t>
            </a:r>
          </a:p>
          <a:p>
            <a:pPr lvl="1"/>
            <a:r>
              <a:rPr lang="en-US" dirty="0"/>
              <a:t>What needs to be introduced or developed to add to the forces for change?</a:t>
            </a:r>
          </a:p>
          <a:p>
            <a:endParaRPr lang="fr-FR" dirty="0"/>
          </a:p>
        </p:txBody>
      </p:sp>
      <p:sp>
        <p:nvSpPr>
          <p:cNvPr id="3" name="Titre 2"/>
          <p:cNvSpPr>
            <a:spLocks noGrp="1"/>
          </p:cNvSpPr>
          <p:nvPr>
            <p:ph type="title"/>
          </p:nvPr>
        </p:nvSpPr>
        <p:spPr/>
        <p:txBody>
          <a:bodyPr/>
          <a:lstStyle/>
          <a:p>
            <a:r>
              <a:rPr lang="fr-FR" dirty="0" err="1"/>
              <a:t>Forcefield</a:t>
            </a:r>
            <a:r>
              <a:rPr lang="fr-FR" dirty="0"/>
              <a:t> (Lewin)</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269</a:t>
            </a:fld>
            <a:endParaRPr lang="fr-FR"/>
          </a:p>
        </p:txBody>
      </p:sp>
      <p:pic>
        <p:nvPicPr>
          <p:cNvPr id="6" name="Picture 3">
            <a:extLst>
              <a:ext uri="{FF2B5EF4-FFF2-40B4-BE49-F238E27FC236}">
                <a16:creationId xmlns:a16="http://schemas.microsoft.com/office/drawing/2014/main" id="{E1CDDCA7-E4D0-4D74-864E-FA50F25F2575}"/>
              </a:ext>
            </a:extLst>
          </p:cNvPr>
          <p:cNvPicPr>
            <a:picLocks noChangeAspect="1"/>
          </p:cNvPicPr>
          <p:nvPr/>
        </p:nvPicPr>
        <p:blipFill rotWithShape="1">
          <a:blip r:embed="rId2"/>
          <a:srcRect t="12377"/>
          <a:stretch/>
        </p:blipFill>
        <p:spPr>
          <a:xfrm>
            <a:off x="5411210" y="1080654"/>
            <a:ext cx="3254808" cy="3363303"/>
          </a:xfrm>
          <a:prstGeom prst="rect">
            <a:avLst/>
          </a:prstGeom>
        </p:spPr>
      </p:pic>
      <p:sp>
        <p:nvSpPr>
          <p:cNvPr id="7" name="TextBox 4">
            <a:extLst>
              <a:ext uri="{FF2B5EF4-FFF2-40B4-BE49-F238E27FC236}">
                <a16:creationId xmlns:a16="http://schemas.microsoft.com/office/drawing/2014/main" id="{661480A3-6174-48E5-8BE3-476F5AC81D80}"/>
              </a:ext>
            </a:extLst>
          </p:cNvPr>
          <p:cNvSpPr txBox="1"/>
          <p:nvPr/>
        </p:nvSpPr>
        <p:spPr>
          <a:xfrm>
            <a:off x="109178" y="4108987"/>
            <a:ext cx="5470739" cy="507831"/>
          </a:xfrm>
          <a:prstGeom prst="rect">
            <a:avLst/>
          </a:prstGeom>
          <a:noFill/>
        </p:spPr>
        <p:txBody>
          <a:bodyPr wrap="square" rtlCol="0">
            <a:spAutoFit/>
          </a:bodyPr>
          <a:lstStyle/>
          <a:p>
            <a:r>
              <a:rPr lang="en-GB" sz="1350" dirty="0"/>
              <a:t>Tools to gather information: </a:t>
            </a:r>
            <a:r>
              <a:rPr lang="en-GB" sz="1350" dirty="0">
                <a:solidFill>
                  <a:srgbClr val="0070C0"/>
                </a:solidFill>
              </a:rPr>
              <a:t>Stakeholder mapping; The Cultural web; Resources and Competencies analysis</a:t>
            </a:r>
          </a:p>
        </p:txBody>
      </p:sp>
    </p:spTree>
    <p:extLst>
      <p:ext uri="{BB962C8B-B14F-4D97-AF65-F5344CB8AC3E}">
        <p14:creationId xmlns:p14="http://schemas.microsoft.com/office/powerpoint/2010/main" val="762003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2130" y="2204917"/>
            <a:ext cx="9131870" cy="469106"/>
          </a:xfrm>
        </p:spPr>
        <p:txBody>
          <a:bodyPr/>
          <a:lstStyle/>
          <a:p>
            <a:pPr>
              <a:buNone/>
            </a:pPr>
            <a:r>
              <a:rPr lang="fr-FR" dirty="0" err="1"/>
              <a:t>Cooperation</a:t>
            </a:r>
            <a:endParaRPr lang="fr-FR" dirty="0"/>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27</a:t>
            </a:fld>
            <a:endParaRPr lang="fr-FR"/>
          </a:p>
        </p:txBody>
      </p:sp>
    </p:spTree>
    <p:extLst>
      <p:ext uri="{BB962C8B-B14F-4D97-AF65-F5344CB8AC3E}">
        <p14:creationId xmlns:p14="http://schemas.microsoft.com/office/powerpoint/2010/main" val="405453766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2130" y="2204917"/>
            <a:ext cx="9131870" cy="469106"/>
          </a:xfrm>
        </p:spPr>
        <p:txBody>
          <a:bodyPr/>
          <a:lstStyle/>
          <a:p>
            <a:pPr>
              <a:buNone/>
            </a:pPr>
            <a:r>
              <a:rPr lang="fr-FR" dirty="0"/>
              <a:t>Types of Change</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270</a:t>
            </a:fld>
            <a:endParaRPr lang="fr-FR"/>
          </a:p>
        </p:txBody>
      </p:sp>
    </p:spTree>
    <p:extLst>
      <p:ext uri="{BB962C8B-B14F-4D97-AF65-F5344CB8AC3E}">
        <p14:creationId xmlns:p14="http://schemas.microsoft.com/office/powerpoint/2010/main" val="19208039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14" descr="Y:\08VOL4\Graphics\Powerpoint\PE_UK\PE528-JOHNSON\Final files\GIF\ch15\M15NF004.gif">
            <a:extLst>
              <a:ext uri="{FF2B5EF4-FFF2-40B4-BE49-F238E27FC236}">
                <a16:creationId xmlns:a16="http://schemas.microsoft.com/office/drawing/2014/main" id="{D58BC306-C378-40CE-A178-274CDABC3C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406" t="14207"/>
          <a:stretch/>
        </p:blipFill>
        <p:spPr bwMode="auto">
          <a:xfrm>
            <a:off x="2919845" y="1402162"/>
            <a:ext cx="3253134" cy="2780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75A7DD51-B509-4A39-9D41-3E0C98F9C83D}"/>
              </a:ext>
            </a:extLst>
          </p:cNvPr>
          <p:cNvSpPr>
            <a:spLocks noGrp="1"/>
          </p:cNvSpPr>
          <p:nvPr>
            <p:ph type="title"/>
          </p:nvPr>
        </p:nvSpPr>
        <p:spPr/>
        <p:txBody>
          <a:bodyPr/>
          <a:lstStyle/>
          <a:p>
            <a:r>
              <a:rPr lang="en-GB" dirty="0"/>
              <a:t>Types of strategic change</a:t>
            </a:r>
          </a:p>
        </p:txBody>
      </p:sp>
      <p:sp>
        <p:nvSpPr>
          <p:cNvPr id="14" name="TextBox 13">
            <a:extLst>
              <a:ext uri="{FF2B5EF4-FFF2-40B4-BE49-F238E27FC236}">
                <a16:creationId xmlns:a16="http://schemas.microsoft.com/office/drawing/2014/main" id="{9E611557-CFA3-4E85-96D7-A0916DBC5664}"/>
              </a:ext>
            </a:extLst>
          </p:cNvPr>
          <p:cNvSpPr txBox="1"/>
          <p:nvPr/>
        </p:nvSpPr>
        <p:spPr>
          <a:xfrm>
            <a:off x="4549394" y="1483296"/>
            <a:ext cx="1623585" cy="369332"/>
          </a:xfrm>
          <a:prstGeom prst="rect">
            <a:avLst/>
          </a:prstGeom>
          <a:noFill/>
        </p:spPr>
        <p:txBody>
          <a:bodyPr wrap="square" rtlCol="0">
            <a:spAutoFit/>
          </a:bodyPr>
          <a:lstStyle/>
          <a:p>
            <a:r>
              <a:rPr lang="en-GB" sz="900" dirty="0"/>
              <a:t>Product/process  innovation</a:t>
            </a:r>
          </a:p>
          <a:p>
            <a:r>
              <a:rPr lang="en-GB" sz="900" dirty="0"/>
              <a:t>Related diversification</a:t>
            </a:r>
          </a:p>
        </p:txBody>
      </p:sp>
      <p:sp>
        <p:nvSpPr>
          <p:cNvPr id="15" name="TextBox 14">
            <a:extLst>
              <a:ext uri="{FF2B5EF4-FFF2-40B4-BE49-F238E27FC236}">
                <a16:creationId xmlns:a16="http://schemas.microsoft.com/office/drawing/2014/main" id="{BA925301-6E97-4286-B347-3FC1364D6F4A}"/>
              </a:ext>
            </a:extLst>
          </p:cNvPr>
          <p:cNvSpPr txBox="1"/>
          <p:nvPr/>
        </p:nvSpPr>
        <p:spPr>
          <a:xfrm>
            <a:off x="4546412" y="2867941"/>
            <a:ext cx="1645002" cy="1338828"/>
          </a:xfrm>
          <a:prstGeom prst="rect">
            <a:avLst/>
          </a:prstGeom>
          <a:noFill/>
        </p:spPr>
        <p:txBody>
          <a:bodyPr wrap="none" rtlCol="0">
            <a:spAutoFit/>
          </a:bodyPr>
          <a:lstStyle/>
          <a:p>
            <a:r>
              <a:rPr lang="en-GB" sz="900" dirty="0"/>
              <a:t>Structural change, cost cutting</a:t>
            </a:r>
          </a:p>
          <a:p>
            <a:r>
              <a:rPr lang="en-GB" sz="900" dirty="0"/>
              <a:t>Acquisition, divestment</a:t>
            </a:r>
          </a:p>
          <a:p>
            <a:endParaRPr lang="en-GB" sz="900" dirty="0"/>
          </a:p>
          <a:p>
            <a:endParaRPr lang="en-GB" sz="900" dirty="0"/>
          </a:p>
          <a:p>
            <a:endParaRPr lang="en-GB" sz="900" dirty="0"/>
          </a:p>
          <a:p>
            <a:endParaRPr lang="en-GB" sz="900" dirty="0"/>
          </a:p>
          <a:p>
            <a:r>
              <a:rPr lang="en-GB" sz="900" dirty="0"/>
              <a:t>economic recession,</a:t>
            </a:r>
          </a:p>
          <a:p>
            <a:r>
              <a:rPr lang="en-GB" sz="900" dirty="0"/>
              <a:t>investment failure</a:t>
            </a:r>
          </a:p>
          <a:p>
            <a:r>
              <a:rPr lang="en-GB" sz="900" dirty="0"/>
              <a:t>Market collapse</a:t>
            </a:r>
          </a:p>
        </p:txBody>
      </p:sp>
      <p:sp>
        <p:nvSpPr>
          <p:cNvPr id="16" name="TextBox 15">
            <a:extLst>
              <a:ext uri="{FF2B5EF4-FFF2-40B4-BE49-F238E27FC236}">
                <a16:creationId xmlns:a16="http://schemas.microsoft.com/office/drawing/2014/main" id="{F0D0040E-5BF8-425B-8D50-455D1AC93FAE}"/>
              </a:ext>
            </a:extLst>
          </p:cNvPr>
          <p:cNvSpPr txBox="1"/>
          <p:nvPr/>
        </p:nvSpPr>
        <p:spPr>
          <a:xfrm>
            <a:off x="3058600" y="3627319"/>
            <a:ext cx="1342034" cy="507831"/>
          </a:xfrm>
          <a:prstGeom prst="rect">
            <a:avLst/>
          </a:prstGeom>
          <a:noFill/>
        </p:spPr>
        <p:txBody>
          <a:bodyPr wrap="none" rtlCol="0">
            <a:spAutoFit/>
          </a:bodyPr>
          <a:lstStyle/>
          <a:p>
            <a:r>
              <a:rPr lang="en-GB" sz="900" dirty="0"/>
              <a:t>Need for cultural change</a:t>
            </a:r>
          </a:p>
          <a:p>
            <a:r>
              <a:rPr lang="en-GB" sz="900" dirty="0" err="1"/>
              <a:t>e.g</a:t>
            </a:r>
            <a:r>
              <a:rPr lang="en-GB" sz="900" dirty="0"/>
              <a:t> strategic drift</a:t>
            </a:r>
          </a:p>
          <a:p>
            <a:r>
              <a:rPr lang="en-GB" sz="900" dirty="0"/>
              <a:t>Acquisition threat</a:t>
            </a:r>
          </a:p>
        </p:txBody>
      </p:sp>
      <p:sp>
        <p:nvSpPr>
          <p:cNvPr id="17" name="TextBox 16">
            <a:extLst>
              <a:ext uri="{FF2B5EF4-FFF2-40B4-BE49-F238E27FC236}">
                <a16:creationId xmlns:a16="http://schemas.microsoft.com/office/drawing/2014/main" id="{8252EA34-A1AE-4052-BEB1-B44A5763CFA1}"/>
              </a:ext>
            </a:extLst>
          </p:cNvPr>
          <p:cNvSpPr txBox="1"/>
          <p:nvPr/>
        </p:nvSpPr>
        <p:spPr>
          <a:xfrm>
            <a:off x="2976343" y="1498692"/>
            <a:ext cx="1446230" cy="1107996"/>
          </a:xfrm>
          <a:prstGeom prst="rect">
            <a:avLst/>
          </a:prstGeom>
          <a:noFill/>
        </p:spPr>
        <p:txBody>
          <a:bodyPr wrap="none" rtlCol="0">
            <a:spAutoFit/>
          </a:bodyPr>
          <a:lstStyle/>
          <a:p>
            <a:r>
              <a:rPr lang="en-GB" sz="825" dirty="0"/>
              <a:t>Gradually changing model/</a:t>
            </a:r>
          </a:p>
          <a:p>
            <a:r>
              <a:rPr lang="en-GB" sz="825" dirty="0"/>
              <a:t>culture AND keep pace </a:t>
            </a:r>
          </a:p>
          <a:p>
            <a:r>
              <a:rPr lang="en-GB" sz="825" dirty="0"/>
              <a:t>with a changing environment</a:t>
            </a:r>
          </a:p>
          <a:p>
            <a:endParaRPr lang="en-GB" sz="825" dirty="0"/>
          </a:p>
          <a:p>
            <a:endParaRPr lang="en-GB" sz="825" dirty="0"/>
          </a:p>
          <a:p>
            <a:endParaRPr lang="en-GB" sz="825" dirty="0"/>
          </a:p>
          <a:p>
            <a:r>
              <a:rPr lang="en-GB" sz="825" dirty="0"/>
              <a:t>Exploit existing capabilities </a:t>
            </a:r>
          </a:p>
          <a:p>
            <a:r>
              <a:rPr lang="en-GB" sz="825" dirty="0"/>
              <a:t>and search for new ones</a:t>
            </a:r>
          </a:p>
        </p:txBody>
      </p:sp>
      <p:sp>
        <p:nvSpPr>
          <p:cNvPr id="3" name="ZoneTexte 2"/>
          <p:cNvSpPr txBox="1"/>
          <p:nvPr/>
        </p:nvSpPr>
        <p:spPr>
          <a:xfrm>
            <a:off x="4549394" y="1059381"/>
            <a:ext cx="2038931" cy="430887"/>
          </a:xfrm>
          <a:prstGeom prst="rect">
            <a:avLst/>
          </a:prstGeom>
          <a:noFill/>
        </p:spPr>
        <p:txBody>
          <a:bodyPr wrap="square" rtlCol="0">
            <a:spAutoFit/>
          </a:bodyPr>
          <a:lstStyle/>
          <a:p>
            <a:r>
              <a:rPr lang="fr-FR" sz="1100" b="1" dirty="0" err="1"/>
              <a:t>Realignment</a:t>
            </a:r>
            <a:r>
              <a:rPr lang="fr-FR" sz="1100" b="1" dirty="0"/>
              <a:t> </a:t>
            </a:r>
            <a:r>
              <a:rPr lang="fr-FR" sz="1100" dirty="0" err="1"/>
              <a:t>with</a:t>
            </a:r>
            <a:r>
              <a:rPr lang="fr-FR" sz="1100" dirty="0"/>
              <a:t> </a:t>
            </a:r>
            <a:r>
              <a:rPr lang="fr-FR" sz="1100" dirty="0" err="1"/>
              <a:t>current</a:t>
            </a:r>
            <a:r>
              <a:rPr lang="fr-FR" sz="1100" dirty="0"/>
              <a:t> business model &amp; culture</a:t>
            </a:r>
          </a:p>
        </p:txBody>
      </p:sp>
      <p:sp>
        <p:nvSpPr>
          <p:cNvPr id="18" name="ZoneTexte 17"/>
          <p:cNvSpPr txBox="1"/>
          <p:nvPr/>
        </p:nvSpPr>
        <p:spPr>
          <a:xfrm>
            <a:off x="2865578" y="1046156"/>
            <a:ext cx="2038931" cy="430887"/>
          </a:xfrm>
          <a:prstGeom prst="rect">
            <a:avLst/>
          </a:prstGeom>
          <a:noFill/>
        </p:spPr>
        <p:txBody>
          <a:bodyPr wrap="square" rtlCol="0">
            <a:spAutoFit/>
          </a:bodyPr>
          <a:lstStyle/>
          <a:p>
            <a:r>
              <a:rPr lang="fr-FR" sz="1100" b="1" dirty="0"/>
              <a:t>Transformation </a:t>
            </a:r>
            <a:r>
              <a:rPr lang="fr-FR" sz="1100" dirty="0"/>
              <a:t>of </a:t>
            </a:r>
            <a:r>
              <a:rPr lang="fr-FR" sz="1100" dirty="0" err="1"/>
              <a:t>current</a:t>
            </a:r>
            <a:r>
              <a:rPr lang="fr-FR" sz="1100" dirty="0"/>
              <a:t> business model &amp; culture</a:t>
            </a:r>
          </a:p>
        </p:txBody>
      </p:sp>
      <p:sp>
        <p:nvSpPr>
          <p:cNvPr id="19" name="ZoneTexte 18"/>
          <p:cNvSpPr txBox="1"/>
          <p:nvPr/>
        </p:nvSpPr>
        <p:spPr>
          <a:xfrm>
            <a:off x="3760416" y="816700"/>
            <a:ext cx="2038931" cy="276999"/>
          </a:xfrm>
          <a:prstGeom prst="rect">
            <a:avLst/>
          </a:prstGeom>
          <a:noFill/>
        </p:spPr>
        <p:txBody>
          <a:bodyPr wrap="square" rtlCol="0">
            <a:spAutoFit/>
          </a:bodyPr>
          <a:lstStyle/>
          <a:p>
            <a:r>
              <a:rPr lang="fr-FR" sz="1200" b="1" dirty="0"/>
              <a:t>DESIRED END RESULT</a:t>
            </a:r>
            <a:endParaRPr lang="fr-FR" sz="1200" dirty="0"/>
          </a:p>
        </p:txBody>
      </p:sp>
      <p:sp>
        <p:nvSpPr>
          <p:cNvPr id="20" name="ZoneTexte 19"/>
          <p:cNvSpPr txBox="1"/>
          <p:nvPr/>
        </p:nvSpPr>
        <p:spPr>
          <a:xfrm rot="16200000">
            <a:off x="1657638" y="2382955"/>
            <a:ext cx="2038931" cy="461665"/>
          </a:xfrm>
          <a:prstGeom prst="rect">
            <a:avLst/>
          </a:prstGeom>
          <a:noFill/>
        </p:spPr>
        <p:txBody>
          <a:bodyPr wrap="square" rtlCol="0">
            <a:spAutoFit/>
          </a:bodyPr>
          <a:lstStyle/>
          <a:p>
            <a:r>
              <a:rPr lang="fr-FR" sz="1200" b="1" dirty="0"/>
              <a:t>NATURE OF CHANGE</a:t>
            </a:r>
            <a:br>
              <a:rPr lang="fr-FR" sz="1200" b="1" dirty="0"/>
            </a:br>
            <a:r>
              <a:rPr lang="fr-FR" sz="1200" b="1" dirty="0"/>
              <a:t>(SPEED REQUIRED)</a:t>
            </a:r>
            <a:endParaRPr lang="fr-FR" sz="1200" dirty="0"/>
          </a:p>
        </p:txBody>
      </p:sp>
      <p:sp>
        <p:nvSpPr>
          <p:cNvPr id="21" name="ZoneTexte 20"/>
          <p:cNvSpPr txBox="1"/>
          <p:nvPr/>
        </p:nvSpPr>
        <p:spPr>
          <a:xfrm>
            <a:off x="2121670" y="1589471"/>
            <a:ext cx="1310183" cy="430887"/>
          </a:xfrm>
          <a:prstGeom prst="rect">
            <a:avLst/>
          </a:prstGeom>
          <a:noFill/>
        </p:spPr>
        <p:txBody>
          <a:bodyPr wrap="square" rtlCol="0">
            <a:spAutoFit/>
          </a:bodyPr>
          <a:lstStyle/>
          <a:p>
            <a:r>
              <a:rPr lang="fr-FR" sz="1100" b="1" dirty="0" err="1"/>
              <a:t>Incremental</a:t>
            </a:r>
            <a:br>
              <a:rPr lang="fr-FR" sz="1100" b="1" dirty="0"/>
            </a:br>
            <a:r>
              <a:rPr lang="fr-FR" sz="1100" b="1" dirty="0" err="1"/>
              <a:t>step</a:t>
            </a:r>
            <a:r>
              <a:rPr lang="fr-FR" sz="1100" b="1" dirty="0"/>
              <a:t>-by-</a:t>
            </a:r>
            <a:r>
              <a:rPr lang="fr-FR" sz="1100" b="1" dirty="0" err="1"/>
              <a:t>step</a:t>
            </a:r>
            <a:endParaRPr lang="fr-FR" sz="1100" dirty="0"/>
          </a:p>
        </p:txBody>
      </p:sp>
      <p:sp>
        <p:nvSpPr>
          <p:cNvPr id="22" name="ZoneTexte 21"/>
          <p:cNvSpPr txBox="1"/>
          <p:nvPr/>
        </p:nvSpPr>
        <p:spPr>
          <a:xfrm>
            <a:off x="2222100" y="3558116"/>
            <a:ext cx="1310183" cy="430887"/>
          </a:xfrm>
          <a:prstGeom prst="rect">
            <a:avLst/>
          </a:prstGeom>
          <a:noFill/>
        </p:spPr>
        <p:txBody>
          <a:bodyPr wrap="square" rtlCol="0">
            <a:spAutoFit/>
          </a:bodyPr>
          <a:lstStyle/>
          <a:p>
            <a:r>
              <a:rPr lang="fr-FR" sz="1100" b="1" dirty="0" err="1"/>
              <a:t>Fast</a:t>
            </a:r>
            <a:br>
              <a:rPr lang="fr-FR" sz="1100" b="1" dirty="0"/>
            </a:br>
            <a:r>
              <a:rPr lang="fr-FR" sz="1100" b="1" dirty="0"/>
              <a:t>Big-bang</a:t>
            </a:r>
            <a:endParaRPr lang="fr-FR" sz="1100" dirty="0"/>
          </a:p>
        </p:txBody>
      </p:sp>
      <p:grpSp>
        <p:nvGrpSpPr>
          <p:cNvPr id="6" name="Groupe 5"/>
          <p:cNvGrpSpPr/>
          <p:nvPr/>
        </p:nvGrpSpPr>
        <p:grpSpPr>
          <a:xfrm>
            <a:off x="6235442" y="1151586"/>
            <a:ext cx="2641458" cy="1581513"/>
            <a:chOff x="6235442" y="1151586"/>
            <a:chExt cx="2641458" cy="1581513"/>
          </a:xfrm>
        </p:grpSpPr>
        <p:cxnSp>
          <p:nvCxnSpPr>
            <p:cNvPr id="10" name="Connecteur droit avec flèche 9"/>
            <p:cNvCxnSpPr/>
            <p:nvPr/>
          </p:nvCxnSpPr>
          <p:spPr>
            <a:xfrm>
              <a:off x="6305671" y="2083280"/>
              <a:ext cx="1569028" cy="0"/>
            </a:xfrm>
            <a:prstGeom prst="straightConnector1">
              <a:avLst/>
            </a:prstGeom>
            <a:ln>
              <a:solidFill>
                <a:srgbClr val="1D2B3A"/>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V="1">
              <a:off x="6316062" y="1151586"/>
              <a:ext cx="0" cy="931694"/>
            </a:xfrm>
            <a:prstGeom prst="straightConnector1">
              <a:avLst/>
            </a:prstGeom>
            <a:ln>
              <a:solidFill>
                <a:srgbClr val="1D2B3A"/>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flipV="1">
              <a:off x="6316062" y="1151586"/>
              <a:ext cx="1350818" cy="931694"/>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Forme libre 25"/>
            <p:cNvSpPr/>
            <p:nvPr/>
          </p:nvSpPr>
          <p:spPr>
            <a:xfrm>
              <a:off x="6336844" y="1237748"/>
              <a:ext cx="1219327" cy="849020"/>
            </a:xfrm>
            <a:custGeom>
              <a:avLst/>
              <a:gdLst>
                <a:gd name="connsiteX0" fmla="*/ 0 w 1111827"/>
                <a:gd name="connsiteY0" fmla="*/ 789709 h 789709"/>
                <a:gd name="connsiteX1" fmla="*/ 259773 w 1111827"/>
                <a:gd name="connsiteY1" fmla="*/ 633845 h 789709"/>
                <a:gd name="connsiteX2" fmla="*/ 457200 w 1111827"/>
                <a:gd name="connsiteY2" fmla="*/ 519545 h 789709"/>
                <a:gd name="connsiteX3" fmla="*/ 706582 w 1111827"/>
                <a:gd name="connsiteY3" fmla="*/ 498764 h 789709"/>
                <a:gd name="connsiteX4" fmla="*/ 789709 w 1111827"/>
                <a:gd name="connsiteY4" fmla="*/ 415636 h 789709"/>
                <a:gd name="connsiteX5" fmla="*/ 872836 w 1111827"/>
                <a:gd name="connsiteY5" fmla="*/ 218209 h 789709"/>
                <a:gd name="connsiteX6" fmla="*/ 1111827 w 1111827"/>
                <a:gd name="connsiteY6" fmla="*/ 0 h 789709"/>
                <a:gd name="connsiteX0" fmla="*/ 0 w 1111827"/>
                <a:gd name="connsiteY0" fmla="*/ 789709 h 789709"/>
                <a:gd name="connsiteX1" fmla="*/ 259773 w 1111827"/>
                <a:gd name="connsiteY1" fmla="*/ 633845 h 789709"/>
                <a:gd name="connsiteX2" fmla="*/ 457200 w 1111827"/>
                <a:gd name="connsiteY2" fmla="*/ 519545 h 789709"/>
                <a:gd name="connsiteX3" fmla="*/ 706582 w 1111827"/>
                <a:gd name="connsiteY3" fmla="*/ 498764 h 789709"/>
                <a:gd name="connsiteX4" fmla="*/ 789709 w 1111827"/>
                <a:gd name="connsiteY4" fmla="*/ 415636 h 789709"/>
                <a:gd name="connsiteX5" fmla="*/ 872836 w 1111827"/>
                <a:gd name="connsiteY5" fmla="*/ 164421 h 789709"/>
                <a:gd name="connsiteX6" fmla="*/ 1111827 w 1111827"/>
                <a:gd name="connsiteY6" fmla="*/ 0 h 789709"/>
                <a:gd name="connsiteX0" fmla="*/ 0 w 1111827"/>
                <a:gd name="connsiteY0" fmla="*/ 924179 h 924179"/>
                <a:gd name="connsiteX1" fmla="*/ 259773 w 1111827"/>
                <a:gd name="connsiteY1" fmla="*/ 768315 h 924179"/>
                <a:gd name="connsiteX2" fmla="*/ 457200 w 1111827"/>
                <a:gd name="connsiteY2" fmla="*/ 654015 h 924179"/>
                <a:gd name="connsiteX3" fmla="*/ 706582 w 1111827"/>
                <a:gd name="connsiteY3" fmla="*/ 633234 h 924179"/>
                <a:gd name="connsiteX4" fmla="*/ 789709 w 1111827"/>
                <a:gd name="connsiteY4" fmla="*/ 550106 h 924179"/>
                <a:gd name="connsiteX5" fmla="*/ 872836 w 1111827"/>
                <a:gd name="connsiteY5" fmla="*/ 298891 h 924179"/>
                <a:gd name="connsiteX6" fmla="*/ 1111827 w 1111827"/>
                <a:gd name="connsiteY6" fmla="*/ 0 h 924179"/>
                <a:gd name="connsiteX0" fmla="*/ 0 w 1111827"/>
                <a:gd name="connsiteY0" fmla="*/ 924179 h 924179"/>
                <a:gd name="connsiteX1" fmla="*/ 259773 w 1111827"/>
                <a:gd name="connsiteY1" fmla="*/ 768315 h 924179"/>
                <a:gd name="connsiteX2" fmla="*/ 457200 w 1111827"/>
                <a:gd name="connsiteY2" fmla="*/ 654015 h 924179"/>
                <a:gd name="connsiteX3" fmla="*/ 679688 w 1111827"/>
                <a:gd name="connsiteY3" fmla="*/ 592893 h 924179"/>
                <a:gd name="connsiteX4" fmla="*/ 789709 w 1111827"/>
                <a:gd name="connsiteY4" fmla="*/ 550106 h 924179"/>
                <a:gd name="connsiteX5" fmla="*/ 872836 w 1111827"/>
                <a:gd name="connsiteY5" fmla="*/ 298891 h 924179"/>
                <a:gd name="connsiteX6" fmla="*/ 1111827 w 1111827"/>
                <a:gd name="connsiteY6" fmla="*/ 0 h 924179"/>
                <a:gd name="connsiteX0" fmla="*/ 0 w 1111827"/>
                <a:gd name="connsiteY0" fmla="*/ 924179 h 924179"/>
                <a:gd name="connsiteX1" fmla="*/ 259773 w 1111827"/>
                <a:gd name="connsiteY1" fmla="*/ 768315 h 924179"/>
                <a:gd name="connsiteX2" fmla="*/ 457200 w 1111827"/>
                <a:gd name="connsiteY2" fmla="*/ 654015 h 924179"/>
                <a:gd name="connsiteX3" fmla="*/ 679688 w 1111827"/>
                <a:gd name="connsiteY3" fmla="*/ 592893 h 924179"/>
                <a:gd name="connsiteX4" fmla="*/ 789709 w 1111827"/>
                <a:gd name="connsiteY4" fmla="*/ 550106 h 924179"/>
                <a:gd name="connsiteX5" fmla="*/ 872836 w 1111827"/>
                <a:gd name="connsiteY5" fmla="*/ 339232 h 924179"/>
                <a:gd name="connsiteX6" fmla="*/ 1111827 w 1111827"/>
                <a:gd name="connsiteY6" fmla="*/ 0 h 924179"/>
                <a:gd name="connsiteX0" fmla="*/ 0 w 1286639"/>
                <a:gd name="connsiteY0" fmla="*/ 951073 h 951073"/>
                <a:gd name="connsiteX1" fmla="*/ 259773 w 1286639"/>
                <a:gd name="connsiteY1" fmla="*/ 795209 h 951073"/>
                <a:gd name="connsiteX2" fmla="*/ 457200 w 1286639"/>
                <a:gd name="connsiteY2" fmla="*/ 680909 h 951073"/>
                <a:gd name="connsiteX3" fmla="*/ 679688 w 1286639"/>
                <a:gd name="connsiteY3" fmla="*/ 619787 h 951073"/>
                <a:gd name="connsiteX4" fmla="*/ 789709 w 1286639"/>
                <a:gd name="connsiteY4" fmla="*/ 577000 h 951073"/>
                <a:gd name="connsiteX5" fmla="*/ 872836 w 1286639"/>
                <a:gd name="connsiteY5" fmla="*/ 366126 h 951073"/>
                <a:gd name="connsiteX6" fmla="*/ 1286639 w 1286639"/>
                <a:gd name="connsiteY6" fmla="*/ 0 h 95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6639" h="951073">
                  <a:moveTo>
                    <a:pt x="0" y="951073"/>
                  </a:moveTo>
                  <a:lnTo>
                    <a:pt x="259773" y="795209"/>
                  </a:lnTo>
                  <a:cubicBezTo>
                    <a:pt x="335973" y="750182"/>
                    <a:pt x="387214" y="710146"/>
                    <a:pt x="457200" y="680909"/>
                  </a:cubicBezTo>
                  <a:cubicBezTo>
                    <a:pt x="527186" y="651672"/>
                    <a:pt x="624270" y="637105"/>
                    <a:pt x="679688" y="619787"/>
                  </a:cubicBezTo>
                  <a:cubicBezTo>
                    <a:pt x="735106" y="602469"/>
                    <a:pt x="757518" y="619277"/>
                    <a:pt x="789709" y="577000"/>
                  </a:cubicBezTo>
                  <a:cubicBezTo>
                    <a:pt x="821900" y="534723"/>
                    <a:pt x="790014" y="462293"/>
                    <a:pt x="872836" y="366126"/>
                  </a:cubicBezTo>
                  <a:cubicBezTo>
                    <a:pt x="955658" y="269959"/>
                    <a:pt x="1193986" y="74468"/>
                    <a:pt x="1286639" y="0"/>
                  </a:cubicBezTo>
                </a:path>
              </a:pathLst>
            </a:custGeom>
            <a:noFill/>
            <a:ln>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p:cNvSpPr txBox="1"/>
            <p:nvPr/>
          </p:nvSpPr>
          <p:spPr>
            <a:xfrm>
              <a:off x="6235442" y="2086768"/>
              <a:ext cx="2641458" cy="646331"/>
            </a:xfrm>
            <a:prstGeom prst="rect">
              <a:avLst/>
            </a:prstGeom>
            <a:noFill/>
          </p:spPr>
          <p:txBody>
            <a:bodyPr wrap="square" rtlCol="0">
              <a:spAutoFit/>
            </a:bodyPr>
            <a:lstStyle/>
            <a:p>
              <a:r>
                <a:rPr lang="fr-FR" sz="1200" dirty="0"/>
                <a:t>Common change</a:t>
              </a:r>
              <a:br>
                <a:rPr lang="fr-FR" sz="1200" dirty="0"/>
              </a:br>
              <a:r>
                <a:rPr lang="fr-FR" sz="1200" dirty="0" err="1"/>
                <a:t>Build</a:t>
              </a:r>
              <a:r>
                <a:rPr lang="fr-FR" sz="1200" dirty="0"/>
                <a:t> on </a:t>
              </a:r>
              <a:r>
                <a:rPr lang="fr-FR" sz="1200" dirty="0" err="1"/>
                <a:t>past</a:t>
              </a:r>
              <a:br>
                <a:rPr lang="fr-FR" sz="1200" dirty="0"/>
              </a:br>
              <a:r>
                <a:rPr lang="fr-FR" sz="1200" dirty="0" err="1"/>
                <a:t>Imrpovement</a:t>
              </a:r>
              <a:r>
                <a:rPr lang="fr-FR" sz="1200" dirty="0"/>
                <a:t> </a:t>
              </a:r>
              <a:r>
                <a:rPr lang="fr-FR" sz="1200" dirty="0" err="1"/>
                <a:t>oriented</a:t>
              </a:r>
              <a:endParaRPr lang="fr-FR" sz="1200" dirty="0"/>
            </a:p>
          </p:txBody>
        </p:sp>
      </p:grpSp>
      <p:grpSp>
        <p:nvGrpSpPr>
          <p:cNvPr id="7" name="Groupe 6"/>
          <p:cNvGrpSpPr/>
          <p:nvPr/>
        </p:nvGrpSpPr>
        <p:grpSpPr>
          <a:xfrm>
            <a:off x="6235442" y="2885989"/>
            <a:ext cx="2641458" cy="1766179"/>
            <a:chOff x="6235442" y="2885989"/>
            <a:chExt cx="2641458" cy="1766179"/>
          </a:xfrm>
        </p:grpSpPr>
        <p:cxnSp>
          <p:nvCxnSpPr>
            <p:cNvPr id="34" name="Connecteur droit avec flèche 33"/>
            <p:cNvCxnSpPr/>
            <p:nvPr/>
          </p:nvCxnSpPr>
          <p:spPr>
            <a:xfrm>
              <a:off x="6305671" y="3817683"/>
              <a:ext cx="1569028" cy="0"/>
            </a:xfrm>
            <a:prstGeom prst="straightConnector1">
              <a:avLst/>
            </a:prstGeom>
            <a:ln>
              <a:solidFill>
                <a:srgbClr val="1D2B3A"/>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flipV="1">
              <a:off x="6316062" y="2885989"/>
              <a:ext cx="0" cy="931694"/>
            </a:xfrm>
            <a:prstGeom prst="straightConnector1">
              <a:avLst/>
            </a:prstGeom>
            <a:ln>
              <a:solidFill>
                <a:srgbClr val="1D2B3A"/>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flipV="1">
              <a:off x="6316062" y="2885989"/>
              <a:ext cx="1350818" cy="931694"/>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Forme libre 36"/>
            <p:cNvSpPr/>
            <p:nvPr/>
          </p:nvSpPr>
          <p:spPr>
            <a:xfrm>
              <a:off x="6336844" y="3023217"/>
              <a:ext cx="1219327" cy="797954"/>
            </a:xfrm>
            <a:custGeom>
              <a:avLst/>
              <a:gdLst>
                <a:gd name="connsiteX0" fmla="*/ 0 w 1111827"/>
                <a:gd name="connsiteY0" fmla="*/ 789709 h 789709"/>
                <a:gd name="connsiteX1" fmla="*/ 259773 w 1111827"/>
                <a:gd name="connsiteY1" fmla="*/ 633845 h 789709"/>
                <a:gd name="connsiteX2" fmla="*/ 457200 w 1111827"/>
                <a:gd name="connsiteY2" fmla="*/ 519545 h 789709"/>
                <a:gd name="connsiteX3" fmla="*/ 706582 w 1111827"/>
                <a:gd name="connsiteY3" fmla="*/ 498764 h 789709"/>
                <a:gd name="connsiteX4" fmla="*/ 789709 w 1111827"/>
                <a:gd name="connsiteY4" fmla="*/ 415636 h 789709"/>
                <a:gd name="connsiteX5" fmla="*/ 872836 w 1111827"/>
                <a:gd name="connsiteY5" fmla="*/ 218209 h 789709"/>
                <a:gd name="connsiteX6" fmla="*/ 1111827 w 1111827"/>
                <a:gd name="connsiteY6" fmla="*/ 0 h 789709"/>
                <a:gd name="connsiteX0" fmla="*/ 0 w 1111827"/>
                <a:gd name="connsiteY0" fmla="*/ 789709 h 789709"/>
                <a:gd name="connsiteX1" fmla="*/ 259773 w 1111827"/>
                <a:gd name="connsiteY1" fmla="*/ 633845 h 789709"/>
                <a:gd name="connsiteX2" fmla="*/ 457200 w 1111827"/>
                <a:gd name="connsiteY2" fmla="*/ 519545 h 789709"/>
                <a:gd name="connsiteX3" fmla="*/ 706582 w 1111827"/>
                <a:gd name="connsiteY3" fmla="*/ 498764 h 789709"/>
                <a:gd name="connsiteX4" fmla="*/ 789709 w 1111827"/>
                <a:gd name="connsiteY4" fmla="*/ 415636 h 789709"/>
                <a:gd name="connsiteX5" fmla="*/ 872836 w 1111827"/>
                <a:gd name="connsiteY5" fmla="*/ 164421 h 789709"/>
                <a:gd name="connsiteX6" fmla="*/ 1111827 w 1111827"/>
                <a:gd name="connsiteY6" fmla="*/ 0 h 789709"/>
                <a:gd name="connsiteX0" fmla="*/ 0 w 1111827"/>
                <a:gd name="connsiteY0" fmla="*/ 924179 h 924179"/>
                <a:gd name="connsiteX1" fmla="*/ 259773 w 1111827"/>
                <a:gd name="connsiteY1" fmla="*/ 768315 h 924179"/>
                <a:gd name="connsiteX2" fmla="*/ 457200 w 1111827"/>
                <a:gd name="connsiteY2" fmla="*/ 654015 h 924179"/>
                <a:gd name="connsiteX3" fmla="*/ 706582 w 1111827"/>
                <a:gd name="connsiteY3" fmla="*/ 633234 h 924179"/>
                <a:gd name="connsiteX4" fmla="*/ 789709 w 1111827"/>
                <a:gd name="connsiteY4" fmla="*/ 550106 h 924179"/>
                <a:gd name="connsiteX5" fmla="*/ 872836 w 1111827"/>
                <a:gd name="connsiteY5" fmla="*/ 298891 h 924179"/>
                <a:gd name="connsiteX6" fmla="*/ 1111827 w 1111827"/>
                <a:gd name="connsiteY6" fmla="*/ 0 h 924179"/>
                <a:gd name="connsiteX0" fmla="*/ 0 w 1111827"/>
                <a:gd name="connsiteY0" fmla="*/ 924179 h 924179"/>
                <a:gd name="connsiteX1" fmla="*/ 259773 w 1111827"/>
                <a:gd name="connsiteY1" fmla="*/ 768315 h 924179"/>
                <a:gd name="connsiteX2" fmla="*/ 457200 w 1111827"/>
                <a:gd name="connsiteY2" fmla="*/ 694357 h 924179"/>
                <a:gd name="connsiteX3" fmla="*/ 706582 w 1111827"/>
                <a:gd name="connsiteY3" fmla="*/ 633234 h 924179"/>
                <a:gd name="connsiteX4" fmla="*/ 789709 w 1111827"/>
                <a:gd name="connsiteY4" fmla="*/ 550106 h 924179"/>
                <a:gd name="connsiteX5" fmla="*/ 872836 w 1111827"/>
                <a:gd name="connsiteY5" fmla="*/ 298891 h 924179"/>
                <a:gd name="connsiteX6" fmla="*/ 1111827 w 1111827"/>
                <a:gd name="connsiteY6" fmla="*/ 0 h 924179"/>
                <a:gd name="connsiteX0" fmla="*/ 0 w 1111827"/>
                <a:gd name="connsiteY0" fmla="*/ 924179 h 924179"/>
                <a:gd name="connsiteX1" fmla="*/ 259773 w 1111827"/>
                <a:gd name="connsiteY1" fmla="*/ 768315 h 924179"/>
                <a:gd name="connsiteX2" fmla="*/ 457200 w 1111827"/>
                <a:gd name="connsiteY2" fmla="*/ 694357 h 924179"/>
                <a:gd name="connsiteX3" fmla="*/ 760370 w 1111827"/>
                <a:gd name="connsiteY3" fmla="*/ 673576 h 924179"/>
                <a:gd name="connsiteX4" fmla="*/ 789709 w 1111827"/>
                <a:gd name="connsiteY4" fmla="*/ 550106 h 924179"/>
                <a:gd name="connsiteX5" fmla="*/ 872836 w 1111827"/>
                <a:gd name="connsiteY5" fmla="*/ 298891 h 924179"/>
                <a:gd name="connsiteX6" fmla="*/ 1111827 w 1111827"/>
                <a:gd name="connsiteY6" fmla="*/ 0 h 924179"/>
                <a:gd name="connsiteX0" fmla="*/ 0 w 1111827"/>
                <a:gd name="connsiteY0" fmla="*/ 924179 h 924179"/>
                <a:gd name="connsiteX1" fmla="*/ 259773 w 1111827"/>
                <a:gd name="connsiteY1" fmla="*/ 768315 h 924179"/>
                <a:gd name="connsiteX2" fmla="*/ 457200 w 1111827"/>
                <a:gd name="connsiteY2" fmla="*/ 694357 h 924179"/>
                <a:gd name="connsiteX3" fmla="*/ 760370 w 1111827"/>
                <a:gd name="connsiteY3" fmla="*/ 673576 h 924179"/>
                <a:gd name="connsiteX4" fmla="*/ 910733 w 1111827"/>
                <a:gd name="connsiteY4" fmla="*/ 657683 h 924179"/>
                <a:gd name="connsiteX5" fmla="*/ 872836 w 1111827"/>
                <a:gd name="connsiteY5" fmla="*/ 298891 h 924179"/>
                <a:gd name="connsiteX6" fmla="*/ 1111827 w 1111827"/>
                <a:gd name="connsiteY6" fmla="*/ 0 h 924179"/>
                <a:gd name="connsiteX0" fmla="*/ 0 w 1111827"/>
                <a:gd name="connsiteY0" fmla="*/ 924179 h 924179"/>
                <a:gd name="connsiteX1" fmla="*/ 259773 w 1111827"/>
                <a:gd name="connsiteY1" fmla="*/ 768315 h 924179"/>
                <a:gd name="connsiteX2" fmla="*/ 457200 w 1111827"/>
                <a:gd name="connsiteY2" fmla="*/ 694357 h 924179"/>
                <a:gd name="connsiteX3" fmla="*/ 760370 w 1111827"/>
                <a:gd name="connsiteY3" fmla="*/ 673576 h 924179"/>
                <a:gd name="connsiteX4" fmla="*/ 910733 w 1111827"/>
                <a:gd name="connsiteY4" fmla="*/ 657683 h 924179"/>
                <a:gd name="connsiteX5" fmla="*/ 1061095 w 1111827"/>
                <a:gd name="connsiteY5" fmla="*/ 581279 h 924179"/>
                <a:gd name="connsiteX6" fmla="*/ 1111827 w 1111827"/>
                <a:gd name="connsiteY6" fmla="*/ 0 h 924179"/>
                <a:gd name="connsiteX0" fmla="*/ 0 w 1111827"/>
                <a:gd name="connsiteY0" fmla="*/ 937626 h 937626"/>
                <a:gd name="connsiteX1" fmla="*/ 259773 w 1111827"/>
                <a:gd name="connsiteY1" fmla="*/ 781762 h 937626"/>
                <a:gd name="connsiteX2" fmla="*/ 457200 w 1111827"/>
                <a:gd name="connsiteY2" fmla="*/ 707804 h 937626"/>
                <a:gd name="connsiteX3" fmla="*/ 760370 w 1111827"/>
                <a:gd name="connsiteY3" fmla="*/ 687023 h 937626"/>
                <a:gd name="connsiteX4" fmla="*/ 910733 w 1111827"/>
                <a:gd name="connsiteY4" fmla="*/ 671130 h 937626"/>
                <a:gd name="connsiteX5" fmla="*/ 1061095 w 1111827"/>
                <a:gd name="connsiteY5" fmla="*/ 594726 h 937626"/>
                <a:gd name="connsiteX6" fmla="*/ 1111827 w 1111827"/>
                <a:gd name="connsiteY6" fmla="*/ 0 h 93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827" h="937626">
                  <a:moveTo>
                    <a:pt x="0" y="937626"/>
                  </a:moveTo>
                  <a:cubicBezTo>
                    <a:pt x="86591" y="885671"/>
                    <a:pt x="183573" y="820066"/>
                    <a:pt x="259773" y="781762"/>
                  </a:cubicBezTo>
                  <a:cubicBezTo>
                    <a:pt x="335973" y="743458"/>
                    <a:pt x="373767" y="723594"/>
                    <a:pt x="457200" y="707804"/>
                  </a:cubicBezTo>
                  <a:cubicBezTo>
                    <a:pt x="540633" y="692014"/>
                    <a:pt x="684781" y="693135"/>
                    <a:pt x="760370" y="687023"/>
                  </a:cubicBezTo>
                  <a:cubicBezTo>
                    <a:pt x="835959" y="680911"/>
                    <a:pt x="860612" y="686513"/>
                    <a:pt x="910733" y="671130"/>
                  </a:cubicBezTo>
                  <a:cubicBezTo>
                    <a:pt x="960854" y="655747"/>
                    <a:pt x="1027579" y="706581"/>
                    <a:pt x="1061095" y="594726"/>
                  </a:cubicBezTo>
                  <a:cubicBezTo>
                    <a:pt x="1094611" y="482871"/>
                    <a:pt x="1019174" y="74468"/>
                    <a:pt x="1111827" y="0"/>
                  </a:cubicBezTo>
                </a:path>
              </a:pathLst>
            </a:custGeom>
            <a:noFill/>
            <a:ln>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p:cNvSpPr txBox="1"/>
            <p:nvPr/>
          </p:nvSpPr>
          <p:spPr>
            <a:xfrm>
              <a:off x="6235442" y="3821171"/>
              <a:ext cx="2641458" cy="830997"/>
            </a:xfrm>
            <a:prstGeom prst="rect">
              <a:avLst/>
            </a:prstGeom>
            <a:noFill/>
          </p:spPr>
          <p:txBody>
            <a:bodyPr wrap="square" rtlCol="0">
              <a:spAutoFit/>
            </a:bodyPr>
            <a:lstStyle/>
            <a:p>
              <a:r>
                <a:rPr lang="fr-FR" sz="1200" dirty="0"/>
                <a:t>Stabilise, </a:t>
              </a:r>
              <a:r>
                <a:rPr lang="fr-FR" sz="1200" dirty="0" err="1"/>
                <a:t>reassure</a:t>
              </a:r>
              <a:br>
                <a:rPr lang="fr-FR" sz="1200" dirty="0"/>
              </a:br>
              <a:r>
                <a:rPr lang="fr-FR" sz="1200" dirty="0"/>
                <a:t>Change management</a:t>
              </a:r>
              <a:br>
                <a:rPr lang="fr-FR" sz="1200" dirty="0"/>
              </a:br>
              <a:r>
                <a:rPr lang="fr-FR" sz="1200" dirty="0" err="1"/>
                <a:t>Clarify</a:t>
              </a:r>
              <a:r>
                <a:rPr lang="fr-FR" sz="1200" dirty="0"/>
                <a:t> key </a:t>
              </a:r>
              <a:r>
                <a:rPr lang="fr-FR" sz="1200" dirty="0" err="1"/>
                <a:t>products</a:t>
              </a:r>
              <a:endParaRPr lang="fr-FR" sz="1200" dirty="0"/>
            </a:p>
            <a:p>
              <a:r>
                <a:rPr lang="fr-FR" sz="1200" dirty="0" err="1"/>
                <a:t>Get</a:t>
              </a:r>
              <a:r>
                <a:rPr lang="fr-FR" sz="1200" dirty="0"/>
                <a:t> </a:t>
              </a:r>
              <a:r>
                <a:rPr lang="fr-FR" sz="1200" dirty="0" err="1"/>
                <a:t>stakeholder</a:t>
              </a:r>
              <a:r>
                <a:rPr lang="fr-FR" sz="1200" dirty="0"/>
                <a:t> support</a:t>
              </a:r>
            </a:p>
          </p:txBody>
        </p:sp>
      </p:grpSp>
      <p:grpSp>
        <p:nvGrpSpPr>
          <p:cNvPr id="12" name="Groupe 11"/>
          <p:cNvGrpSpPr/>
          <p:nvPr/>
        </p:nvGrpSpPr>
        <p:grpSpPr>
          <a:xfrm>
            <a:off x="23520" y="913277"/>
            <a:ext cx="2641458" cy="1917264"/>
            <a:chOff x="23520" y="913277"/>
            <a:chExt cx="2641458" cy="1917264"/>
          </a:xfrm>
        </p:grpSpPr>
        <p:cxnSp>
          <p:nvCxnSpPr>
            <p:cNvPr id="41" name="Connecteur droit avec flèche 40"/>
            <p:cNvCxnSpPr/>
            <p:nvPr/>
          </p:nvCxnSpPr>
          <p:spPr>
            <a:xfrm>
              <a:off x="135174" y="2043289"/>
              <a:ext cx="1569028" cy="0"/>
            </a:xfrm>
            <a:prstGeom prst="straightConnector1">
              <a:avLst/>
            </a:prstGeom>
            <a:ln>
              <a:solidFill>
                <a:srgbClr val="1D2B3A"/>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p:nvPr/>
          </p:nvCxnSpPr>
          <p:spPr>
            <a:xfrm flipV="1">
              <a:off x="145565" y="1111595"/>
              <a:ext cx="0" cy="931694"/>
            </a:xfrm>
            <a:prstGeom prst="straightConnector1">
              <a:avLst/>
            </a:prstGeom>
            <a:ln>
              <a:solidFill>
                <a:srgbClr val="1D2B3A"/>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flipV="1">
              <a:off x="145565" y="1111595"/>
              <a:ext cx="1350818" cy="931694"/>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Forme libre 43"/>
            <p:cNvSpPr/>
            <p:nvPr/>
          </p:nvSpPr>
          <p:spPr>
            <a:xfrm>
              <a:off x="166347" y="1001574"/>
              <a:ext cx="963910" cy="1045203"/>
            </a:xfrm>
            <a:custGeom>
              <a:avLst/>
              <a:gdLst>
                <a:gd name="connsiteX0" fmla="*/ 0 w 1111827"/>
                <a:gd name="connsiteY0" fmla="*/ 789709 h 789709"/>
                <a:gd name="connsiteX1" fmla="*/ 259773 w 1111827"/>
                <a:gd name="connsiteY1" fmla="*/ 633845 h 789709"/>
                <a:gd name="connsiteX2" fmla="*/ 457200 w 1111827"/>
                <a:gd name="connsiteY2" fmla="*/ 519545 h 789709"/>
                <a:gd name="connsiteX3" fmla="*/ 706582 w 1111827"/>
                <a:gd name="connsiteY3" fmla="*/ 498764 h 789709"/>
                <a:gd name="connsiteX4" fmla="*/ 789709 w 1111827"/>
                <a:gd name="connsiteY4" fmla="*/ 415636 h 789709"/>
                <a:gd name="connsiteX5" fmla="*/ 872836 w 1111827"/>
                <a:gd name="connsiteY5" fmla="*/ 218209 h 789709"/>
                <a:gd name="connsiteX6" fmla="*/ 1111827 w 1111827"/>
                <a:gd name="connsiteY6" fmla="*/ 0 h 789709"/>
                <a:gd name="connsiteX0" fmla="*/ 0 w 1111827"/>
                <a:gd name="connsiteY0" fmla="*/ 789709 h 789709"/>
                <a:gd name="connsiteX1" fmla="*/ 259773 w 1111827"/>
                <a:gd name="connsiteY1" fmla="*/ 633845 h 789709"/>
                <a:gd name="connsiteX2" fmla="*/ 457200 w 1111827"/>
                <a:gd name="connsiteY2" fmla="*/ 519545 h 789709"/>
                <a:gd name="connsiteX3" fmla="*/ 706582 w 1111827"/>
                <a:gd name="connsiteY3" fmla="*/ 498764 h 789709"/>
                <a:gd name="connsiteX4" fmla="*/ 789709 w 1111827"/>
                <a:gd name="connsiteY4" fmla="*/ 415636 h 789709"/>
                <a:gd name="connsiteX5" fmla="*/ 872836 w 1111827"/>
                <a:gd name="connsiteY5" fmla="*/ 164421 h 789709"/>
                <a:gd name="connsiteX6" fmla="*/ 1111827 w 1111827"/>
                <a:gd name="connsiteY6" fmla="*/ 0 h 789709"/>
                <a:gd name="connsiteX0" fmla="*/ 0 w 1111827"/>
                <a:gd name="connsiteY0" fmla="*/ 924179 h 924179"/>
                <a:gd name="connsiteX1" fmla="*/ 259773 w 1111827"/>
                <a:gd name="connsiteY1" fmla="*/ 768315 h 924179"/>
                <a:gd name="connsiteX2" fmla="*/ 457200 w 1111827"/>
                <a:gd name="connsiteY2" fmla="*/ 654015 h 924179"/>
                <a:gd name="connsiteX3" fmla="*/ 706582 w 1111827"/>
                <a:gd name="connsiteY3" fmla="*/ 633234 h 924179"/>
                <a:gd name="connsiteX4" fmla="*/ 789709 w 1111827"/>
                <a:gd name="connsiteY4" fmla="*/ 550106 h 924179"/>
                <a:gd name="connsiteX5" fmla="*/ 872836 w 1111827"/>
                <a:gd name="connsiteY5" fmla="*/ 298891 h 924179"/>
                <a:gd name="connsiteX6" fmla="*/ 1111827 w 1111827"/>
                <a:gd name="connsiteY6" fmla="*/ 0 h 924179"/>
                <a:gd name="connsiteX0" fmla="*/ 0 w 1111827"/>
                <a:gd name="connsiteY0" fmla="*/ 924179 h 924179"/>
                <a:gd name="connsiteX1" fmla="*/ 259773 w 1111827"/>
                <a:gd name="connsiteY1" fmla="*/ 768315 h 924179"/>
                <a:gd name="connsiteX2" fmla="*/ 457200 w 1111827"/>
                <a:gd name="connsiteY2" fmla="*/ 654015 h 924179"/>
                <a:gd name="connsiteX3" fmla="*/ 679688 w 1111827"/>
                <a:gd name="connsiteY3" fmla="*/ 592893 h 924179"/>
                <a:gd name="connsiteX4" fmla="*/ 789709 w 1111827"/>
                <a:gd name="connsiteY4" fmla="*/ 550106 h 924179"/>
                <a:gd name="connsiteX5" fmla="*/ 872836 w 1111827"/>
                <a:gd name="connsiteY5" fmla="*/ 298891 h 924179"/>
                <a:gd name="connsiteX6" fmla="*/ 1111827 w 1111827"/>
                <a:gd name="connsiteY6" fmla="*/ 0 h 924179"/>
                <a:gd name="connsiteX0" fmla="*/ 0 w 1111827"/>
                <a:gd name="connsiteY0" fmla="*/ 924179 h 924179"/>
                <a:gd name="connsiteX1" fmla="*/ 259773 w 1111827"/>
                <a:gd name="connsiteY1" fmla="*/ 768315 h 924179"/>
                <a:gd name="connsiteX2" fmla="*/ 457200 w 1111827"/>
                <a:gd name="connsiteY2" fmla="*/ 654015 h 924179"/>
                <a:gd name="connsiteX3" fmla="*/ 679688 w 1111827"/>
                <a:gd name="connsiteY3" fmla="*/ 592893 h 924179"/>
                <a:gd name="connsiteX4" fmla="*/ 722474 w 1111827"/>
                <a:gd name="connsiteY4" fmla="*/ 429083 h 924179"/>
                <a:gd name="connsiteX5" fmla="*/ 872836 w 1111827"/>
                <a:gd name="connsiteY5" fmla="*/ 298891 h 924179"/>
                <a:gd name="connsiteX6" fmla="*/ 1111827 w 1111827"/>
                <a:gd name="connsiteY6" fmla="*/ 0 h 924179"/>
                <a:gd name="connsiteX0" fmla="*/ 0 w 1111827"/>
                <a:gd name="connsiteY0" fmla="*/ 924179 h 924179"/>
                <a:gd name="connsiteX1" fmla="*/ 259773 w 1111827"/>
                <a:gd name="connsiteY1" fmla="*/ 768315 h 924179"/>
                <a:gd name="connsiteX2" fmla="*/ 457200 w 1111827"/>
                <a:gd name="connsiteY2" fmla="*/ 654015 h 924179"/>
                <a:gd name="connsiteX3" fmla="*/ 679688 w 1111827"/>
                <a:gd name="connsiteY3" fmla="*/ 592893 h 924179"/>
                <a:gd name="connsiteX4" fmla="*/ 722474 w 1111827"/>
                <a:gd name="connsiteY4" fmla="*/ 429083 h 924179"/>
                <a:gd name="connsiteX5" fmla="*/ 751812 w 1111827"/>
                <a:gd name="connsiteY5" fmla="*/ 191315 h 924179"/>
                <a:gd name="connsiteX6" fmla="*/ 1111827 w 1111827"/>
                <a:gd name="connsiteY6" fmla="*/ 0 h 924179"/>
                <a:gd name="connsiteX0" fmla="*/ 0 w 963910"/>
                <a:gd name="connsiteY0" fmla="*/ 1045203 h 1045203"/>
                <a:gd name="connsiteX1" fmla="*/ 259773 w 963910"/>
                <a:gd name="connsiteY1" fmla="*/ 889339 h 1045203"/>
                <a:gd name="connsiteX2" fmla="*/ 457200 w 963910"/>
                <a:gd name="connsiteY2" fmla="*/ 775039 h 1045203"/>
                <a:gd name="connsiteX3" fmla="*/ 679688 w 963910"/>
                <a:gd name="connsiteY3" fmla="*/ 713917 h 1045203"/>
                <a:gd name="connsiteX4" fmla="*/ 722474 w 963910"/>
                <a:gd name="connsiteY4" fmla="*/ 550107 h 1045203"/>
                <a:gd name="connsiteX5" fmla="*/ 751812 w 963910"/>
                <a:gd name="connsiteY5" fmla="*/ 312339 h 1045203"/>
                <a:gd name="connsiteX6" fmla="*/ 963910 w 963910"/>
                <a:gd name="connsiteY6" fmla="*/ 0 h 1045203"/>
                <a:gd name="connsiteX0" fmla="*/ 0 w 963910"/>
                <a:gd name="connsiteY0" fmla="*/ 1045203 h 1045203"/>
                <a:gd name="connsiteX1" fmla="*/ 259773 w 963910"/>
                <a:gd name="connsiteY1" fmla="*/ 889339 h 1045203"/>
                <a:gd name="connsiteX2" fmla="*/ 443753 w 963910"/>
                <a:gd name="connsiteY2" fmla="*/ 815380 h 1045203"/>
                <a:gd name="connsiteX3" fmla="*/ 679688 w 963910"/>
                <a:gd name="connsiteY3" fmla="*/ 713917 h 1045203"/>
                <a:gd name="connsiteX4" fmla="*/ 722474 w 963910"/>
                <a:gd name="connsiteY4" fmla="*/ 550107 h 1045203"/>
                <a:gd name="connsiteX5" fmla="*/ 751812 w 963910"/>
                <a:gd name="connsiteY5" fmla="*/ 312339 h 1045203"/>
                <a:gd name="connsiteX6" fmla="*/ 963910 w 963910"/>
                <a:gd name="connsiteY6" fmla="*/ 0 h 1045203"/>
                <a:gd name="connsiteX0" fmla="*/ 0 w 963910"/>
                <a:gd name="connsiteY0" fmla="*/ 1045203 h 1045203"/>
                <a:gd name="connsiteX1" fmla="*/ 259773 w 963910"/>
                <a:gd name="connsiteY1" fmla="*/ 889339 h 1045203"/>
                <a:gd name="connsiteX2" fmla="*/ 443753 w 963910"/>
                <a:gd name="connsiteY2" fmla="*/ 815380 h 1045203"/>
                <a:gd name="connsiteX3" fmla="*/ 679688 w 963910"/>
                <a:gd name="connsiteY3" fmla="*/ 713917 h 1045203"/>
                <a:gd name="connsiteX4" fmla="*/ 722474 w 963910"/>
                <a:gd name="connsiteY4" fmla="*/ 550107 h 1045203"/>
                <a:gd name="connsiteX5" fmla="*/ 792153 w 963910"/>
                <a:gd name="connsiteY5" fmla="*/ 312339 h 1045203"/>
                <a:gd name="connsiteX6" fmla="*/ 963910 w 963910"/>
                <a:gd name="connsiteY6" fmla="*/ 0 h 104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910" h="1045203">
                  <a:moveTo>
                    <a:pt x="0" y="1045203"/>
                  </a:moveTo>
                  <a:cubicBezTo>
                    <a:pt x="86591" y="993248"/>
                    <a:pt x="185814" y="927643"/>
                    <a:pt x="259773" y="889339"/>
                  </a:cubicBezTo>
                  <a:cubicBezTo>
                    <a:pt x="333732" y="851035"/>
                    <a:pt x="373767" y="844617"/>
                    <a:pt x="443753" y="815380"/>
                  </a:cubicBezTo>
                  <a:cubicBezTo>
                    <a:pt x="513739" y="786143"/>
                    <a:pt x="633235" y="758129"/>
                    <a:pt x="679688" y="713917"/>
                  </a:cubicBezTo>
                  <a:cubicBezTo>
                    <a:pt x="726141" y="669705"/>
                    <a:pt x="703730" y="617037"/>
                    <a:pt x="722474" y="550107"/>
                  </a:cubicBezTo>
                  <a:cubicBezTo>
                    <a:pt x="741218" y="483177"/>
                    <a:pt x="751914" y="404024"/>
                    <a:pt x="792153" y="312339"/>
                  </a:cubicBezTo>
                  <a:cubicBezTo>
                    <a:pt x="832392" y="220655"/>
                    <a:pt x="871257" y="74468"/>
                    <a:pt x="963910" y="0"/>
                  </a:cubicBezTo>
                </a:path>
              </a:pathLst>
            </a:custGeom>
            <a:noFill/>
            <a:ln>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5" name="Connecteur droit avec flèche 44"/>
            <p:cNvCxnSpPr/>
            <p:nvPr/>
          </p:nvCxnSpPr>
          <p:spPr>
            <a:xfrm flipV="1">
              <a:off x="155957" y="913277"/>
              <a:ext cx="807220" cy="1093720"/>
            </a:xfrm>
            <a:prstGeom prst="straightConnector1">
              <a:avLst/>
            </a:prstGeom>
            <a:ln>
              <a:solidFill>
                <a:srgbClr val="1D2B3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a:off x="23520" y="1999544"/>
              <a:ext cx="2641458" cy="830997"/>
            </a:xfrm>
            <a:prstGeom prst="rect">
              <a:avLst/>
            </a:prstGeom>
            <a:noFill/>
          </p:spPr>
          <p:txBody>
            <a:bodyPr wrap="square" rtlCol="0">
              <a:spAutoFit/>
            </a:bodyPr>
            <a:lstStyle/>
            <a:p>
              <a:r>
                <a:rPr lang="fr-FR" sz="1200" dirty="0"/>
                <a:t>Tough</a:t>
              </a:r>
              <a:br>
                <a:rPr lang="fr-FR" sz="1200" dirty="0"/>
              </a:br>
              <a:r>
                <a:rPr lang="fr-FR" sz="1200" dirty="0" err="1"/>
                <a:t>Amidextrous</a:t>
              </a:r>
              <a:r>
                <a:rPr lang="fr-FR" sz="1200" dirty="0"/>
                <a:t> (</a:t>
              </a:r>
              <a:r>
                <a:rPr lang="fr-FR" sz="1200" dirty="0" err="1"/>
                <a:t>old</a:t>
              </a:r>
              <a:r>
                <a:rPr lang="fr-FR" sz="1200" dirty="0"/>
                <a:t> &amp; new)</a:t>
              </a:r>
              <a:br>
                <a:rPr lang="fr-FR" sz="1200" dirty="0"/>
              </a:br>
              <a:r>
                <a:rPr lang="fr-FR" sz="1200" dirty="0" err="1"/>
                <a:t>Encourgae</a:t>
              </a:r>
              <a:r>
                <a:rPr lang="fr-FR" sz="1200" dirty="0"/>
                <a:t> </a:t>
              </a:r>
              <a:r>
                <a:rPr lang="fr-FR" sz="1200" dirty="0" err="1"/>
                <a:t>diversity</a:t>
              </a:r>
              <a:r>
                <a:rPr lang="fr-FR" sz="1200" dirty="0"/>
                <a:t> vs </a:t>
              </a:r>
              <a:r>
                <a:rPr lang="fr-FR" sz="1200" dirty="0" err="1"/>
                <a:t>conformity</a:t>
              </a:r>
              <a:br>
                <a:rPr lang="fr-FR" sz="1200" dirty="0"/>
              </a:br>
              <a:r>
                <a:rPr lang="fr-FR" sz="1200" dirty="0" err="1"/>
                <a:t>Tight</a:t>
              </a:r>
              <a:r>
                <a:rPr lang="fr-FR" sz="1200" dirty="0"/>
                <a:t> control &amp; </a:t>
              </a:r>
              <a:r>
                <a:rPr lang="fr-FR" sz="1200" dirty="0" err="1"/>
                <a:t>Flexibility</a:t>
              </a:r>
              <a:endParaRPr lang="fr-FR" sz="1200" dirty="0"/>
            </a:p>
          </p:txBody>
        </p:sp>
      </p:grpSp>
      <p:grpSp>
        <p:nvGrpSpPr>
          <p:cNvPr id="11" name="Groupe 10"/>
          <p:cNvGrpSpPr/>
          <p:nvPr/>
        </p:nvGrpSpPr>
        <p:grpSpPr>
          <a:xfrm>
            <a:off x="23520" y="2796449"/>
            <a:ext cx="2641458" cy="1917264"/>
            <a:chOff x="23520" y="2796449"/>
            <a:chExt cx="2641458" cy="1917264"/>
          </a:xfrm>
        </p:grpSpPr>
        <p:cxnSp>
          <p:nvCxnSpPr>
            <p:cNvPr id="60" name="Connecteur droit avec flèche 59"/>
            <p:cNvCxnSpPr/>
            <p:nvPr/>
          </p:nvCxnSpPr>
          <p:spPr>
            <a:xfrm>
              <a:off x="135174" y="3926461"/>
              <a:ext cx="1569028" cy="0"/>
            </a:xfrm>
            <a:prstGeom prst="straightConnector1">
              <a:avLst/>
            </a:prstGeom>
            <a:ln>
              <a:solidFill>
                <a:srgbClr val="1D2B3A"/>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p:cNvCxnSpPr/>
            <p:nvPr/>
          </p:nvCxnSpPr>
          <p:spPr>
            <a:xfrm flipV="1">
              <a:off x="145565" y="2994767"/>
              <a:ext cx="0" cy="931694"/>
            </a:xfrm>
            <a:prstGeom prst="straightConnector1">
              <a:avLst/>
            </a:prstGeom>
            <a:ln>
              <a:solidFill>
                <a:srgbClr val="1D2B3A"/>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eur droit avec flèche 61"/>
            <p:cNvCxnSpPr/>
            <p:nvPr/>
          </p:nvCxnSpPr>
          <p:spPr>
            <a:xfrm flipV="1">
              <a:off x="145565" y="2994767"/>
              <a:ext cx="1350818" cy="931694"/>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3" name="Forme libre 62"/>
            <p:cNvSpPr/>
            <p:nvPr/>
          </p:nvSpPr>
          <p:spPr>
            <a:xfrm>
              <a:off x="166347" y="2871299"/>
              <a:ext cx="789098" cy="1058650"/>
            </a:xfrm>
            <a:custGeom>
              <a:avLst/>
              <a:gdLst>
                <a:gd name="connsiteX0" fmla="*/ 0 w 1111827"/>
                <a:gd name="connsiteY0" fmla="*/ 789709 h 789709"/>
                <a:gd name="connsiteX1" fmla="*/ 259773 w 1111827"/>
                <a:gd name="connsiteY1" fmla="*/ 633845 h 789709"/>
                <a:gd name="connsiteX2" fmla="*/ 457200 w 1111827"/>
                <a:gd name="connsiteY2" fmla="*/ 519545 h 789709"/>
                <a:gd name="connsiteX3" fmla="*/ 706582 w 1111827"/>
                <a:gd name="connsiteY3" fmla="*/ 498764 h 789709"/>
                <a:gd name="connsiteX4" fmla="*/ 789709 w 1111827"/>
                <a:gd name="connsiteY4" fmla="*/ 415636 h 789709"/>
                <a:gd name="connsiteX5" fmla="*/ 872836 w 1111827"/>
                <a:gd name="connsiteY5" fmla="*/ 218209 h 789709"/>
                <a:gd name="connsiteX6" fmla="*/ 1111827 w 1111827"/>
                <a:gd name="connsiteY6" fmla="*/ 0 h 789709"/>
                <a:gd name="connsiteX0" fmla="*/ 0 w 1111827"/>
                <a:gd name="connsiteY0" fmla="*/ 789709 h 789709"/>
                <a:gd name="connsiteX1" fmla="*/ 259773 w 1111827"/>
                <a:gd name="connsiteY1" fmla="*/ 633845 h 789709"/>
                <a:gd name="connsiteX2" fmla="*/ 457200 w 1111827"/>
                <a:gd name="connsiteY2" fmla="*/ 519545 h 789709"/>
                <a:gd name="connsiteX3" fmla="*/ 706582 w 1111827"/>
                <a:gd name="connsiteY3" fmla="*/ 498764 h 789709"/>
                <a:gd name="connsiteX4" fmla="*/ 789709 w 1111827"/>
                <a:gd name="connsiteY4" fmla="*/ 415636 h 789709"/>
                <a:gd name="connsiteX5" fmla="*/ 872836 w 1111827"/>
                <a:gd name="connsiteY5" fmla="*/ 164421 h 789709"/>
                <a:gd name="connsiteX6" fmla="*/ 1111827 w 1111827"/>
                <a:gd name="connsiteY6" fmla="*/ 0 h 789709"/>
                <a:gd name="connsiteX0" fmla="*/ 0 w 1111827"/>
                <a:gd name="connsiteY0" fmla="*/ 924179 h 924179"/>
                <a:gd name="connsiteX1" fmla="*/ 259773 w 1111827"/>
                <a:gd name="connsiteY1" fmla="*/ 768315 h 924179"/>
                <a:gd name="connsiteX2" fmla="*/ 457200 w 1111827"/>
                <a:gd name="connsiteY2" fmla="*/ 654015 h 924179"/>
                <a:gd name="connsiteX3" fmla="*/ 706582 w 1111827"/>
                <a:gd name="connsiteY3" fmla="*/ 633234 h 924179"/>
                <a:gd name="connsiteX4" fmla="*/ 789709 w 1111827"/>
                <a:gd name="connsiteY4" fmla="*/ 550106 h 924179"/>
                <a:gd name="connsiteX5" fmla="*/ 872836 w 1111827"/>
                <a:gd name="connsiteY5" fmla="*/ 298891 h 924179"/>
                <a:gd name="connsiteX6" fmla="*/ 1111827 w 1111827"/>
                <a:gd name="connsiteY6" fmla="*/ 0 h 924179"/>
                <a:gd name="connsiteX0" fmla="*/ 0 w 1111827"/>
                <a:gd name="connsiteY0" fmla="*/ 924179 h 924179"/>
                <a:gd name="connsiteX1" fmla="*/ 259773 w 1111827"/>
                <a:gd name="connsiteY1" fmla="*/ 768315 h 924179"/>
                <a:gd name="connsiteX2" fmla="*/ 457200 w 1111827"/>
                <a:gd name="connsiteY2" fmla="*/ 654015 h 924179"/>
                <a:gd name="connsiteX3" fmla="*/ 679688 w 1111827"/>
                <a:gd name="connsiteY3" fmla="*/ 592893 h 924179"/>
                <a:gd name="connsiteX4" fmla="*/ 789709 w 1111827"/>
                <a:gd name="connsiteY4" fmla="*/ 550106 h 924179"/>
                <a:gd name="connsiteX5" fmla="*/ 872836 w 1111827"/>
                <a:gd name="connsiteY5" fmla="*/ 298891 h 924179"/>
                <a:gd name="connsiteX6" fmla="*/ 1111827 w 1111827"/>
                <a:gd name="connsiteY6" fmla="*/ 0 h 924179"/>
                <a:gd name="connsiteX0" fmla="*/ 0 w 1111827"/>
                <a:gd name="connsiteY0" fmla="*/ 924179 h 924179"/>
                <a:gd name="connsiteX1" fmla="*/ 259773 w 1111827"/>
                <a:gd name="connsiteY1" fmla="*/ 768315 h 924179"/>
                <a:gd name="connsiteX2" fmla="*/ 457200 w 1111827"/>
                <a:gd name="connsiteY2" fmla="*/ 654015 h 924179"/>
                <a:gd name="connsiteX3" fmla="*/ 679688 w 1111827"/>
                <a:gd name="connsiteY3" fmla="*/ 592893 h 924179"/>
                <a:gd name="connsiteX4" fmla="*/ 722474 w 1111827"/>
                <a:gd name="connsiteY4" fmla="*/ 429083 h 924179"/>
                <a:gd name="connsiteX5" fmla="*/ 872836 w 1111827"/>
                <a:gd name="connsiteY5" fmla="*/ 298891 h 924179"/>
                <a:gd name="connsiteX6" fmla="*/ 1111827 w 1111827"/>
                <a:gd name="connsiteY6" fmla="*/ 0 h 924179"/>
                <a:gd name="connsiteX0" fmla="*/ 0 w 1111827"/>
                <a:gd name="connsiteY0" fmla="*/ 924179 h 924179"/>
                <a:gd name="connsiteX1" fmla="*/ 259773 w 1111827"/>
                <a:gd name="connsiteY1" fmla="*/ 768315 h 924179"/>
                <a:gd name="connsiteX2" fmla="*/ 457200 w 1111827"/>
                <a:gd name="connsiteY2" fmla="*/ 654015 h 924179"/>
                <a:gd name="connsiteX3" fmla="*/ 679688 w 1111827"/>
                <a:gd name="connsiteY3" fmla="*/ 592893 h 924179"/>
                <a:gd name="connsiteX4" fmla="*/ 722474 w 1111827"/>
                <a:gd name="connsiteY4" fmla="*/ 429083 h 924179"/>
                <a:gd name="connsiteX5" fmla="*/ 751812 w 1111827"/>
                <a:gd name="connsiteY5" fmla="*/ 191315 h 924179"/>
                <a:gd name="connsiteX6" fmla="*/ 1111827 w 1111827"/>
                <a:gd name="connsiteY6" fmla="*/ 0 h 924179"/>
                <a:gd name="connsiteX0" fmla="*/ 0 w 963910"/>
                <a:gd name="connsiteY0" fmla="*/ 1045203 h 1045203"/>
                <a:gd name="connsiteX1" fmla="*/ 259773 w 963910"/>
                <a:gd name="connsiteY1" fmla="*/ 889339 h 1045203"/>
                <a:gd name="connsiteX2" fmla="*/ 457200 w 963910"/>
                <a:gd name="connsiteY2" fmla="*/ 775039 h 1045203"/>
                <a:gd name="connsiteX3" fmla="*/ 679688 w 963910"/>
                <a:gd name="connsiteY3" fmla="*/ 713917 h 1045203"/>
                <a:gd name="connsiteX4" fmla="*/ 722474 w 963910"/>
                <a:gd name="connsiteY4" fmla="*/ 550107 h 1045203"/>
                <a:gd name="connsiteX5" fmla="*/ 751812 w 963910"/>
                <a:gd name="connsiteY5" fmla="*/ 312339 h 1045203"/>
                <a:gd name="connsiteX6" fmla="*/ 963910 w 963910"/>
                <a:gd name="connsiteY6" fmla="*/ 0 h 1045203"/>
                <a:gd name="connsiteX0" fmla="*/ 0 w 963910"/>
                <a:gd name="connsiteY0" fmla="*/ 1045203 h 1045203"/>
                <a:gd name="connsiteX1" fmla="*/ 259773 w 963910"/>
                <a:gd name="connsiteY1" fmla="*/ 889339 h 1045203"/>
                <a:gd name="connsiteX2" fmla="*/ 470647 w 963910"/>
                <a:gd name="connsiteY2" fmla="*/ 855721 h 1045203"/>
                <a:gd name="connsiteX3" fmla="*/ 679688 w 963910"/>
                <a:gd name="connsiteY3" fmla="*/ 713917 h 1045203"/>
                <a:gd name="connsiteX4" fmla="*/ 722474 w 963910"/>
                <a:gd name="connsiteY4" fmla="*/ 550107 h 1045203"/>
                <a:gd name="connsiteX5" fmla="*/ 751812 w 963910"/>
                <a:gd name="connsiteY5" fmla="*/ 312339 h 1045203"/>
                <a:gd name="connsiteX6" fmla="*/ 963910 w 963910"/>
                <a:gd name="connsiteY6" fmla="*/ 0 h 1045203"/>
                <a:gd name="connsiteX0" fmla="*/ 0 w 963910"/>
                <a:gd name="connsiteY0" fmla="*/ 1045203 h 1045203"/>
                <a:gd name="connsiteX1" fmla="*/ 259773 w 963910"/>
                <a:gd name="connsiteY1" fmla="*/ 889339 h 1045203"/>
                <a:gd name="connsiteX2" fmla="*/ 470647 w 963910"/>
                <a:gd name="connsiteY2" fmla="*/ 855721 h 1045203"/>
                <a:gd name="connsiteX3" fmla="*/ 679688 w 963910"/>
                <a:gd name="connsiteY3" fmla="*/ 713917 h 1045203"/>
                <a:gd name="connsiteX4" fmla="*/ 574556 w 963910"/>
                <a:gd name="connsiteY4" fmla="*/ 536660 h 1045203"/>
                <a:gd name="connsiteX5" fmla="*/ 751812 w 963910"/>
                <a:gd name="connsiteY5" fmla="*/ 312339 h 1045203"/>
                <a:gd name="connsiteX6" fmla="*/ 963910 w 963910"/>
                <a:gd name="connsiteY6" fmla="*/ 0 h 1045203"/>
                <a:gd name="connsiteX0" fmla="*/ 0 w 963910"/>
                <a:gd name="connsiteY0" fmla="*/ 1045203 h 1045203"/>
                <a:gd name="connsiteX1" fmla="*/ 259773 w 963910"/>
                <a:gd name="connsiteY1" fmla="*/ 889339 h 1045203"/>
                <a:gd name="connsiteX2" fmla="*/ 470647 w 963910"/>
                <a:gd name="connsiteY2" fmla="*/ 855721 h 1045203"/>
                <a:gd name="connsiteX3" fmla="*/ 558664 w 963910"/>
                <a:gd name="connsiteY3" fmla="*/ 713917 h 1045203"/>
                <a:gd name="connsiteX4" fmla="*/ 574556 w 963910"/>
                <a:gd name="connsiteY4" fmla="*/ 536660 h 1045203"/>
                <a:gd name="connsiteX5" fmla="*/ 751812 w 963910"/>
                <a:gd name="connsiteY5" fmla="*/ 312339 h 1045203"/>
                <a:gd name="connsiteX6" fmla="*/ 963910 w 963910"/>
                <a:gd name="connsiteY6" fmla="*/ 0 h 1045203"/>
                <a:gd name="connsiteX0" fmla="*/ 0 w 963910"/>
                <a:gd name="connsiteY0" fmla="*/ 1045203 h 1045203"/>
                <a:gd name="connsiteX1" fmla="*/ 259773 w 963910"/>
                <a:gd name="connsiteY1" fmla="*/ 889339 h 1045203"/>
                <a:gd name="connsiteX2" fmla="*/ 470647 w 963910"/>
                <a:gd name="connsiteY2" fmla="*/ 855721 h 1045203"/>
                <a:gd name="connsiteX3" fmla="*/ 558664 w 963910"/>
                <a:gd name="connsiteY3" fmla="*/ 713917 h 1045203"/>
                <a:gd name="connsiteX4" fmla="*/ 574556 w 963910"/>
                <a:gd name="connsiteY4" fmla="*/ 536660 h 1045203"/>
                <a:gd name="connsiteX5" fmla="*/ 536659 w 963910"/>
                <a:gd name="connsiteY5" fmla="*/ 406468 h 1045203"/>
                <a:gd name="connsiteX6" fmla="*/ 963910 w 963910"/>
                <a:gd name="connsiteY6" fmla="*/ 0 h 1045203"/>
                <a:gd name="connsiteX0" fmla="*/ 0 w 789098"/>
                <a:gd name="connsiteY0" fmla="*/ 1058650 h 1058650"/>
                <a:gd name="connsiteX1" fmla="*/ 259773 w 789098"/>
                <a:gd name="connsiteY1" fmla="*/ 902786 h 1058650"/>
                <a:gd name="connsiteX2" fmla="*/ 470647 w 789098"/>
                <a:gd name="connsiteY2" fmla="*/ 869168 h 1058650"/>
                <a:gd name="connsiteX3" fmla="*/ 558664 w 789098"/>
                <a:gd name="connsiteY3" fmla="*/ 727364 h 1058650"/>
                <a:gd name="connsiteX4" fmla="*/ 574556 w 789098"/>
                <a:gd name="connsiteY4" fmla="*/ 550107 h 1058650"/>
                <a:gd name="connsiteX5" fmla="*/ 536659 w 789098"/>
                <a:gd name="connsiteY5" fmla="*/ 419915 h 1058650"/>
                <a:gd name="connsiteX6" fmla="*/ 789098 w 789098"/>
                <a:gd name="connsiteY6" fmla="*/ 0 h 1058650"/>
                <a:gd name="connsiteX0" fmla="*/ 0 w 789098"/>
                <a:gd name="connsiteY0" fmla="*/ 1058650 h 1058650"/>
                <a:gd name="connsiteX1" fmla="*/ 259773 w 789098"/>
                <a:gd name="connsiteY1" fmla="*/ 902786 h 1058650"/>
                <a:gd name="connsiteX2" fmla="*/ 470647 w 789098"/>
                <a:gd name="connsiteY2" fmla="*/ 869168 h 1058650"/>
                <a:gd name="connsiteX3" fmla="*/ 558664 w 789098"/>
                <a:gd name="connsiteY3" fmla="*/ 727364 h 1058650"/>
                <a:gd name="connsiteX4" fmla="*/ 574556 w 789098"/>
                <a:gd name="connsiteY4" fmla="*/ 550107 h 1058650"/>
                <a:gd name="connsiteX5" fmla="*/ 509765 w 789098"/>
                <a:gd name="connsiteY5" fmla="*/ 406468 h 1058650"/>
                <a:gd name="connsiteX6" fmla="*/ 789098 w 789098"/>
                <a:gd name="connsiteY6" fmla="*/ 0 h 1058650"/>
                <a:gd name="connsiteX0" fmla="*/ 0 w 789098"/>
                <a:gd name="connsiteY0" fmla="*/ 1058650 h 1058650"/>
                <a:gd name="connsiteX1" fmla="*/ 259773 w 789098"/>
                <a:gd name="connsiteY1" fmla="*/ 902786 h 1058650"/>
                <a:gd name="connsiteX2" fmla="*/ 470647 w 789098"/>
                <a:gd name="connsiteY2" fmla="*/ 869168 h 1058650"/>
                <a:gd name="connsiteX3" fmla="*/ 558664 w 789098"/>
                <a:gd name="connsiteY3" fmla="*/ 727364 h 1058650"/>
                <a:gd name="connsiteX4" fmla="*/ 509765 w 789098"/>
                <a:gd name="connsiteY4" fmla="*/ 406468 h 1058650"/>
                <a:gd name="connsiteX5" fmla="*/ 789098 w 789098"/>
                <a:gd name="connsiteY5" fmla="*/ 0 h 1058650"/>
                <a:gd name="connsiteX0" fmla="*/ 0 w 789098"/>
                <a:gd name="connsiteY0" fmla="*/ 1058650 h 1058650"/>
                <a:gd name="connsiteX1" fmla="*/ 259773 w 789098"/>
                <a:gd name="connsiteY1" fmla="*/ 902786 h 1058650"/>
                <a:gd name="connsiteX2" fmla="*/ 470647 w 789098"/>
                <a:gd name="connsiteY2" fmla="*/ 869168 h 1058650"/>
                <a:gd name="connsiteX3" fmla="*/ 509765 w 789098"/>
                <a:gd name="connsiteY3" fmla="*/ 406468 h 1058650"/>
                <a:gd name="connsiteX4" fmla="*/ 789098 w 789098"/>
                <a:gd name="connsiteY4" fmla="*/ 0 h 1058650"/>
                <a:gd name="connsiteX0" fmla="*/ 0 w 789098"/>
                <a:gd name="connsiteY0" fmla="*/ 1058650 h 1058650"/>
                <a:gd name="connsiteX1" fmla="*/ 259773 w 789098"/>
                <a:gd name="connsiteY1" fmla="*/ 902786 h 1058650"/>
                <a:gd name="connsiteX2" fmla="*/ 470647 w 789098"/>
                <a:gd name="connsiteY2" fmla="*/ 869168 h 1058650"/>
                <a:gd name="connsiteX3" fmla="*/ 509765 w 789098"/>
                <a:gd name="connsiteY3" fmla="*/ 339233 h 1058650"/>
                <a:gd name="connsiteX4" fmla="*/ 789098 w 789098"/>
                <a:gd name="connsiteY4" fmla="*/ 0 h 105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098" h="1058650">
                  <a:moveTo>
                    <a:pt x="0" y="1058650"/>
                  </a:moveTo>
                  <a:cubicBezTo>
                    <a:pt x="86591" y="1006695"/>
                    <a:pt x="181332" y="934366"/>
                    <a:pt x="259773" y="902786"/>
                  </a:cubicBezTo>
                  <a:cubicBezTo>
                    <a:pt x="338214" y="871206"/>
                    <a:pt x="428982" y="963093"/>
                    <a:pt x="470647" y="869168"/>
                  </a:cubicBezTo>
                  <a:cubicBezTo>
                    <a:pt x="512312" y="775243"/>
                    <a:pt x="456690" y="484094"/>
                    <a:pt x="509765" y="339233"/>
                  </a:cubicBezTo>
                  <a:cubicBezTo>
                    <a:pt x="545522" y="247549"/>
                    <a:pt x="696445" y="74468"/>
                    <a:pt x="789098" y="0"/>
                  </a:cubicBezTo>
                </a:path>
              </a:pathLst>
            </a:custGeom>
            <a:noFill/>
            <a:ln>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4" name="Connecteur droit avec flèche 63"/>
            <p:cNvCxnSpPr/>
            <p:nvPr/>
          </p:nvCxnSpPr>
          <p:spPr>
            <a:xfrm flipV="1">
              <a:off x="155957" y="2796449"/>
              <a:ext cx="807220" cy="1093720"/>
            </a:xfrm>
            <a:prstGeom prst="straightConnector1">
              <a:avLst/>
            </a:prstGeom>
            <a:ln>
              <a:solidFill>
                <a:srgbClr val="1D2B3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ZoneTexte 64"/>
            <p:cNvSpPr txBox="1"/>
            <p:nvPr/>
          </p:nvSpPr>
          <p:spPr>
            <a:xfrm>
              <a:off x="23520" y="3882716"/>
              <a:ext cx="2641458" cy="830997"/>
            </a:xfrm>
            <a:prstGeom prst="rect">
              <a:avLst/>
            </a:prstGeom>
            <a:noFill/>
          </p:spPr>
          <p:txBody>
            <a:bodyPr wrap="square" rtlCol="0">
              <a:spAutoFit/>
            </a:bodyPr>
            <a:lstStyle/>
            <a:p>
              <a:r>
                <a:rPr lang="fr-FR" sz="1200" dirty="0" err="1"/>
                <a:t>Clear</a:t>
              </a:r>
              <a:r>
                <a:rPr lang="fr-FR" sz="1200" dirty="0"/>
                <a:t> direction </a:t>
              </a:r>
              <a:r>
                <a:rPr lang="fr-FR" sz="1200" dirty="0" err="1"/>
                <a:t>required</a:t>
              </a:r>
              <a:br>
                <a:rPr lang="fr-FR" sz="1200" dirty="0"/>
              </a:br>
              <a:r>
                <a:rPr lang="fr-FR" sz="1200" dirty="0"/>
                <a:t>Top management changes</a:t>
              </a:r>
              <a:br>
                <a:rPr lang="fr-FR" sz="1200" dirty="0"/>
              </a:br>
              <a:r>
                <a:rPr lang="fr-FR" sz="1200" dirty="0"/>
                <a:t>Cultural </a:t>
              </a:r>
              <a:r>
                <a:rPr lang="fr-FR" sz="1200" dirty="0" err="1"/>
                <a:t>chage</a:t>
              </a:r>
              <a:r>
                <a:rPr lang="fr-FR" sz="1200" dirty="0"/>
                <a:t> (</a:t>
              </a:r>
              <a:r>
                <a:rPr lang="fr-FR" sz="1200" dirty="0" err="1"/>
                <a:t>build</a:t>
              </a:r>
              <a:r>
                <a:rPr lang="fr-FR" sz="1200" dirty="0"/>
                <a:t> on </a:t>
              </a:r>
              <a:r>
                <a:rPr lang="fr-FR" sz="1200" dirty="0" err="1"/>
                <a:t>some</a:t>
              </a:r>
              <a:r>
                <a:rPr lang="fr-FR" sz="1200" dirty="0"/>
                <a:t> </a:t>
              </a:r>
              <a:r>
                <a:rPr lang="fr-FR" sz="1200" dirty="0" err="1"/>
                <a:t>old</a:t>
              </a:r>
              <a:r>
                <a:rPr lang="fr-FR" sz="1200" dirty="0"/>
                <a:t>)</a:t>
              </a:r>
              <a:br>
                <a:rPr lang="fr-FR" sz="1200" dirty="0"/>
              </a:br>
              <a:r>
                <a:rPr lang="fr-FR" sz="1200" dirty="0"/>
                <a:t>Monitor change</a:t>
              </a:r>
            </a:p>
          </p:txBody>
        </p:sp>
      </p:grpSp>
      <p:sp>
        <p:nvSpPr>
          <p:cNvPr id="4" name="Rectangle 3"/>
          <p:cNvSpPr/>
          <p:nvPr/>
        </p:nvSpPr>
        <p:spPr>
          <a:xfrm>
            <a:off x="4599323" y="1508216"/>
            <a:ext cx="1523725" cy="1256056"/>
          </a:xfrm>
          <a:prstGeom prst="rect">
            <a:avLst/>
          </a:prstGeom>
          <a:solidFill>
            <a:srgbClr val="AFDF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2988556" y="1508216"/>
            <a:ext cx="1523725" cy="1256056"/>
          </a:xfrm>
          <a:prstGeom prst="rect">
            <a:avLst/>
          </a:prstGeom>
          <a:solidFill>
            <a:srgbClr val="AFDF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p:cNvSpPr/>
          <p:nvPr/>
        </p:nvSpPr>
        <p:spPr>
          <a:xfrm>
            <a:off x="3000117" y="2845060"/>
            <a:ext cx="1523725" cy="1256056"/>
          </a:xfrm>
          <a:prstGeom prst="rect">
            <a:avLst/>
          </a:prstGeom>
          <a:solidFill>
            <a:srgbClr val="AFDF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p:cNvSpPr/>
          <p:nvPr/>
        </p:nvSpPr>
        <p:spPr>
          <a:xfrm>
            <a:off x="4598118" y="2872105"/>
            <a:ext cx="1523725" cy="1256056"/>
          </a:xfrm>
          <a:prstGeom prst="rect">
            <a:avLst/>
          </a:prstGeom>
          <a:solidFill>
            <a:srgbClr val="AFDF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e 4"/>
          <p:cNvGrpSpPr/>
          <p:nvPr/>
        </p:nvGrpSpPr>
        <p:grpSpPr>
          <a:xfrm>
            <a:off x="4104009" y="2436034"/>
            <a:ext cx="845177" cy="929276"/>
            <a:chOff x="4104009" y="2436034"/>
            <a:chExt cx="845177" cy="929276"/>
          </a:xfrm>
        </p:grpSpPr>
        <p:cxnSp>
          <p:nvCxnSpPr>
            <p:cNvPr id="8" name="Straight Arrow Connector 7">
              <a:extLst>
                <a:ext uri="{FF2B5EF4-FFF2-40B4-BE49-F238E27FC236}">
                  <a16:creationId xmlns:a16="http://schemas.microsoft.com/office/drawing/2014/main" id="{AF2D956A-75AF-48F3-AD5F-139E5C3C4D13}"/>
                </a:ext>
              </a:extLst>
            </p:cNvPr>
            <p:cNvCxnSpPr/>
            <p:nvPr/>
          </p:nvCxnSpPr>
          <p:spPr>
            <a:xfrm flipV="1">
              <a:off x="4104009" y="2436034"/>
              <a:ext cx="845177" cy="9292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2F71EA1-E70D-4CB0-95C8-1E1604C3659D}"/>
                </a:ext>
              </a:extLst>
            </p:cNvPr>
            <p:cNvSpPr txBox="1"/>
            <p:nvPr/>
          </p:nvSpPr>
          <p:spPr>
            <a:xfrm rot="18670321">
              <a:off x="4026366" y="2705697"/>
              <a:ext cx="839076" cy="300082"/>
            </a:xfrm>
            <a:prstGeom prst="rect">
              <a:avLst/>
            </a:prstGeom>
            <a:noFill/>
          </p:spPr>
          <p:txBody>
            <a:bodyPr wrap="none" rtlCol="0">
              <a:spAutoFit/>
            </a:bodyPr>
            <a:lstStyle/>
            <a:p>
              <a:r>
                <a:rPr lang="en-GB" sz="1350" dirty="0">
                  <a:solidFill>
                    <a:srgbClr val="0070C0"/>
                  </a:solidFill>
                </a:rPr>
                <a:t>extremes</a:t>
              </a:r>
            </a:p>
          </p:txBody>
        </p:sp>
      </p:grpSp>
      <p:sp>
        <p:nvSpPr>
          <p:cNvPr id="13" name="ZoneTexte 12"/>
          <p:cNvSpPr txBox="1"/>
          <p:nvPr/>
        </p:nvSpPr>
        <p:spPr>
          <a:xfrm>
            <a:off x="7842527" y="3920412"/>
            <a:ext cx="1143262" cy="415498"/>
          </a:xfrm>
          <a:prstGeom prst="rect">
            <a:avLst/>
          </a:prstGeom>
          <a:noFill/>
        </p:spPr>
        <p:txBody>
          <a:bodyPr wrap="none" rtlCol="0">
            <a:spAutoFit/>
          </a:bodyPr>
          <a:lstStyle/>
          <a:p>
            <a:r>
              <a:rPr lang="fr-FR" sz="1050" dirty="0">
                <a:solidFill>
                  <a:srgbClr val="FF0000"/>
                </a:solidFill>
              </a:rPr>
              <a:t>TRANSACTIONAL </a:t>
            </a:r>
            <a:br>
              <a:rPr lang="fr-FR" sz="1050" dirty="0">
                <a:solidFill>
                  <a:srgbClr val="FF0000"/>
                </a:solidFill>
              </a:rPr>
            </a:br>
            <a:r>
              <a:rPr lang="fr-FR" sz="1050" dirty="0">
                <a:solidFill>
                  <a:srgbClr val="FF0000"/>
                </a:solidFill>
              </a:rPr>
              <a:t>LEADERSHIP</a:t>
            </a:r>
          </a:p>
        </p:txBody>
      </p:sp>
      <p:sp>
        <p:nvSpPr>
          <p:cNvPr id="50" name="ZoneTexte 49"/>
          <p:cNvSpPr txBox="1"/>
          <p:nvPr/>
        </p:nvSpPr>
        <p:spPr>
          <a:xfrm>
            <a:off x="1580827" y="1120311"/>
            <a:ext cx="1382110" cy="415498"/>
          </a:xfrm>
          <a:prstGeom prst="rect">
            <a:avLst/>
          </a:prstGeom>
          <a:noFill/>
        </p:spPr>
        <p:txBody>
          <a:bodyPr wrap="none" rtlCol="0">
            <a:spAutoFit/>
          </a:bodyPr>
          <a:lstStyle/>
          <a:p>
            <a:r>
              <a:rPr lang="fr-FR" sz="1050" dirty="0">
                <a:solidFill>
                  <a:srgbClr val="FF0000"/>
                </a:solidFill>
              </a:rPr>
              <a:t>TRANSFORMATIONAL</a:t>
            </a:r>
            <a:br>
              <a:rPr lang="fr-FR" sz="1050" dirty="0">
                <a:solidFill>
                  <a:srgbClr val="FF0000"/>
                </a:solidFill>
              </a:rPr>
            </a:br>
            <a:r>
              <a:rPr lang="fr-FR" sz="1050" dirty="0">
                <a:solidFill>
                  <a:srgbClr val="FF0000"/>
                </a:solidFill>
              </a:rPr>
              <a:t>LEADERSHIP</a:t>
            </a:r>
          </a:p>
        </p:txBody>
      </p:sp>
    </p:spTree>
    <p:extLst>
      <p:ext uri="{BB962C8B-B14F-4D97-AF65-F5344CB8AC3E}">
        <p14:creationId xmlns:p14="http://schemas.microsoft.com/office/powerpoint/2010/main" val="378885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49"/>
                                        </p:tgtEl>
                                      </p:cBhvr>
                                    </p:animEffect>
                                    <p:set>
                                      <p:cBhvr>
                                        <p:cTn id="15" dur="1" fill="hold">
                                          <p:stCondLst>
                                            <p:cond delay="499"/>
                                          </p:stCondLst>
                                        </p:cTn>
                                        <p:tgtEl>
                                          <p:spTgt spid="49"/>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48"/>
                                        </p:tgtEl>
                                      </p:cBhvr>
                                    </p:animEffect>
                                    <p:set>
                                      <p:cBhvr>
                                        <p:cTn id="25" dur="1" fill="hold">
                                          <p:stCondLst>
                                            <p:cond delay="499"/>
                                          </p:stCondLst>
                                        </p:cTn>
                                        <p:tgtEl>
                                          <p:spTgt spid="48"/>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47"/>
                                        </p:tgtEl>
                                      </p:cBhvr>
                                    </p:animEffect>
                                    <p:set>
                                      <p:cBhvr>
                                        <p:cTn id="35" dur="1" fill="hold">
                                          <p:stCondLst>
                                            <p:cond delay="499"/>
                                          </p:stCondLst>
                                        </p:cTn>
                                        <p:tgtEl>
                                          <p:spTgt spid="47"/>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7" grpId="0" animBg="1"/>
      <p:bldP spid="48" grpId="0" animBg="1"/>
      <p:bldP spid="49" grpId="0" animBg="1"/>
      <p:bldP spid="13" grpId="0"/>
      <p:bldP spid="50"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2130" y="2204917"/>
            <a:ext cx="9131870" cy="469106"/>
          </a:xfrm>
        </p:spPr>
        <p:txBody>
          <a:bodyPr/>
          <a:lstStyle/>
          <a:p>
            <a:pPr>
              <a:buNone/>
            </a:pPr>
            <a:r>
              <a:rPr lang="fr-FR" dirty="0"/>
              <a:t>LEVERS for change</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272</a:t>
            </a:fld>
            <a:endParaRPr lang="fr-FR"/>
          </a:p>
        </p:txBody>
      </p:sp>
    </p:spTree>
    <p:extLst>
      <p:ext uri="{BB962C8B-B14F-4D97-AF65-F5344CB8AC3E}">
        <p14:creationId xmlns:p14="http://schemas.microsoft.com/office/powerpoint/2010/main" val="382158672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63218" y="1053898"/>
            <a:ext cx="8787398" cy="3119488"/>
          </a:xfrm>
        </p:spPr>
        <p:txBody>
          <a:bodyPr/>
          <a:lstStyle/>
          <a:p>
            <a:r>
              <a:rPr lang="en-US" sz="1800" dirty="0"/>
              <a:t>Challenge the </a:t>
            </a:r>
            <a:r>
              <a:rPr lang="en-US" sz="1800" dirty="0" err="1"/>
              <a:t>organisational</a:t>
            </a:r>
            <a:r>
              <a:rPr lang="en-US" sz="1800" dirty="0"/>
              <a:t> paradigm (taken for granted assumptions)</a:t>
            </a:r>
          </a:p>
          <a:p>
            <a:pPr lvl="1"/>
            <a:r>
              <a:rPr lang="en-US" sz="1400" dirty="0"/>
              <a:t>Get people to challenge assumptions, critical</a:t>
            </a:r>
          </a:p>
          <a:p>
            <a:pPr lvl="1"/>
            <a:r>
              <a:rPr lang="en-US" sz="1400" dirty="0"/>
              <a:t>Make people aware of external changes underway and dangers of not changing</a:t>
            </a:r>
          </a:p>
          <a:p>
            <a:r>
              <a:rPr lang="en-US" sz="1800" dirty="0"/>
              <a:t>Symbols</a:t>
            </a:r>
          </a:p>
          <a:p>
            <a:pPr lvl="1"/>
            <a:r>
              <a:rPr lang="en-US" sz="1400" dirty="0"/>
              <a:t>Rituals (events, promotions, training,..)</a:t>
            </a:r>
          </a:p>
          <a:p>
            <a:pPr lvl="1"/>
            <a:r>
              <a:rPr lang="en-US" sz="1400" dirty="0"/>
              <a:t>Physical aspects (align physical structure to desired </a:t>
            </a:r>
            <a:r>
              <a:rPr lang="en-US" sz="1400" dirty="0" err="1"/>
              <a:t>behaviours</a:t>
            </a:r>
            <a:r>
              <a:rPr lang="en-US" sz="1400" dirty="0"/>
              <a:t>)</a:t>
            </a:r>
          </a:p>
          <a:p>
            <a:pPr lvl="1"/>
            <a:r>
              <a:rPr lang="en-US" sz="1400" dirty="0"/>
              <a:t>Adapt new language</a:t>
            </a:r>
          </a:p>
          <a:p>
            <a:r>
              <a:rPr lang="en-US" sz="1800" dirty="0"/>
              <a:t>Power</a:t>
            </a:r>
          </a:p>
          <a:p>
            <a:pPr lvl="1"/>
            <a:r>
              <a:rPr lang="en-US" sz="1400" dirty="0"/>
              <a:t>Resources and expertise established</a:t>
            </a:r>
          </a:p>
          <a:p>
            <a:pPr lvl="1"/>
            <a:r>
              <a:rPr lang="en-US" sz="1400" dirty="0"/>
              <a:t>Network</a:t>
            </a:r>
          </a:p>
          <a:p>
            <a:r>
              <a:rPr lang="en-US" sz="1800" dirty="0"/>
              <a:t>Use time to your advantage</a:t>
            </a:r>
          </a:p>
          <a:p>
            <a:pPr lvl="1"/>
            <a:r>
              <a:rPr lang="en-US" sz="1400" dirty="0"/>
              <a:t>Crisis?</a:t>
            </a:r>
          </a:p>
          <a:p>
            <a:pPr lvl="1"/>
            <a:r>
              <a:rPr lang="en-US" sz="1400" dirty="0"/>
              <a:t>Windows of opportunity</a:t>
            </a:r>
          </a:p>
        </p:txBody>
      </p:sp>
      <p:sp>
        <p:nvSpPr>
          <p:cNvPr id="3" name="Titre 2"/>
          <p:cNvSpPr>
            <a:spLocks noGrp="1"/>
          </p:cNvSpPr>
          <p:nvPr>
            <p:ph type="title"/>
          </p:nvPr>
        </p:nvSpPr>
        <p:spPr/>
        <p:txBody>
          <a:bodyPr/>
          <a:lstStyle/>
          <a:p>
            <a:r>
              <a:rPr lang="fr-FR" dirty="0"/>
              <a:t>A </a:t>
            </a:r>
            <a:r>
              <a:rPr lang="fr-FR" dirty="0" err="1"/>
              <a:t>variety</a:t>
            </a:r>
            <a:r>
              <a:rPr lang="fr-FR" dirty="0"/>
              <a:t> of levers</a:t>
            </a:r>
          </a:p>
        </p:txBody>
      </p:sp>
      <p:sp>
        <p:nvSpPr>
          <p:cNvPr id="4" name="Sous-titre 3"/>
          <p:cNvSpPr>
            <a:spLocks noGrp="1"/>
          </p:cNvSpPr>
          <p:nvPr>
            <p:ph type="subTitle" idx="13"/>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273</a:t>
            </a:fld>
            <a:endParaRPr lang="fr-FR"/>
          </a:p>
        </p:txBody>
      </p:sp>
    </p:spTree>
    <p:extLst>
      <p:ext uri="{BB962C8B-B14F-4D97-AF65-F5344CB8AC3E}">
        <p14:creationId xmlns:p14="http://schemas.microsoft.com/office/powerpoint/2010/main" val="416721609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A simple formula</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274</a:t>
            </a:fld>
            <a:endParaRPr lang="fr-FR"/>
          </a:p>
        </p:txBody>
      </p:sp>
      <p:sp>
        <p:nvSpPr>
          <p:cNvPr id="6" name="Espace réservé du contenu 2"/>
          <p:cNvSpPr>
            <a:spLocks noGrp="1"/>
          </p:cNvSpPr>
          <p:nvPr>
            <p:ph idx="1"/>
          </p:nvPr>
        </p:nvSpPr>
        <p:spPr>
          <a:xfrm>
            <a:off x="914400" y="1376083"/>
            <a:ext cx="7315200" cy="2765612"/>
          </a:xfrm>
        </p:spPr>
        <p:txBody>
          <a:bodyPr/>
          <a:lstStyle/>
          <a:p>
            <a:pPr lvl="1" algn="ctr">
              <a:buFontTx/>
              <a:buNone/>
              <a:defRPr/>
            </a:pPr>
            <a:r>
              <a:rPr lang="en-US" sz="5400" dirty="0">
                <a:solidFill>
                  <a:srgbClr val="1D2B3A"/>
                </a:solidFill>
                <a:effectLst>
                  <a:outerShdw blurRad="38100" dist="38100" dir="2700000" algn="tl">
                    <a:srgbClr val="000000">
                      <a:alpha val="43137"/>
                    </a:srgbClr>
                  </a:outerShdw>
                </a:effectLst>
              </a:rPr>
              <a:t>D x V x F &gt; R</a:t>
            </a:r>
            <a:br>
              <a:rPr lang="en-US" dirty="0">
                <a:solidFill>
                  <a:srgbClr val="1D2B3A"/>
                </a:solidFill>
              </a:rPr>
            </a:br>
            <a:br>
              <a:rPr lang="en-US" dirty="0">
                <a:solidFill>
                  <a:srgbClr val="1D2B3A"/>
                </a:solidFill>
              </a:rPr>
            </a:br>
            <a:endParaRPr lang="en-US" dirty="0">
              <a:solidFill>
                <a:srgbClr val="1D2B3A"/>
              </a:solidFill>
            </a:endParaRPr>
          </a:p>
          <a:p>
            <a:pPr marL="234950" lvl="1">
              <a:buFont typeface="Symbol" pitchFamily="18" charset="2"/>
              <a:buChar char="·"/>
              <a:defRPr/>
            </a:pPr>
            <a:r>
              <a:rPr lang="en-US" dirty="0">
                <a:cs typeface="+mn-cs"/>
              </a:rPr>
              <a:t>Dissatisfaction with the current state</a:t>
            </a:r>
          </a:p>
          <a:p>
            <a:pPr marL="234950" lvl="1">
              <a:buFont typeface="Symbol" pitchFamily="18" charset="2"/>
              <a:buChar char="·"/>
              <a:defRPr/>
            </a:pPr>
            <a:r>
              <a:rPr lang="en-US" dirty="0">
                <a:cs typeface="+mn-cs"/>
              </a:rPr>
              <a:t>Vision of what is possible</a:t>
            </a:r>
          </a:p>
          <a:p>
            <a:pPr marL="234950" lvl="1">
              <a:buFont typeface="Symbol" pitchFamily="18" charset="2"/>
              <a:buChar char="·"/>
              <a:defRPr/>
            </a:pPr>
            <a:r>
              <a:rPr lang="en-US" dirty="0">
                <a:cs typeface="+mn-cs"/>
              </a:rPr>
              <a:t>First Steps</a:t>
            </a:r>
          </a:p>
          <a:p>
            <a:pPr marL="234950" lvl="1">
              <a:buFont typeface="Symbol" pitchFamily="18" charset="2"/>
              <a:buChar char="·"/>
              <a:defRPr/>
            </a:pPr>
            <a:r>
              <a:rPr lang="en-US" dirty="0">
                <a:cs typeface="+mn-cs"/>
              </a:rPr>
              <a:t>Resistance</a:t>
            </a:r>
          </a:p>
        </p:txBody>
      </p:sp>
    </p:spTree>
    <p:extLst>
      <p:ext uri="{BB962C8B-B14F-4D97-AF65-F5344CB8AC3E}">
        <p14:creationId xmlns:p14="http://schemas.microsoft.com/office/powerpoint/2010/main" val="418797050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03798" y="1207877"/>
            <a:ext cx="4608453" cy="3119488"/>
          </a:xfrm>
        </p:spPr>
        <p:txBody>
          <a:bodyPr/>
          <a:lstStyle/>
          <a:p>
            <a:pPr marL="457200" indent="-457200">
              <a:buFont typeface="+mj-lt"/>
              <a:buAutoNum type="arabicPeriod"/>
            </a:pPr>
            <a:r>
              <a:rPr lang="en-US" dirty="0"/>
              <a:t>Establishing a Sense of Urgency</a:t>
            </a:r>
            <a:endParaRPr lang="fr-FR" dirty="0"/>
          </a:p>
        </p:txBody>
      </p:sp>
      <p:sp>
        <p:nvSpPr>
          <p:cNvPr id="3" name="Titre 2"/>
          <p:cNvSpPr>
            <a:spLocks noGrp="1"/>
          </p:cNvSpPr>
          <p:nvPr>
            <p:ph type="title"/>
          </p:nvPr>
        </p:nvSpPr>
        <p:spPr/>
        <p:txBody>
          <a:bodyPr/>
          <a:lstStyle/>
          <a:p>
            <a:r>
              <a:rPr lang="fr-FR" dirty="0" err="1"/>
              <a:t>Kotter’s</a:t>
            </a:r>
            <a:r>
              <a:rPr lang="fr-FR" dirty="0"/>
              <a:t> 8 </a:t>
            </a:r>
            <a:r>
              <a:rPr lang="fr-FR" dirty="0" err="1"/>
              <a:t>steps</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275</a:t>
            </a:fld>
            <a:endParaRPr lang="fr-FR"/>
          </a:p>
        </p:txBody>
      </p:sp>
      <p:sp>
        <p:nvSpPr>
          <p:cNvPr id="6" name="ZoneTexte 5"/>
          <p:cNvSpPr txBox="1"/>
          <p:nvPr/>
        </p:nvSpPr>
        <p:spPr>
          <a:xfrm>
            <a:off x="5445203" y="1184886"/>
            <a:ext cx="3375212" cy="2477601"/>
          </a:xfrm>
          <a:prstGeom prst="rect">
            <a:avLst/>
          </a:prstGeom>
          <a:solidFill>
            <a:srgbClr val="1D2B3A"/>
          </a:solidFill>
        </p:spPr>
        <p:txBody>
          <a:bodyPr wrap="square" rtlCol="0">
            <a:spAutoFit/>
          </a:bodyPr>
          <a:lstStyle/>
          <a:p>
            <a:pPr marL="285750" indent="-285750">
              <a:lnSpc>
                <a:spcPts val="1800"/>
              </a:lnSpc>
              <a:spcBef>
                <a:spcPts val="1200"/>
              </a:spcBef>
              <a:buFont typeface="Arial" panose="020B0604020202020204" pitchFamily="34" charset="0"/>
              <a:buChar char="•"/>
            </a:pPr>
            <a:r>
              <a:rPr lang="en-US" dirty="0">
                <a:solidFill>
                  <a:schemeClr val="bg1"/>
                </a:solidFill>
              </a:rPr>
              <a:t>Help others see the need for change and the importance of acting immediately (sense of urgency)</a:t>
            </a:r>
          </a:p>
          <a:p>
            <a:pPr marL="285750" indent="-285750">
              <a:lnSpc>
                <a:spcPts val="1800"/>
              </a:lnSpc>
              <a:spcBef>
                <a:spcPts val="1200"/>
              </a:spcBef>
              <a:buFont typeface="Arial" panose="020B0604020202020204" pitchFamily="34" charset="0"/>
              <a:buChar char="•"/>
            </a:pPr>
            <a:r>
              <a:rPr lang="en-US" dirty="0">
                <a:solidFill>
                  <a:schemeClr val="bg1"/>
                </a:solidFill>
              </a:rPr>
              <a:t>Examining the market and competitive realities (SWOT matrix)</a:t>
            </a:r>
          </a:p>
          <a:p>
            <a:pPr marL="285750" indent="-285750">
              <a:lnSpc>
                <a:spcPts val="1800"/>
              </a:lnSpc>
              <a:spcBef>
                <a:spcPts val="1200"/>
              </a:spcBef>
              <a:buFont typeface="Arial" panose="020B0604020202020204" pitchFamily="34" charset="0"/>
              <a:buChar char="•"/>
            </a:pPr>
            <a:r>
              <a:rPr lang="en-US" dirty="0">
                <a:solidFill>
                  <a:schemeClr val="bg1"/>
                </a:solidFill>
              </a:rPr>
              <a:t>Identifying and discussing (potential) crises</a:t>
            </a:r>
          </a:p>
        </p:txBody>
      </p:sp>
    </p:spTree>
    <p:extLst>
      <p:ext uri="{BB962C8B-B14F-4D97-AF65-F5344CB8AC3E}">
        <p14:creationId xmlns:p14="http://schemas.microsoft.com/office/powerpoint/2010/main" val="1109296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03798" y="1207877"/>
            <a:ext cx="4608453" cy="3119488"/>
          </a:xfrm>
        </p:spPr>
        <p:txBody>
          <a:bodyPr/>
          <a:lstStyle/>
          <a:p>
            <a:pPr marL="457200" indent="-457200">
              <a:buFont typeface="+mj-lt"/>
              <a:buAutoNum type="arabicPeriod"/>
            </a:pPr>
            <a:r>
              <a:rPr lang="en-US" dirty="0"/>
              <a:t>Establishing a Sense of Urgency</a:t>
            </a:r>
          </a:p>
          <a:p>
            <a:pPr marL="457200" indent="-457200">
              <a:buFont typeface="+mj-lt"/>
              <a:buAutoNum type="arabicPeriod"/>
            </a:pPr>
            <a:r>
              <a:rPr lang="fr-FR" dirty="0" err="1"/>
              <a:t>Creating</a:t>
            </a:r>
            <a:r>
              <a:rPr lang="fr-FR" dirty="0"/>
              <a:t> the </a:t>
            </a:r>
            <a:r>
              <a:rPr lang="fr-FR" dirty="0" err="1"/>
              <a:t>Guiding</a:t>
            </a:r>
            <a:r>
              <a:rPr lang="fr-FR" dirty="0"/>
              <a:t> Coalition</a:t>
            </a:r>
          </a:p>
        </p:txBody>
      </p:sp>
      <p:sp>
        <p:nvSpPr>
          <p:cNvPr id="3" name="Titre 2"/>
          <p:cNvSpPr>
            <a:spLocks noGrp="1"/>
          </p:cNvSpPr>
          <p:nvPr>
            <p:ph type="title"/>
          </p:nvPr>
        </p:nvSpPr>
        <p:spPr/>
        <p:txBody>
          <a:bodyPr/>
          <a:lstStyle/>
          <a:p>
            <a:r>
              <a:rPr lang="fr-FR" dirty="0" err="1"/>
              <a:t>Kotter’s</a:t>
            </a:r>
            <a:r>
              <a:rPr lang="fr-FR" dirty="0"/>
              <a:t> 8 </a:t>
            </a:r>
            <a:r>
              <a:rPr lang="fr-FR" dirty="0" err="1"/>
              <a:t>steps</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276</a:t>
            </a:fld>
            <a:endParaRPr lang="fr-FR"/>
          </a:p>
        </p:txBody>
      </p:sp>
      <p:sp>
        <p:nvSpPr>
          <p:cNvPr id="6" name="ZoneTexte 5"/>
          <p:cNvSpPr txBox="1"/>
          <p:nvPr/>
        </p:nvSpPr>
        <p:spPr>
          <a:xfrm>
            <a:off x="5445203" y="1184886"/>
            <a:ext cx="3375212" cy="2939266"/>
          </a:xfrm>
          <a:prstGeom prst="rect">
            <a:avLst/>
          </a:prstGeom>
          <a:solidFill>
            <a:srgbClr val="1D2B3A"/>
          </a:solidFill>
        </p:spPr>
        <p:txBody>
          <a:bodyPr wrap="square" rtlCol="0">
            <a:spAutoFit/>
          </a:bodyPr>
          <a:lstStyle/>
          <a:p>
            <a:pPr marL="285750" indent="-285750">
              <a:lnSpc>
                <a:spcPts val="1800"/>
              </a:lnSpc>
              <a:spcBef>
                <a:spcPts val="1200"/>
              </a:spcBef>
              <a:buFont typeface="Arial" panose="020B0604020202020204" pitchFamily="34" charset="0"/>
              <a:buChar char="•"/>
            </a:pPr>
            <a:r>
              <a:rPr lang="en-US" dirty="0">
                <a:solidFill>
                  <a:schemeClr val="bg1"/>
                </a:solidFill>
              </a:rPr>
              <a:t>Make sure there is a powerful group guiding the change, one with leadership skills, bias for action, credibility, communication skills and authority and analytical skills</a:t>
            </a:r>
          </a:p>
          <a:p>
            <a:pPr marL="285750" indent="-285750">
              <a:lnSpc>
                <a:spcPts val="1800"/>
              </a:lnSpc>
              <a:spcBef>
                <a:spcPts val="1200"/>
              </a:spcBef>
              <a:buFont typeface="Arial" panose="020B0604020202020204" pitchFamily="34" charset="0"/>
              <a:buChar char="•"/>
            </a:pPr>
            <a:r>
              <a:rPr lang="en-US" dirty="0">
                <a:solidFill>
                  <a:schemeClr val="bg1"/>
                </a:solidFill>
              </a:rPr>
              <a:t>Assemble a group powerful enough to lead &amp; influence the change</a:t>
            </a:r>
          </a:p>
          <a:p>
            <a:pPr marL="285750" indent="-285750">
              <a:lnSpc>
                <a:spcPts val="1800"/>
              </a:lnSpc>
              <a:spcBef>
                <a:spcPts val="1200"/>
              </a:spcBef>
              <a:buFont typeface="Arial" panose="020B0604020202020204" pitchFamily="34" charset="0"/>
              <a:buChar char="•"/>
            </a:pPr>
            <a:r>
              <a:rPr lang="en-US" dirty="0">
                <a:solidFill>
                  <a:schemeClr val="bg1"/>
                </a:solidFill>
              </a:rPr>
              <a:t>Getting the group to work together like a team </a:t>
            </a:r>
          </a:p>
        </p:txBody>
      </p:sp>
    </p:spTree>
    <p:extLst>
      <p:ext uri="{BB962C8B-B14F-4D97-AF65-F5344CB8AC3E}">
        <p14:creationId xmlns:p14="http://schemas.microsoft.com/office/powerpoint/2010/main" val="265448397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03798" y="1207877"/>
            <a:ext cx="4608453" cy="3119488"/>
          </a:xfrm>
        </p:spPr>
        <p:txBody>
          <a:bodyPr/>
          <a:lstStyle/>
          <a:p>
            <a:pPr marL="457200" indent="-457200">
              <a:buFont typeface="+mj-lt"/>
              <a:buAutoNum type="arabicPeriod"/>
            </a:pPr>
            <a:r>
              <a:rPr lang="en-US" dirty="0"/>
              <a:t>Establishing a Sense of Urgency</a:t>
            </a:r>
          </a:p>
          <a:p>
            <a:pPr marL="457200" indent="-457200">
              <a:buFont typeface="+mj-lt"/>
              <a:buAutoNum type="arabicPeriod"/>
            </a:pPr>
            <a:r>
              <a:rPr lang="fr-FR" dirty="0" err="1"/>
              <a:t>Creating</a:t>
            </a:r>
            <a:r>
              <a:rPr lang="fr-FR" dirty="0"/>
              <a:t> the </a:t>
            </a:r>
            <a:r>
              <a:rPr lang="fr-FR" dirty="0" err="1"/>
              <a:t>Guiding</a:t>
            </a:r>
            <a:r>
              <a:rPr lang="fr-FR" dirty="0"/>
              <a:t> Coalition</a:t>
            </a:r>
          </a:p>
          <a:p>
            <a:pPr marL="457200" indent="-457200">
              <a:buFont typeface="+mj-lt"/>
              <a:buAutoNum type="arabicPeriod"/>
            </a:pPr>
            <a:r>
              <a:rPr lang="en-US" dirty="0"/>
              <a:t>Developing a Vision and Strategy</a:t>
            </a:r>
            <a:endParaRPr lang="fr-FR" dirty="0"/>
          </a:p>
        </p:txBody>
      </p:sp>
      <p:sp>
        <p:nvSpPr>
          <p:cNvPr id="3" name="Titre 2"/>
          <p:cNvSpPr>
            <a:spLocks noGrp="1"/>
          </p:cNvSpPr>
          <p:nvPr>
            <p:ph type="title"/>
          </p:nvPr>
        </p:nvSpPr>
        <p:spPr/>
        <p:txBody>
          <a:bodyPr/>
          <a:lstStyle/>
          <a:p>
            <a:r>
              <a:rPr lang="fr-FR" dirty="0" err="1"/>
              <a:t>Kotter’s</a:t>
            </a:r>
            <a:r>
              <a:rPr lang="fr-FR" dirty="0"/>
              <a:t> 8 </a:t>
            </a:r>
            <a:r>
              <a:rPr lang="fr-FR" dirty="0" err="1"/>
              <a:t>steps</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277</a:t>
            </a:fld>
            <a:endParaRPr lang="fr-FR"/>
          </a:p>
        </p:txBody>
      </p:sp>
      <p:sp>
        <p:nvSpPr>
          <p:cNvPr id="6" name="ZoneTexte 5"/>
          <p:cNvSpPr txBox="1"/>
          <p:nvPr/>
        </p:nvSpPr>
        <p:spPr>
          <a:xfrm>
            <a:off x="5445203" y="1184886"/>
            <a:ext cx="3375212" cy="2939266"/>
          </a:xfrm>
          <a:prstGeom prst="rect">
            <a:avLst/>
          </a:prstGeom>
          <a:solidFill>
            <a:srgbClr val="1D2B3A"/>
          </a:solidFill>
        </p:spPr>
        <p:txBody>
          <a:bodyPr wrap="square" rtlCol="0">
            <a:spAutoFit/>
          </a:bodyPr>
          <a:lstStyle/>
          <a:p>
            <a:pPr marL="285750" indent="-285750">
              <a:lnSpc>
                <a:spcPts val="1800"/>
              </a:lnSpc>
              <a:spcBef>
                <a:spcPts val="1200"/>
              </a:spcBef>
              <a:buFont typeface="Arial" panose="020B0604020202020204" pitchFamily="34" charset="0"/>
              <a:buChar char="•"/>
            </a:pPr>
            <a:r>
              <a:rPr lang="en-US" dirty="0">
                <a:solidFill>
                  <a:schemeClr val="bg1"/>
                </a:solidFill>
              </a:rPr>
              <a:t>Clarify how the future will be different from the past, and how you will make the future a reality</a:t>
            </a:r>
          </a:p>
          <a:p>
            <a:pPr marL="285750" indent="-285750">
              <a:lnSpc>
                <a:spcPts val="1800"/>
              </a:lnSpc>
              <a:spcBef>
                <a:spcPts val="1200"/>
              </a:spcBef>
              <a:buFont typeface="Arial" panose="020B0604020202020204" pitchFamily="34" charset="0"/>
              <a:buChar char="•"/>
            </a:pPr>
            <a:r>
              <a:rPr lang="en-US" dirty="0">
                <a:solidFill>
                  <a:schemeClr val="bg1"/>
                </a:solidFill>
              </a:rPr>
              <a:t>Creating a vision to help direct the change effort</a:t>
            </a:r>
          </a:p>
          <a:p>
            <a:pPr marL="285750" indent="-285750">
              <a:lnSpc>
                <a:spcPts val="1800"/>
              </a:lnSpc>
              <a:spcBef>
                <a:spcPts val="1200"/>
              </a:spcBef>
              <a:buFont typeface="Arial" panose="020B0604020202020204" pitchFamily="34" charset="0"/>
              <a:buChar char="•"/>
            </a:pPr>
            <a:r>
              <a:rPr lang="en-US" dirty="0">
                <a:solidFill>
                  <a:schemeClr val="bg1"/>
                </a:solidFill>
              </a:rPr>
              <a:t>Getting the vision and strategy right (Vision building)</a:t>
            </a:r>
          </a:p>
          <a:p>
            <a:pPr marL="285750" indent="-285750">
              <a:lnSpc>
                <a:spcPts val="1800"/>
              </a:lnSpc>
              <a:spcBef>
                <a:spcPts val="1200"/>
              </a:spcBef>
              <a:buFont typeface="Arial" panose="020B0604020202020204" pitchFamily="34" charset="0"/>
              <a:buChar char="•"/>
            </a:pPr>
            <a:r>
              <a:rPr lang="en-US" dirty="0">
                <a:solidFill>
                  <a:schemeClr val="bg1"/>
                </a:solidFill>
              </a:rPr>
              <a:t>Developing strategies to achieve the vision</a:t>
            </a:r>
          </a:p>
        </p:txBody>
      </p:sp>
    </p:spTree>
    <p:extLst>
      <p:ext uri="{BB962C8B-B14F-4D97-AF65-F5344CB8AC3E}">
        <p14:creationId xmlns:p14="http://schemas.microsoft.com/office/powerpoint/2010/main" val="16867722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03798" y="1207877"/>
            <a:ext cx="4608453" cy="3119488"/>
          </a:xfrm>
        </p:spPr>
        <p:txBody>
          <a:bodyPr/>
          <a:lstStyle/>
          <a:p>
            <a:pPr marL="457200" indent="-457200">
              <a:buFont typeface="+mj-lt"/>
              <a:buAutoNum type="arabicPeriod"/>
            </a:pPr>
            <a:r>
              <a:rPr lang="en-US" dirty="0"/>
              <a:t>Establishing a Sense of Urgency</a:t>
            </a:r>
          </a:p>
          <a:p>
            <a:pPr marL="457200" indent="-457200">
              <a:buFont typeface="+mj-lt"/>
              <a:buAutoNum type="arabicPeriod"/>
            </a:pPr>
            <a:r>
              <a:rPr lang="fr-FR" dirty="0" err="1"/>
              <a:t>Creating</a:t>
            </a:r>
            <a:r>
              <a:rPr lang="fr-FR" dirty="0"/>
              <a:t> the </a:t>
            </a:r>
            <a:r>
              <a:rPr lang="fr-FR" dirty="0" err="1"/>
              <a:t>Guiding</a:t>
            </a:r>
            <a:r>
              <a:rPr lang="fr-FR" dirty="0"/>
              <a:t> Coalition</a:t>
            </a:r>
          </a:p>
          <a:p>
            <a:pPr marL="457200" indent="-457200">
              <a:buFont typeface="+mj-lt"/>
              <a:buAutoNum type="arabicPeriod"/>
            </a:pPr>
            <a:r>
              <a:rPr lang="en-US" dirty="0"/>
              <a:t>Developing a Vision and Strategy</a:t>
            </a:r>
          </a:p>
          <a:p>
            <a:pPr marL="457200" indent="-457200">
              <a:buFont typeface="+mj-lt"/>
              <a:buAutoNum type="arabicPeriod"/>
            </a:pPr>
            <a:r>
              <a:rPr lang="fr-FR" dirty="0" err="1"/>
              <a:t>Communicating</a:t>
            </a:r>
            <a:r>
              <a:rPr lang="fr-FR" dirty="0"/>
              <a:t> the Change Vision</a:t>
            </a:r>
          </a:p>
        </p:txBody>
      </p:sp>
      <p:sp>
        <p:nvSpPr>
          <p:cNvPr id="3" name="Titre 2"/>
          <p:cNvSpPr>
            <a:spLocks noGrp="1"/>
          </p:cNvSpPr>
          <p:nvPr>
            <p:ph type="title"/>
          </p:nvPr>
        </p:nvSpPr>
        <p:spPr/>
        <p:txBody>
          <a:bodyPr/>
          <a:lstStyle/>
          <a:p>
            <a:r>
              <a:rPr lang="fr-FR" dirty="0" err="1"/>
              <a:t>Kotter’s</a:t>
            </a:r>
            <a:r>
              <a:rPr lang="fr-FR" dirty="0"/>
              <a:t> 8 </a:t>
            </a:r>
            <a:r>
              <a:rPr lang="fr-FR" dirty="0" err="1"/>
              <a:t>steps</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278</a:t>
            </a:fld>
            <a:endParaRPr lang="fr-FR"/>
          </a:p>
        </p:txBody>
      </p:sp>
      <p:sp>
        <p:nvSpPr>
          <p:cNvPr id="6" name="ZoneTexte 5"/>
          <p:cNvSpPr txBox="1"/>
          <p:nvPr/>
        </p:nvSpPr>
        <p:spPr>
          <a:xfrm>
            <a:off x="5445203" y="1184886"/>
            <a:ext cx="3375212" cy="3173305"/>
          </a:xfrm>
          <a:prstGeom prst="rect">
            <a:avLst/>
          </a:prstGeom>
          <a:solidFill>
            <a:srgbClr val="1D2B3A"/>
          </a:solidFill>
        </p:spPr>
        <p:txBody>
          <a:bodyPr wrap="square" rtlCol="0">
            <a:spAutoFit/>
          </a:bodyPr>
          <a:lstStyle/>
          <a:p>
            <a:pPr marL="285750" indent="-285750">
              <a:lnSpc>
                <a:spcPts val="1800"/>
              </a:lnSpc>
              <a:spcBef>
                <a:spcPts val="1200"/>
              </a:spcBef>
              <a:buFont typeface="Arial" panose="020B0604020202020204" pitchFamily="34" charset="0"/>
              <a:buChar char="•"/>
            </a:pPr>
            <a:r>
              <a:rPr lang="en-US" dirty="0">
                <a:solidFill>
                  <a:schemeClr val="bg1"/>
                </a:solidFill>
              </a:rPr>
              <a:t>Make sure as many others as possible understand and accept the vision and the strategy</a:t>
            </a:r>
          </a:p>
          <a:p>
            <a:pPr marL="285750" indent="-285750">
              <a:lnSpc>
                <a:spcPts val="1800"/>
              </a:lnSpc>
              <a:spcBef>
                <a:spcPts val="1200"/>
              </a:spcBef>
              <a:buFont typeface="Arial" panose="020B0604020202020204" pitchFamily="34" charset="0"/>
              <a:buChar char="•"/>
            </a:pPr>
            <a:r>
              <a:rPr lang="en-US" dirty="0">
                <a:solidFill>
                  <a:schemeClr val="bg1"/>
                </a:solidFill>
              </a:rPr>
              <a:t>Using every vehicle possible to constantly communicate the new vision and strategies (Communication Strategy &amp; Plan, Storytelling)</a:t>
            </a:r>
          </a:p>
          <a:p>
            <a:pPr marL="285750" indent="-285750">
              <a:lnSpc>
                <a:spcPts val="1800"/>
              </a:lnSpc>
              <a:spcBef>
                <a:spcPts val="1200"/>
              </a:spcBef>
              <a:buFont typeface="Arial" panose="020B0604020202020204" pitchFamily="34" charset="0"/>
              <a:buChar char="•"/>
            </a:pPr>
            <a:r>
              <a:rPr lang="en-US" dirty="0">
                <a:solidFill>
                  <a:schemeClr val="bg1"/>
                </a:solidFill>
              </a:rPr>
              <a:t>Have the guiding coalition role model the </a:t>
            </a:r>
            <a:r>
              <a:rPr lang="en-US" dirty="0" err="1">
                <a:solidFill>
                  <a:schemeClr val="bg1"/>
                </a:solidFill>
              </a:rPr>
              <a:t>behaviour</a:t>
            </a:r>
            <a:r>
              <a:rPr lang="en-US" dirty="0">
                <a:solidFill>
                  <a:schemeClr val="bg1"/>
                </a:solidFill>
              </a:rPr>
              <a:t> expected of staff</a:t>
            </a:r>
          </a:p>
        </p:txBody>
      </p:sp>
    </p:spTree>
    <p:extLst>
      <p:ext uri="{BB962C8B-B14F-4D97-AF65-F5344CB8AC3E}">
        <p14:creationId xmlns:p14="http://schemas.microsoft.com/office/powerpoint/2010/main" val="417051557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03798" y="1207877"/>
            <a:ext cx="4608453" cy="3119488"/>
          </a:xfrm>
        </p:spPr>
        <p:txBody>
          <a:bodyPr/>
          <a:lstStyle/>
          <a:p>
            <a:pPr marL="457200" indent="-457200">
              <a:buFont typeface="+mj-lt"/>
              <a:buAutoNum type="arabicPeriod"/>
            </a:pPr>
            <a:r>
              <a:rPr lang="en-US" dirty="0"/>
              <a:t>Establishing a Sense of Urgency</a:t>
            </a:r>
          </a:p>
          <a:p>
            <a:pPr marL="457200" indent="-457200">
              <a:buFont typeface="+mj-lt"/>
              <a:buAutoNum type="arabicPeriod"/>
            </a:pPr>
            <a:r>
              <a:rPr lang="fr-FR" dirty="0" err="1"/>
              <a:t>Creating</a:t>
            </a:r>
            <a:r>
              <a:rPr lang="fr-FR" dirty="0"/>
              <a:t> the </a:t>
            </a:r>
            <a:r>
              <a:rPr lang="fr-FR" dirty="0" err="1"/>
              <a:t>Guiding</a:t>
            </a:r>
            <a:r>
              <a:rPr lang="fr-FR" dirty="0"/>
              <a:t> Coalition</a:t>
            </a:r>
          </a:p>
          <a:p>
            <a:pPr marL="457200" indent="-457200">
              <a:buFont typeface="+mj-lt"/>
              <a:buAutoNum type="arabicPeriod"/>
            </a:pPr>
            <a:r>
              <a:rPr lang="en-US" dirty="0"/>
              <a:t>Developing a Vision and Strategy</a:t>
            </a:r>
          </a:p>
          <a:p>
            <a:pPr marL="457200" indent="-457200">
              <a:buFont typeface="+mj-lt"/>
              <a:buAutoNum type="arabicPeriod"/>
            </a:pPr>
            <a:r>
              <a:rPr lang="fr-FR" dirty="0" err="1"/>
              <a:t>Communicating</a:t>
            </a:r>
            <a:r>
              <a:rPr lang="fr-FR" dirty="0"/>
              <a:t> the Change Vision</a:t>
            </a:r>
          </a:p>
          <a:p>
            <a:pPr marL="457200" indent="-457200">
              <a:buFont typeface="+mj-lt"/>
              <a:buAutoNum type="arabicPeriod"/>
            </a:pPr>
            <a:r>
              <a:rPr lang="fr-FR" dirty="0" err="1"/>
              <a:t>Empowering</a:t>
            </a:r>
            <a:r>
              <a:rPr lang="fr-FR" dirty="0"/>
              <a:t> Broad-</a:t>
            </a:r>
            <a:r>
              <a:rPr lang="fr-FR" dirty="0" err="1"/>
              <a:t>Based</a:t>
            </a:r>
            <a:r>
              <a:rPr lang="fr-FR" dirty="0"/>
              <a:t> Action</a:t>
            </a:r>
          </a:p>
          <a:p>
            <a:pPr marL="457200" indent="-457200">
              <a:buFont typeface="+mj-lt"/>
              <a:buAutoNum type="arabicPeriod"/>
            </a:pPr>
            <a:endParaRPr lang="fr-FR" dirty="0"/>
          </a:p>
        </p:txBody>
      </p:sp>
      <p:sp>
        <p:nvSpPr>
          <p:cNvPr id="3" name="Titre 2"/>
          <p:cNvSpPr>
            <a:spLocks noGrp="1"/>
          </p:cNvSpPr>
          <p:nvPr>
            <p:ph type="title"/>
          </p:nvPr>
        </p:nvSpPr>
        <p:spPr/>
        <p:txBody>
          <a:bodyPr/>
          <a:lstStyle/>
          <a:p>
            <a:r>
              <a:rPr lang="fr-FR" dirty="0" err="1"/>
              <a:t>Kotter’s</a:t>
            </a:r>
            <a:r>
              <a:rPr lang="fr-FR" dirty="0"/>
              <a:t> 8 </a:t>
            </a:r>
            <a:r>
              <a:rPr lang="fr-FR" dirty="0" err="1"/>
              <a:t>steps</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279</a:t>
            </a:fld>
            <a:endParaRPr lang="fr-FR"/>
          </a:p>
        </p:txBody>
      </p:sp>
      <p:sp>
        <p:nvSpPr>
          <p:cNvPr id="6" name="ZoneTexte 5"/>
          <p:cNvSpPr txBox="1"/>
          <p:nvPr/>
        </p:nvSpPr>
        <p:spPr>
          <a:xfrm>
            <a:off x="5445203" y="1184886"/>
            <a:ext cx="3375212" cy="2942472"/>
          </a:xfrm>
          <a:prstGeom prst="rect">
            <a:avLst/>
          </a:prstGeom>
          <a:solidFill>
            <a:srgbClr val="1D2B3A"/>
          </a:solidFill>
        </p:spPr>
        <p:txBody>
          <a:bodyPr wrap="square" rtlCol="0">
            <a:spAutoFit/>
          </a:bodyPr>
          <a:lstStyle/>
          <a:p>
            <a:pPr marL="285750" indent="-285750">
              <a:lnSpc>
                <a:spcPts val="1800"/>
              </a:lnSpc>
              <a:spcBef>
                <a:spcPts val="1200"/>
              </a:spcBef>
              <a:buFont typeface="Arial" panose="020B0604020202020204" pitchFamily="34" charset="0"/>
              <a:buChar char="•"/>
            </a:pPr>
            <a:r>
              <a:rPr lang="en-US" dirty="0">
                <a:solidFill>
                  <a:schemeClr val="bg1"/>
                </a:solidFill>
              </a:rPr>
              <a:t>Remove as many barriers as possible so that those who want to make the vision a reality can do so</a:t>
            </a:r>
          </a:p>
          <a:p>
            <a:pPr marL="285750" indent="-285750">
              <a:lnSpc>
                <a:spcPts val="1800"/>
              </a:lnSpc>
              <a:spcBef>
                <a:spcPts val="1200"/>
              </a:spcBef>
              <a:buFont typeface="Arial" panose="020B0604020202020204" pitchFamily="34" charset="0"/>
              <a:buChar char="•"/>
            </a:pPr>
            <a:r>
              <a:rPr lang="en-US" dirty="0">
                <a:solidFill>
                  <a:schemeClr val="bg1"/>
                </a:solidFill>
              </a:rPr>
              <a:t>Enabling others to act on the vision by getting rid of obstacles, encourage risk taking</a:t>
            </a:r>
          </a:p>
          <a:p>
            <a:pPr marL="285750" indent="-285750">
              <a:lnSpc>
                <a:spcPts val="1800"/>
              </a:lnSpc>
              <a:spcBef>
                <a:spcPts val="1200"/>
              </a:spcBef>
              <a:buFont typeface="Arial" panose="020B0604020202020204" pitchFamily="34" charset="0"/>
              <a:buChar char="•"/>
            </a:pPr>
            <a:r>
              <a:rPr lang="en-US" dirty="0">
                <a:solidFill>
                  <a:schemeClr val="bg1"/>
                </a:solidFill>
              </a:rPr>
              <a:t>Altering systems or structures that undermine the change vision</a:t>
            </a:r>
          </a:p>
        </p:txBody>
      </p:sp>
    </p:spTree>
    <p:extLst>
      <p:ext uri="{BB962C8B-B14F-4D97-AF65-F5344CB8AC3E}">
        <p14:creationId xmlns:p14="http://schemas.microsoft.com/office/powerpoint/2010/main" val="2797842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Competition can be bad for all rivals</a:t>
            </a:r>
          </a:p>
          <a:p>
            <a:r>
              <a:rPr lang="en-US" dirty="0"/>
              <a:t>Collaborate with some to « beat » others or fend off entrants</a:t>
            </a:r>
          </a:p>
          <a:p>
            <a:pPr lvl="1"/>
            <a:r>
              <a:rPr lang="en-US" dirty="0"/>
              <a:t>Formal (ex. cartels – illegal)</a:t>
            </a:r>
          </a:p>
          <a:p>
            <a:pPr lvl="1"/>
            <a:r>
              <a:rPr lang="en-US" dirty="0"/>
              <a:t>Informal (tacit collusion) (high barriers needed, similar offers, few competitors)</a:t>
            </a:r>
          </a:p>
          <a:p>
            <a:r>
              <a:rPr lang="en-US" dirty="0"/>
              <a:t>Collaborate to increase power over suppliers</a:t>
            </a:r>
          </a:p>
          <a:p>
            <a:pPr lvl="1"/>
            <a:r>
              <a:rPr lang="en-US" dirty="0"/>
              <a:t>Ex. Standardized specifications for parts</a:t>
            </a:r>
          </a:p>
          <a:p>
            <a:r>
              <a:rPr lang="en-US" dirty="0"/>
              <a:t>Collaborate to increase power over buyers</a:t>
            </a:r>
          </a:p>
          <a:p>
            <a:pPr lvl="1"/>
            <a:r>
              <a:rPr lang="en-US" dirty="0"/>
              <a:t>Ex. Keep prices high</a:t>
            </a:r>
          </a:p>
          <a:p>
            <a:pPr lvl="1"/>
            <a:r>
              <a:rPr lang="en-US" dirty="0"/>
              <a:t>Ex. Standardized features (helps lower « use » or « consumption » costs)</a:t>
            </a:r>
          </a:p>
          <a:p>
            <a:endParaRPr lang="en-US" dirty="0"/>
          </a:p>
        </p:txBody>
      </p:sp>
      <p:sp>
        <p:nvSpPr>
          <p:cNvPr id="3" name="Titre 2"/>
          <p:cNvSpPr>
            <a:spLocks noGrp="1"/>
          </p:cNvSpPr>
          <p:nvPr>
            <p:ph type="title"/>
          </p:nvPr>
        </p:nvSpPr>
        <p:spPr/>
        <p:txBody>
          <a:bodyPr/>
          <a:lstStyle/>
          <a:p>
            <a:r>
              <a:rPr lang="fr-FR" dirty="0" err="1"/>
              <a:t>Cooperation</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28</a:t>
            </a:fld>
            <a:endParaRPr lang="fr-FR"/>
          </a:p>
        </p:txBody>
      </p:sp>
    </p:spTree>
    <p:extLst>
      <p:ext uri="{BB962C8B-B14F-4D97-AF65-F5344CB8AC3E}">
        <p14:creationId xmlns:p14="http://schemas.microsoft.com/office/powerpoint/2010/main" val="293840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03798" y="1207877"/>
            <a:ext cx="4927108" cy="3119488"/>
          </a:xfrm>
        </p:spPr>
        <p:txBody>
          <a:bodyPr/>
          <a:lstStyle/>
          <a:p>
            <a:pPr marL="457200" indent="-457200">
              <a:buFont typeface="+mj-lt"/>
              <a:buAutoNum type="arabicPeriod"/>
            </a:pPr>
            <a:r>
              <a:rPr lang="en-US" dirty="0"/>
              <a:t>Establishing a Sense of Urgency</a:t>
            </a:r>
          </a:p>
          <a:p>
            <a:pPr marL="457200" indent="-457200">
              <a:buFont typeface="+mj-lt"/>
              <a:buAutoNum type="arabicPeriod"/>
            </a:pPr>
            <a:r>
              <a:rPr lang="fr-FR" dirty="0" err="1"/>
              <a:t>Creating</a:t>
            </a:r>
            <a:r>
              <a:rPr lang="fr-FR" dirty="0"/>
              <a:t> the </a:t>
            </a:r>
            <a:r>
              <a:rPr lang="fr-FR" dirty="0" err="1"/>
              <a:t>Guiding</a:t>
            </a:r>
            <a:r>
              <a:rPr lang="fr-FR" dirty="0"/>
              <a:t> Coalition</a:t>
            </a:r>
          </a:p>
          <a:p>
            <a:pPr marL="457200" indent="-457200">
              <a:buFont typeface="+mj-lt"/>
              <a:buAutoNum type="arabicPeriod"/>
            </a:pPr>
            <a:r>
              <a:rPr lang="en-US" dirty="0"/>
              <a:t>Developing a Vision and Strategy</a:t>
            </a:r>
          </a:p>
          <a:p>
            <a:pPr marL="457200" indent="-457200">
              <a:buFont typeface="+mj-lt"/>
              <a:buAutoNum type="arabicPeriod"/>
            </a:pPr>
            <a:r>
              <a:rPr lang="fr-FR" dirty="0" err="1"/>
              <a:t>Communicating</a:t>
            </a:r>
            <a:r>
              <a:rPr lang="fr-FR" dirty="0"/>
              <a:t> the Change Vision</a:t>
            </a:r>
          </a:p>
          <a:p>
            <a:pPr marL="457200" indent="-457200">
              <a:buFont typeface="+mj-lt"/>
              <a:buAutoNum type="arabicPeriod"/>
            </a:pPr>
            <a:r>
              <a:rPr lang="fr-FR" dirty="0" err="1"/>
              <a:t>Empowering</a:t>
            </a:r>
            <a:r>
              <a:rPr lang="fr-FR" dirty="0"/>
              <a:t> Broad-</a:t>
            </a:r>
            <a:r>
              <a:rPr lang="fr-FR" dirty="0" err="1"/>
              <a:t>Based</a:t>
            </a:r>
            <a:r>
              <a:rPr lang="fr-FR" dirty="0"/>
              <a:t> Action</a:t>
            </a:r>
          </a:p>
          <a:p>
            <a:pPr marL="457200" indent="-457200">
              <a:buFont typeface="+mj-lt"/>
              <a:buAutoNum type="arabicPeriod"/>
            </a:pPr>
            <a:r>
              <a:rPr lang="fr-FR" dirty="0" err="1"/>
              <a:t>Generating</a:t>
            </a:r>
            <a:r>
              <a:rPr lang="fr-FR" dirty="0"/>
              <a:t> Short-</a:t>
            </a:r>
            <a:r>
              <a:rPr lang="fr-FR" dirty="0" err="1"/>
              <a:t>Term</a:t>
            </a:r>
            <a:r>
              <a:rPr lang="fr-FR" dirty="0"/>
              <a:t> </a:t>
            </a:r>
            <a:r>
              <a:rPr lang="fr-FR" dirty="0" err="1"/>
              <a:t>Wins</a:t>
            </a:r>
            <a:endParaRPr lang="fr-FR" dirty="0"/>
          </a:p>
          <a:p>
            <a:pPr marL="457200" indent="-457200">
              <a:buFont typeface="+mj-lt"/>
              <a:buAutoNum type="arabicPeriod"/>
            </a:pPr>
            <a:r>
              <a:rPr lang="en-US" dirty="0"/>
              <a:t>Consolidating Gains and Producing More Change</a:t>
            </a:r>
          </a:p>
          <a:p>
            <a:pPr marL="457200" indent="-457200">
              <a:buFont typeface="+mj-lt"/>
              <a:buAutoNum type="arabicPeriod"/>
            </a:pPr>
            <a:endParaRPr lang="fr-FR" dirty="0"/>
          </a:p>
          <a:p>
            <a:pPr marL="457200" indent="-457200">
              <a:buFont typeface="+mj-lt"/>
              <a:buAutoNum type="arabicPeriod"/>
            </a:pPr>
            <a:endParaRPr lang="fr-FR" dirty="0"/>
          </a:p>
        </p:txBody>
      </p:sp>
      <p:sp>
        <p:nvSpPr>
          <p:cNvPr id="3" name="Titre 2"/>
          <p:cNvSpPr>
            <a:spLocks noGrp="1"/>
          </p:cNvSpPr>
          <p:nvPr>
            <p:ph type="title"/>
          </p:nvPr>
        </p:nvSpPr>
        <p:spPr/>
        <p:txBody>
          <a:bodyPr/>
          <a:lstStyle/>
          <a:p>
            <a:r>
              <a:rPr lang="fr-FR" dirty="0" err="1"/>
              <a:t>Kotter’s</a:t>
            </a:r>
            <a:r>
              <a:rPr lang="fr-FR" dirty="0"/>
              <a:t> 8 </a:t>
            </a:r>
            <a:r>
              <a:rPr lang="fr-FR" dirty="0" err="1"/>
              <a:t>steps</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280</a:t>
            </a:fld>
            <a:endParaRPr lang="fr-FR"/>
          </a:p>
        </p:txBody>
      </p:sp>
      <p:sp>
        <p:nvSpPr>
          <p:cNvPr id="6" name="ZoneTexte 5"/>
          <p:cNvSpPr txBox="1"/>
          <p:nvPr/>
        </p:nvSpPr>
        <p:spPr>
          <a:xfrm>
            <a:off x="5472097" y="571187"/>
            <a:ext cx="3564326" cy="3939540"/>
          </a:xfrm>
          <a:prstGeom prst="rect">
            <a:avLst/>
          </a:prstGeom>
          <a:solidFill>
            <a:srgbClr val="1D2B3A"/>
          </a:solidFill>
        </p:spPr>
        <p:txBody>
          <a:bodyPr wrap="square" rtlCol="0">
            <a:spAutoFit/>
          </a:bodyPr>
          <a:lstStyle/>
          <a:p>
            <a:pPr marL="285750" indent="-285750">
              <a:lnSpc>
                <a:spcPts val="1800"/>
              </a:lnSpc>
              <a:spcBef>
                <a:spcPts val="1200"/>
              </a:spcBef>
              <a:buFont typeface="Arial" panose="020B0604020202020204" pitchFamily="34" charset="0"/>
              <a:buChar char="•"/>
            </a:pPr>
            <a:r>
              <a:rPr lang="en-US" sz="1600" dirty="0">
                <a:solidFill>
                  <a:schemeClr val="bg1"/>
                </a:solidFill>
              </a:rPr>
              <a:t>Press harder and faster after the first success</a:t>
            </a:r>
          </a:p>
          <a:p>
            <a:pPr marL="285750" indent="-285750">
              <a:lnSpc>
                <a:spcPts val="1800"/>
              </a:lnSpc>
              <a:spcBef>
                <a:spcPts val="1200"/>
              </a:spcBef>
              <a:buFont typeface="Arial" panose="020B0604020202020204" pitchFamily="34" charset="0"/>
              <a:buChar char="•"/>
            </a:pPr>
            <a:r>
              <a:rPr lang="en-US" sz="1600" dirty="0">
                <a:solidFill>
                  <a:schemeClr val="bg1"/>
                </a:solidFill>
              </a:rPr>
              <a:t>Not letting up, consolidating improvements and sustain the momentum for change</a:t>
            </a:r>
          </a:p>
          <a:p>
            <a:pPr marL="285750" indent="-285750">
              <a:lnSpc>
                <a:spcPts val="1800"/>
              </a:lnSpc>
              <a:spcBef>
                <a:spcPts val="1200"/>
              </a:spcBef>
              <a:buFont typeface="Arial" panose="020B0604020202020204" pitchFamily="34" charset="0"/>
              <a:buChar char="•"/>
            </a:pPr>
            <a:r>
              <a:rPr lang="en-US" sz="1600" dirty="0">
                <a:solidFill>
                  <a:schemeClr val="bg1"/>
                </a:solidFill>
              </a:rPr>
              <a:t>Use increasing credibility to change all systems, structures and policies that don’t fit the transformation effort</a:t>
            </a:r>
          </a:p>
          <a:p>
            <a:pPr marL="285750" indent="-285750">
              <a:lnSpc>
                <a:spcPts val="1800"/>
              </a:lnSpc>
              <a:spcBef>
                <a:spcPts val="1200"/>
              </a:spcBef>
              <a:buFont typeface="Arial" panose="020B0604020202020204" pitchFamily="34" charset="0"/>
              <a:buChar char="•"/>
            </a:pPr>
            <a:r>
              <a:rPr lang="en-US" sz="1600" dirty="0">
                <a:solidFill>
                  <a:schemeClr val="bg1"/>
                </a:solidFill>
              </a:rPr>
              <a:t>Hiring, promoting and developing people who can implement the change vision</a:t>
            </a:r>
          </a:p>
          <a:p>
            <a:pPr marL="285750" indent="-285750">
              <a:lnSpc>
                <a:spcPts val="1800"/>
              </a:lnSpc>
              <a:spcBef>
                <a:spcPts val="1200"/>
              </a:spcBef>
              <a:buFont typeface="Arial" panose="020B0604020202020204" pitchFamily="34" charset="0"/>
              <a:buChar char="•"/>
            </a:pPr>
            <a:r>
              <a:rPr lang="en-US" sz="1600" dirty="0">
                <a:solidFill>
                  <a:schemeClr val="bg1"/>
                </a:solidFill>
              </a:rPr>
              <a:t>Reinvigorating the process with new projects, themes and change agents</a:t>
            </a:r>
          </a:p>
        </p:txBody>
      </p:sp>
    </p:spTree>
    <p:extLst>
      <p:ext uri="{BB962C8B-B14F-4D97-AF65-F5344CB8AC3E}">
        <p14:creationId xmlns:p14="http://schemas.microsoft.com/office/powerpoint/2010/main" val="374063030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03797" y="1207877"/>
            <a:ext cx="5168299" cy="3119488"/>
          </a:xfrm>
        </p:spPr>
        <p:txBody>
          <a:bodyPr/>
          <a:lstStyle/>
          <a:p>
            <a:pPr marL="457200" indent="-457200">
              <a:buFont typeface="+mj-lt"/>
              <a:buAutoNum type="arabicPeriod"/>
            </a:pPr>
            <a:r>
              <a:rPr lang="en-US" dirty="0"/>
              <a:t>Establishing a Sense of Urgency</a:t>
            </a:r>
          </a:p>
          <a:p>
            <a:pPr marL="457200" indent="-457200">
              <a:buFont typeface="+mj-lt"/>
              <a:buAutoNum type="arabicPeriod"/>
            </a:pPr>
            <a:r>
              <a:rPr lang="fr-FR" dirty="0" err="1"/>
              <a:t>Creating</a:t>
            </a:r>
            <a:r>
              <a:rPr lang="fr-FR" dirty="0"/>
              <a:t> the </a:t>
            </a:r>
            <a:r>
              <a:rPr lang="fr-FR" dirty="0" err="1"/>
              <a:t>Guiding</a:t>
            </a:r>
            <a:r>
              <a:rPr lang="fr-FR" dirty="0"/>
              <a:t> Coalition</a:t>
            </a:r>
          </a:p>
          <a:p>
            <a:pPr marL="457200" indent="-457200">
              <a:buFont typeface="+mj-lt"/>
              <a:buAutoNum type="arabicPeriod"/>
            </a:pPr>
            <a:r>
              <a:rPr lang="en-US" dirty="0"/>
              <a:t>Developing a Vision and Strategy</a:t>
            </a:r>
          </a:p>
          <a:p>
            <a:pPr marL="457200" indent="-457200">
              <a:buFont typeface="+mj-lt"/>
              <a:buAutoNum type="arabicPeriod"/>
            </a:pPr>
            <a:r>
              <a:rPr lang="fr-FR" dirty="0" err="1"/>
              <a:t>Communicating</a:t>
            </a:r>
            <a:r>
              <a:rPr lang="fr-FR" dirty="0"/>
              <a:t> the Change Vision</a:t>
            </a:r>
          </a:p>
          <a:p>
            <a:pPr marL="457200" indent="-457200">
              <a:buFont typeface="+mj-lt"/>
              <a:buAutoNum type="arabicPeriod"/>
            </a:pPr>
            <a:r>
              <a:rPr lang="fr-FR" dirty="0" err="1"/>
              <a:t>Empowering</a:t>
            </a:r>
            <a:r>
              <a:rPr lang="fr-FR" dirty="0"/>
              <a:t> Broad-</a:t>
            </a:r>
            <a:r>
              <a:rPr lang="fr-FR" dirty="0" err="1"/>
              <a:t>Based</a:t>
            </a:r>
            <a:r>
              <a:rPr lang="fr-FR" dirty="0"/>
              <a:t> Action</a:t>
            </a:r>
          </a:p>
          <a:p>
            <a:pPr marL="457200" indent="-457200">
              <a:buFont typeface="+mj-lt"/>
              <a:buAutoNum type="arabicPeriod"/>
            </a:pPr>
            <a:r>
              <a:rPr lang="fr-FR" dirty="0" err="1"/>
              <a:t>Generating</a:t>
            </a:r>
            <a:r>
              <a:rPr lang="fr-FR" dirty="0"/>
              <a:t> Short-</a:t>
            </a:r>
            <a:r>
              <a:rPr lang="fr-FR" dirty="0" err="1"/>
              <a:t>Term</a:t>
            </a:r>
            <a:r>
              <a:rPr lang="fr-FR" dirty="0"/>
              <a:t> </a:t>
            </a:r>
            <a:r>
              <a:rPr lang="fr-FR" dirty="0" err="1"/>
              <a:t>Wins</a:t>
            </a:r>
            <a:endParaRPr lang="fr-FR" dirty="0"/>
          </a:p>
          <a:p>
            <a:pPr marL="457200" indent="-457200">
              <a:buFont typeface="+mj-lt"/>
              <a:buAutoNum type="arabicPeriod"/>
            </a:pPr>
            <a:r>
              <a:rPr lang="en-US" dirty="0"/>
              <a:t>Consolidating Gains and Producing More Change</a:t>
            </a:r>
          </a:p>
          <a:p>
            <a:pPr marL="457200" indent="-457200">
              <a:buFont typeface="+mj-lt"/>
              <a:buAutoNum type="arabicPeriod"/>
            </a:pPr>
            <a:r>
              <a:rPr lang="en-US" dirty="0"/>
              <a:t>Anchoring New Approaches in the Culture</a:t>
            </a:r>
          </a:p>
          <a:p>
            <a:pPr marL="457200" indent="-457200">
              <a:buFont typeface="+mj-lt"/>
              <a:buAutoNum type="arabicPeriod"/>
            </a:pPr>
            <a:endParaRPr lang="fr-FR" dirty="0"/>
          </a:p>
          <a:p>
            <a:pPr marL="457200" indent="-457200">
              <a:buFont typeface="+mj-lt"/>
              <a:buAutoNum type="arabicPeriod"/>
            </a:pPr>
            <a:endParaRPr lang="fr-FR" dirty="0"/>
          </a:p>
        </p:txBody>
      </p:sp>
      <p:sp>
        <p:nvSpPr>
          <p:cNvPr id="3" name="Titre 2"/>
          <p:cNvSpPr>
            <a:spLocks noGrp="1"/>
          </p:cNvSpPr>
          <p:nvPr>
            <p:ph type="title"/>
          </p:nvPr>
        </p:nvSpPr>
        <p:spPr/>
        <p:txBody>
          <a:bodyPr/>
          <a:lstStyle/>
          <a:p>
            <a:r>
              <a:rPr lang="fr-FR" dirty="0" err="1"/>
              <a:t>Kotter’s</a:t>
            </a:r>
            <a:r>
              <a:rPr lang="fr-FR" dirty="0"/>
              <a:t> 8 </a:t>
            </a:r>
            <a:r>
              <a:rPr lang="fr-FR" dirty="0" err="1"/>
              <a:t>steps</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281</a:t>
            </a:fld>
            <a:endParaRPr lang="fr-FR"/>
          </a:p>
        </p:txBody>
      </p:sp>
      <p:sp>
        <p:nvSpPr>
          <p:cNvPr id="6" name="ZoneTexte 5"/>
          <p:cNvSpPr txBox="1"/>
          <p:nvPr/>
        </p:nvSpPr>
        <p:spPr>
          <a:xfrm>
            <a:off x="5472097" y="571187"/>
            <a:ext cx="3564326" cy="4016484"/>
          </a:xfrm>
          <a:prstGeom prst="rect">
            <a:avLst/>
          </a:prstGeom>
          <a:solidFill>
            <a:srgbClr val="1D2B3A"/>
          </a:solidFill>
        </p:spPr>
        <p:txBody>
          <a:bodyPr wrap="square" rtlCol="0">
            <a:spAutoFit/>
          </a:bodyPr>
          <a:lstStyle/>
          <a:p>
            <a:pPr marL="285750" indent="-285750">
              <a:lnSpc>
                <a:spcPts val="1800"/>
              </a:lnSpc>
              <a:spcBef>
                <a:spcPts val="1200"/>
              </a:spcBef>
              <a:buFont typeface="Arial" panose="020B0604020202020204" pitchFamily="34" charset="0"/>
              <a:buChar char="•"/>
            </a:pPr>
            <a:r>
              <a:rPr lang="en-US" sz="1600" dirty="0">
                <a:solidFill>
                  <a:schemeClr val="bg1"/>
                </a:solidFill>
              </a:rPr>
              <a:t>Hold on to the new ways of behaving, and make sure they succeed until they become a part of the very culture of the group</a:t>
            </a:r>
          </a:p>
          <a:p>
            <a:pPr marL="285750" indent="-285750">
              <a:lnSpc>
                <a:spcPts val="1800"/>
              </a:lnSpc>
              <a:spcBef>
                <a:spcPts val="1200"/>
              </a:spcBef>
              <a:buFont typeface="Arial" panose="020B0604020202020204" pitchFamily="34" charset="0"/>
              <a:buChar char="•"/>
            </a:pPr>
            <a:r>
              <a:rPr lang="en-US" sz="1600" dirty="0">
                <a:solidFill>
                  <a:schemeClr val="bg1"/>
                </a:solidFill>
              </a:rPr>
              <a:t>Creating better performance through customer and productivity oriented </a:t>
            </a:r>
            <a:r>
              <a:rPr lang="en-US" sz="1600" dirty="0" err="1">
                <a:solidFill>
                  <a:schemeClr val="bg1"/>
                </a:solidFill>
              </a:rPr>
              <a:t>behaviour</a:t>
            </a:r>
            <a:r>
              <a:rPr lang="en-US" sz="1600" dirty="0">
                <a:solidFill>
                  <a:schemeClr val="bg1"/>
                </a:solidFill>
              </a:rPr>
              <a:t>, more and better leadership, and more effective management</a:t>
            </a:r>
          </a:p>
          <a:p>
            <a:pPr marL="285750" indent="-285750">
              <a:lnSpc>
                <a:spcPts val="1800"/>
              </a:lnSpc>
              <a:spcBef>
                <a:spcPts val="1200"/>
              </a:spcBef>
              <a:buFont typeface="Arial" panose="020B0604020202020204" pitchFamily="34" charset="0"/>
              <a:buChar char="•"/>
            </a:pPr>
            <a:r>
              <a:rPr lang="en-US" sz="1600" dirty="0">
                <a:solidFill>
                  <a:schemeClr val="bg1"/>
                </a:solidFill>
              </a:rPr>
              <a:t>Articulating the connections between new </a:t>
            </a:r>
            <a:r>
              <a:rPr lang="en-US" sz="1600" dirty="0" err="1">
                <a:solidFill>
                  <a:schemeClr val="bg1"/>
                </a:solidFill>
              </a:rPr>
              <a:t>behaviours</a:t>
            </a:r>
            <a:r>
              <a:rPr lang="en-US" sz="1600" dirty="0">
                <a:solidFill>
                  <a:schemeClr val="bg1"/>
                </a:solidFill>
              </a:rPr>
              <a:t> and </a:t>
            </a:r>
            <a:r>
              <a:rPr lang="en-US" sz="1600" dirty="0" err="1">
                <a:solidFill>
                  <a:schemeClr val="bg1"/>
                </a:solidFill>
              </a:rPr>
              <a:t>organisational</a:t>
            </a:r>
            <a:r>
              <a:rPr lang="en-US" sz="1600" dirty="0">
                <a:solidFill>
                  <a:schemeClr val="bg1"/>
                </a:solidFill>
              </a:rPr>
              <a:t> success</a:t>
            </a:r>
          </a:p>
          <a:p>
            <a:pPr marL="285750" indent="-285750">
              <a:lnSpc>
                <a:spcPts val="1800"/>
              </a:lnSpc>
              <a:spcBef>
                <a:spcPts val="1200"/>
              </a:spcBef>
              <a:buFont typeface="Arial" panose="020B0604020202020204" pitchFamily="34" charset="0"/>
              <a:buChar char="•"/>
            </a:pPr>
            <a:r>
              <a:rPr lang="en-US" sz="1600" dirty="0">
                <a:solidFill>
                  <a:schemeClr val="bg1"/>
                </a:solidFill>
              </a:rPr>
              <a:t>Developing means to ensure leadership development and succession</a:t>
            </a:r>
          </a:p>
        </p:txBody>
      </p:sp>
    </p:spTree>
    <p:extLst>
      <p:ext uri="{BB962C8B-B14F-4D97-AF65-F5344CB8AC3E}">
        <p14:creationId xmlns:p14="http://schemas.microsoft.com/office/powerpoint/2010/main" val="18513595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8744" y="2204917"/>
            <a:ext cx="9131870" cy="469106"/>
          </a:xfrm>
        </p:spPr>
        <p:txBody>
          <a:bodyPr/>
          <a:lstStyle/>
          <a:p>
            <a:pPr>
              <a:buNone/>
            </a:pPr>
            <a:r>
              <a:rPr lang="fr-FR" dirty="0"/>
              <a:t>QUESTIONS ?</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282</a:t>
            </a:fld>
            <a:endParaRPr lang="fr-FR"/>
          </a:p>
        </p:txBody>
      </p:sp>
    </p:spTree>
    <p:extLst>
      <p:ext uri="{BB962C8B-B14F-4D97-AF65-F5344CB8AC3E}">
        <p14:creationId xmlns:p14="http://schemas.microsoft.com/office/powerpoint/2010/main" val="2230466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21535" y="1323513"/>
            <a:ext cx="4492149" cy="3119488"/>
          </a:xfrm>
        </p:spPr>
        <p:txBody>
          <a:bodyPr/>
          <a:lstStyle/>
          <a:p>
            <a:r>
              <a:rPr lang="en-US" sz="1600" dirty="0"/>
              <a:t>Under scrutiny late 1970s</a:t>
            </a:r>
          </a:p>
          <a:p>
            <a:r>
              <a:rPr lang="en-US" sz="1600" dirty="0"/>
              <a:t>Large market share of top 4 (90%)</a:t>
            </a:r>
            <a:br>
              <a:rPr lang="en-US" sz="1600" dirty="0"/>
            </a:br>
            <a:r>
              <a:rPr lang="en-US" sz="1600" dirty="0"/>
              <a:t>and high profit margins (over 60%)</a:t>
            </a:r>
          </a:p>
          <a:p>
            <a:r>
              <a:rPr lang="en-US" sz="1600" dirty="0"/>
              <a:t>Strong brands and advertising created barriers to entry</a:t>
            </a:r>
          </a:p>
          <a:p>
            <a:r>
              <a:rPr lang="en-US" sz="1600" dirty="0"/>
              <a:t>Dismissed by Reagan administration 1981</a:t>
            </a:r>
          </a:p>
          <a:p>
            <a:r>
              <a:rPr lang="en-US" sz="1600" dirty="0"/>
              <a:t>Prices starting rising again</a:t>
            </a:r>
          </a:p>
          <a:p>
            <a:r>
              <a:rPr lang="en-US" sz="1600" dirty="0"/>
              <a:t>Don’t rock the boat</a:t>
            </a:r>
            <a:br>
              <a:rPr lang="en-US" sz="1600" dirty="0"/>
            </a:br>
            <a:r>
              <a:rPr lang="en-US" sz="1600" dirty="0"/>
              <a:t>(conscious parallelism)</a:t>
            </a:r>
          </a:p>
          <a:p>
            <a:r>
              <a:rPr lang="en-US" sz="1600" dirty="0"/>
              <a:t>Another example : airlines</a:t>
            </a:r>
          </a:p>
          <a:p>
            <a:endParaRPr lang="en-US" sz="1600" dirty="0"/>
          </a:p>
        </p:txBody>
      </p:sp>
      <p:sp>
        <p:nvSpPr>
          <p:cNvPr id="3" name="Titre 2"/>
          <p:cNvSpPr>
            <a:spLocks noGrp="1"/>
          </p:cNvSpPr>
          <p:nvPr>
            <p:ph type="title"/>
          </p:nvPr>
        </p:nvSpPr>
        <p:spPr/>
        <p:txBody>
          <a:bodyPr/>
          <a:lstStyle/>
          <a:p>
            <a:r>
              <a:rPr lang="fr-FR" dirty="0" err="1"/>
              <a:t>Tacit</a:t>
            </a:r>
            <a:r>
              <a:rPr lang="fr-FR" dirty="0"/>
              <a:t> collusion in Breakfast </a:t>
            </a:r>
            <a:r>
              <a:rPr lang="fr-FR" dirty="0" err="1"/>
              <a:t>cereals</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29</a:t>
            </a:fld>
            <a:endParaRPr lang="fr-FR"/>
          </a:p>
        </p:txBody>
      </p:sp>
      <p:pic>
        <p:nvPicPr>
          <p:cNvPr id="6" name="Image 5"/>
          <p:cNvPicPr>
            <a:picLocks noChangeAspect="1"/>
          </p:cNvPicPr>
          <p:nvPr/>
        </p:nvPicPr>
        <p:blipFill>
          <a:blip r:embed="rId2"/>
          <a:stretch>
            <a:fillRect/>
          </a:stretch>
        </p:blipFill>
        <p:spPr>
          <a:xfrm>
            <a:off x="4696626" y="1093115"/>
            <a:ext cx="2918618" cy="2193496"/>
          </a:xfrm>
          <a:prstGeom prst="rect">
            <a:avLst/>
          </a:prstGeom>
        </p:spPr>
      </p:pic>
      <p:pic>
        <p:nvPicPr>
          <p:cNvPr id="8" name="Image 7"/>
          <p:cNvPicPr>
            <a:picLocks noChangeAspect="1"/>
          </p:cNvPicPr>
          <p:nvPr/>
        </p:nvPicPr>
        <p:blipFill>
          <a:blip r:embed="rId3"/>
          <a:stretch>
            <a:fillRect/>
          </a:stretch>
        </p:blipFill>
        <p:spPr>
          <a:xfrm>
            <a:off x="7649089" y="2523667"/>
            <a:ext cx="1319060" cy="905333"/>
          </a:xfrm>
          <a:prstGeom prst="rect">
            <a:avLst/>
          </a:prstGeom>
        </p:spPr>
      </p:pic>
      <p:pic>
        <p:nvPicPr>
          <p:cNvPr id="9" name="Image 8"/>
          <p:cNvPicPr>
            <a:picLocks noChangeAspect="1"/>
          </p:cNvPicPr>
          <p:nvPr/>
        </p:nvPicPr>
        <p:blipFill rotWithShape="1">
          <a:blip r:embed="rId4"/>
          <a:srcRect t="30614" b="29898"/>
          <a:stretch/>
        </p:blipFill>
        <p:spPr>
          <a:xfrm>
            <a:off x="7623637" y="1900151"/>
            <a:ext cx="1369965" cy="540965"/>
          </a:xfrm>
          <a:prstGeom prst="rect">
            <a:avLst/>
          </a:prstGeom>
        </p:spPr>
      </p:pic>
      <p:pic>
        <p:nvPicPr>
          <p:cNvPr id="10" name="Image 9"/>
          <p:cNvPicPr>
            <a:picLocks noChangeAspect="1"/>
          </p:cNvPicPr>
          <p:nvPr/>
        </p:nvPicPr>
        <p:blipFill>
          <a:blip r:embed="rId5"/>
          <a:stretch>
            <a:fillRect/>
          </a:stretch>
        </p:blipFill>
        <p:spPr>
          <a:xfrm>
            <a:off x="7623637" y="912863"/>
            <a:ext cx="1276191" cy="895238"/>
          </a:xfrm>
          <a:prstGeom prst="rect">
            <a:avLst/>
          </a:prstGeom>
        </p:spPr>
      </p:pic>
      <p:pic>
        <p:nvPicPr>
          <p:cNvPr id="11" name="Image 10"/>
          <p:cNvPicPr>
            <a:picLocks noChangeAspect="1"/>
          </p:cNvPicPr>
          <p:nvPr/>
        </p:nvPicPr>
        <p:blipFill>
          <a:blip r:embed="rId6"/>
          <a:stretch>
            <a:fillRect/>
          </a:stretch>
        </p:blipFill>
        <p:spPr>
          <a:xfrm>
            <a:off x="7685810" y="3546236"/>
            <a:ext cx="1214018" cy="897722"/>
          </a:xfrm>
          <a:prstGeom prst="rect">
            <a:avLst/>
          </a:prstGeom>
        </p:spPr>
      </p:pic>
    </p:spTree>
    <p:extLst>
      <p:ext uri="{BB962C8B-B14F-4D97-AF65-F5344CB8AC3E}">
        <p14:creationId xmlns:p14="http://schemas.microsoft.com/office/powerpoint/2010/main" val="2488287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Strategic </a:t>
            </a:r>
            <a:r>
              <a:rPr lang="fr-FR" dirty="0" err="1"/>
              <a:t>Choices</a:t>
            </a:r>
            <a:endParaRPr lang="fr-FR" dirty="0"/>
          </a:p>
        </p:txBody>
      </p:sp>
      <p:sp>
        <p:nvSpPr>
          <p:cNvPr id="4" name="Sous-titre 3"/>
          <p:cNvSpPr>
            <a:spLocks noGrp="1"/>
          </p:cNvSpPr>
          <p:nvPr>
            <p:ph type="subTitle" idx="13"/>
          </p:nvPr>
        </p:nvSpPr>
        <p:spPr/>
        <p:txBody>
          <a:bodyPr/>
          <a:lstStyle/>
          <a:p>
            <a:r>
              <a:rPr lang="fr-FR" dirty="0"/>
              <a:t>Sessions 7-10</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3</a:t>
            </a:fld>
            <a:endParaRPr lang="fr-FR"/>
          </a:p>
        </p:txBody>
      </p:sp>
      <p:sp>
        <p:nvSpPr>
          <p:cNvPr id="7" name="Ellipse 6"/>
          <p:cNvSpPr/>
          <p:nvPr/>
        </p:nvSpPr>
        <p:spPr>
          <a:xfrm>
            <a:off x="4572000" y="172162"/>
            <a:ext cx="4325326" cy="4325326"/>
          </a:xfrm>
          <a:prstGeom prst="ellipse">
            <a:avLst/>
          </a:prstGeom>
          <a:solidFill>
            <a:srgbClr val="ACE0F0"/>
          </a:solidFill>
          <a:ln w="114300">
            <a:solidFill>
              <a:srgbClr val="00A6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e 19"/>
          <p:cNvGrpSpPr/>
          <p:nvPr/>
        </p:nvGrpSpPr>
        <p:grpSpPr>
          <a:xfrm>
            <a:off x="6077383" y="343317"/>
            <a:ext cx="1294865" cy="1187355"/>
            <a:chOff x="2028808" y="261429"/>
            <a:chExt cx="1294865" cy="1187355"/>
          </a:xfrm>
          <a:solidFill>
            <a:srgbClr val="83D2E2"/>
          </a:solidFill>
        </p:grpSpPr>
        <p:sp>
          <p:nvSpPr>
            <p:cNvPr id="12" name="Ellipse 11"/>
            <p:cNvSpPr/>
            <p:nvPr/>
          </p:nvSpPr>
          <p:spPr>
            <a:xfrm>
              <a:off x="2086204" y="261429"/>
              <a:ext cx="1187355" cy="1187355"/>
            </a:xfrm>
            <a:prstGeom prst="ellipse">
              <a:avLst/>
            </a:prstGeom>
            <a:grp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400" dirty="0"/>
            </a:p>
          </p:txBody>
        </p:sp>
        <p:sp>
          <p:nvSpPr>
            <p:cNvPr id="14" name="ZoneTexte 13"/>
            <p:cNvSpPr txBox="1"/>
            <p:nvPr/>
          </p:nvSpPr>
          <p:spPr>
            <a:xfrm>
              <a:off x="2028808" y="508340"/>
              <a:ext cx="1294865" cy="584775"/>
            </a:xfrm>
            <a:prstGeom prst="rect">
              <a:avLst/>
            </a:prstGeom>
            <a:noFill/>
            <a:ln>
              <a:noFill/>
            </a:ln>
          </p:spPr>
          <p:txBody>
            <a:bodyPr wrap="square" rtlCol="0">
              <a:spAutoFit/>
            </a:bodyPr>
            <a:lstStyle/>
            <a:p>
              <a:pPr algn="ctr"/>
              <a:r>
                <a:rPr lang="fr-FR" sz="1600" dirty="0"/>
                <a:t>Business</a:t>
              </a:r>
              <a:br>
                <a:rPr lang="fr-FR" sz="1600" dirty="0"/>
              </a:br>
              <a:r>
                <a:rPr lang="fr-FR" sz="1600" dirty="0" err="1"/>
                <a:t>strategy</a:t>
              </a:r>
              <a:endParaRPr lang="fr-FR" sz="1600" dirty="0"/>
            </a:p>
          </p:txBody>
        </p:sp>
      </p:grpSp>
      <p:grpSp>
        <p:nvGrpSpPr>
          <p:cNvPr id="22" name="Groupe 21"/>
          <p:cNvGrpSpPr/>
          <p:nvPr/>
        </p:nvGrpSpPr>
        <p:grpSpPr>
          <a:xfrm>
            <a:off x="7374501" y="1289765"/>
            <a:ext cx="1294865" cy="1187355"/>
            <a:chOff x="3325926" y="1207877"/>
            <a:chExt cx="1294865" cy="1187355"/>
          </a:xfrm>
        </p:grpSpPr>
        <p:sp>
          <p:nvSpPr>
            <p:cNvPr id="8" name="Ellipse 7"/>
            <p:cNvSpPr/>
            <p:nvPr/>
          </p:nvSpPr>
          <p:spPr>
            <a:xfrm>
              <a:off x="3357349" y="1207877"/>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5" name="ZoneTexte 14"/>
            <p:cNvSpPr txBox="1"/>
            <p:nvPr/>
          </p:nvSpPr>
          <p:spPr>
            <a:xfrm>
              <a:off x="3325926" y="1634492"/>
              <a:ext cx="1294865" cy="338554"/>
            </a:xfrm>
            <a:prstGeom prst="rect">
              <a:avLst/>
            </a:prstGeom>
            <a:noFill/>
          </p:spPr>
          <p:txBody>
            <a:bodyPr wrap="square" rtlCol="0">
              <a:spAutoFit/>
            </a:bodyPr>
            <a:lstStyle/>
            <a:p>
              <a:pPr algn="ctr"/>
              <a:r>
                <a:rPr lang="fr-FR" sz="1600" dirty="0"/>
                <a:t>International</a:t>
              </a:r>
            </a:p>
          </p:txBody>
        </p:sp>
      </p:grpSp>
      <p:grpSp>
        <p:nvGrpSpPr>
          <p:cNvPr id="21" name="Groupe 20"/>
          <p:cNvGrpSpPr/>
          <p:nvPr/>
        </p:nvGrpSpPr>
        <p:grpSpPr>
          <a:xfrm>
            <a:off x="4809878" y="1289765"/>
            <a:ext cx="1294865" cy="1187355"/>
            <a:chOff x="761303" y="1207877"/>
            <a:chExt cx="1294865" cy="1187355"/>
          </a:xfrm>
        </p:grpSpPr>
        <p:sp>
          <p:nvSpPr>
            <p:cNvPr id="11" name="Ellipse 10"/>
            <p:cNvSpPr/>
            <p:nvPr/>
          </p:nvSpPr>
          <p:spPr>
            <a:xfrm>
              <a:off x="815059" y="1207877"/>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6" name="ZoneTexte 15"/>
            <p:cNvSpPr txBox="1"/>
            <p:nvPr/>
          </p:nvSpPr>
          <p:spPr>
            <a:xfrm>
              <a:off x="761303" y="1484364"/>
              <a:ext cx="1294865" cy="584775"/>
            </a:xfrm>
            <a:prstGeom prst="rect">
              <a:avLst/>
            </a:prstGeom>
            <a:noFill/>
          </p:spPr>
          <p:txBody>
            <a:bodyPr wrap="square" rtlCol="0">
              <a:spAutoFit/>
            </a:bodyPr>
            <a:lstStyle/>
            <a:p>
              <a:pPr algn="ctr"/>
              <a:r>
                <a:rPr lang="fr-FR" sz="1600" dirty="0" err="1"/>
                <a:t>Corporate</a:t>
              </a:r>
              <a:br>
                <a:rPr lang="fr-FR" sz="1600" dirty="0"/>
              </a:br>
              <a:r>
                <a:rPr lang="fr-FR" sz="1600" dirty="0" err="1"/>
                <a:t>Strategy</a:t>
              </a:r>
              <a:endParaRPr lang="fr-FR" sz="1600" dirty="0"/>
            </a:p>
          </p:txBody>
        </p:sp>
      </p:grpSp>
      <p:grpSp>
        <p:nvGrpSpPr>
          <p:cNvPr id="23" name="Groupe 22"/>
          <p:cNvGrpSpPr/>
          <p:nvPr/>
        </p:nvGrpSpPr>
        <p:grpSpPr>
          <a:xfrm>
            <a:off x="6900468" y="2940801"/>
            <a:ext cx="1294865" cy="1187355"/>
            <a:chOff x="2851893" y="2858913"/>
            <a:chExt cx="1294865" cy="1187355"/>
          </a:xfrm>
        </p:grpSpPr>
        <p:sp>
          <p:nvSpPr>
            <p:cNvPr id="13" name="Ellipse 12"/>
            <p:cNvSpPr/>
            <p:nvPr/>
          </p:nvSpPr>
          <p:spPr>
            <a:xfrm>
              <a:off x="2917234" y="2858913"/>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7" name="ZoneTexte 16"/>
            <p:cNvSpPr txBox="1"/>
            <p:nvPr/>
          </p:nvSpPr>
          <p:spPr>
            <a:xfrm>
              <a:off x="2851893" y="3004995"/>
              <a:ext cx="1294865" cy="830997"/>
            </a:xfrm>
            <a:prstGeom prst="rect">
              <a:avLst/>
            </a:prstGeom>
            <a:noFill/>
          </p:spPr>
          <p:txBody>
            <a:bodyPr wrap="square" rtlCol="0">
              <a:spAutoFit/>
            </a:bodyPr>
            <a:lstStyle/>
            <a:p>
              <a:pPr algn="ctr"/>
              <a:r>
                <a:rPr lang="fr-FR" sz="1600" dirty="0"/>
                <a:t>Acquisitions</a:t>
              </a:r>
              <a:br>
                <a:rPr lang="fr-FR" sz="1600" dirty="0"/>
              </a:br>
              <a:r>
                <a:rPr lang="fr-FR" sz="1600" dirty="0"/>
                <a:t>&amp;</a:t>
              </a:r>
              <a:br>
                <a:rPr lang="fr-FR" sz="1600" dirty="0"/>
              </a:br>
              <a:r>
                <a:rPr lang="fr-FR" sz="1600" dirty="0"/>
                <a:t>Alliances</a:t>
              </a:r>
            </a:p>
          </p:txBody>
        </p:sp>
      </p:grpSp>
      <p:grpSp>
        <p:nvGrpSpPr>
          <p:cNvPr id="24" name="Groupe 23"/>
          <p:cNvGrpSpPr/>
          <p:nvPr/>
        </p:nvGrpSpPr>
        <p:grpSpPr>
          <a:xfrm>
            <a:off x="5327321" y="2940801"/>
            <a:ext cx="1294865" cy="1187355"/>
            <a:chOff x="1278746" y="2858913"/>
            <a:chExt cx="1294865" cy="1187355"/>
          </a:xfrm>
        </p:grpSpPr>
        <p:sp>
          <p:nvSpPr>
            <p:cNvPr id="10" name="Ellipse 9"/>
            <p:cNvSpPr/>
            <p:nvPr/>
          </p:nvSpPr>
          <p:spPr>
            <a:xfrm>
              <a:off x="1327749" y="2858913"/>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8" name="ZoneTexte 17"/>
            <p:cNvSpPr txBox="1"/>
            <p:nvPr/>
          </p:nvSpPr>
          <p:spPr>
            <a:xfrm>
              <a:off x="1278746" y="3060697"/>
              <a:ext cx="1294865" cy="584775"/>
            </a:xfrm>
            <a:prstGeom prst="rect">
              <a:avLst/>
            </a:prstGeom>
            <a:noFill/>
          </p:spPr>
          <p:txBody>
            <a:bodyPr wrap="square" rtlCol="0">
              <a:spAutoFit/>
            </a:bodyPr>
            <a:lstStyle/>
            <a:p>
              <a:pPr algn="ctr"/>
              <a:r>
                <a:rPr lang="fr-FR" sz="1600" dirty="0"/>
                <a:t>Entre-</a:t>
              </a:r>
              <a:r>
                <a:rPr lang="fr-FR" sz="1600" dirty="0" err="1"/>
                <a:t>preneurship</a:t>
              </a:r>
              <a:endParaRPr lang="fr-FR" sz="1600" dirty="0"/>
            </a:p>
          </p:txBody>
        </p:sp>
      </p:grpSp>
      <p:sp>
        <p:nvSpPr>
          <p:cNvPr id="19" name="ZoneTexte 18"/>
          <p:cNvSpPr txBox="1"/>
          <p:nvPr/>
        </p:nvSpPr>
        <p:spPr>
          <a:xfrm>
            <a:off x="6009087" y="1957287"/>
            <a:ext cx="1502334" cy="830997"/>
          </a:xfrm>
          <a:prstGeom prst="rect">
            <a:avLst/>
          </a:prstGeom>
          <a:noFill/>
        </p:spPr>
        <p:txBody>
          <a:bodyPr wrap="none" rtlCol="0">
            <a:spAutoFit/>
          </a:bodyPr>
          <a:lstStyle/>
          <a:p>
            <a:pPr algn="ctr"/>
            <a:r>
              <a:rPr lang="fr-FR" sz="2400" b="1" dirty="0">
                <a:latin typeface="Arial" panose="020B0604020202020204" pitchFamily="34" charset="0"/>
                <a:cs typeface="Arial" panose="020B0604020202020204" pitchFamily="34" charset="0"/>
              </a:rPr>
              <a:t>Strategic</a:t>
            </a:r>
            <a:br>
              <a:rPr lang="fr-FR" sz="2400" b="1" dirty="0">
                <a:latin typeface="Arial" panose="020B0604020202020204" pitchFamily="34" charset="0"/>
                <a:cs typeface="Arial" panose="020B0604020202020204" pitchFamily="34" charset="0"/>
              </a:rPr>
            </a:br>
            <a:r>
              <a:rPr lang="fr-FR" sz="2400" b="1" dirty="0" err="1">
                <a:latin typeface="Arial" panose="020B0604020202020204" pitchFamily="34" charset="0"/>
                <a:cs typeface="Arial" panose="020B0604020202020204" pitchFamily="34" charset="0"/>
              </a:rPr>
              <a:t>Choices</a:t>
            </a:r>
            <a:endParaRPr lang="fr-FR" sz="2400" b="1" dirty="0">
              <a:latin typeface="Arial" panose="020B0604020202020204" pitchFamily="34" charset="0"/>
              <a:cs typeface="Arial" panose="020B0604020202020204" pitchFamily="34" charset="0"/>
            </a:endParaRPr>
          </a:p>
        </p:txBody>
      </p:sp>
      <p:sp>
        <p:nvSpPr>
          <p:cNvPr id="25" name="ZoneTexte 24"/>
          <p:cNvSpPr txBox="1"/>
          <p:nvPr/>
        </p:nvSpPr>
        <p:spPr>
          <a:xfrm>
            <a:off x="384481" y="1111260"/>
            <a:ext cx="4187519" cy="4093428"/>
          </a:xfrm>
          <a:prstGeom prst="rect">
            <a:avLst/>
          </a:prstGeom>
          <a:noFill/>
        </p:spPr>
        <p:txBody>
          <a:bodyPr wrap="square" rtlCol="0">
            <a:spAutoFit/>
          </a:bodyPr>
          <a:lstStyle/>
          <a:p>
            <a:r>
              <a:rPr lang="en-US" b="1" dirty="0"/>
              <a:t>Strategic choices </a:t>
            </a:r>
            <a:r>
              <a:rPr lang="en-US" dirty="0"/>
              <a:t>involve understanding the underlying bases for future strategy at both the business unit and corporate levels and the options for developing strategy in terms of both the directions and methods of development.</a:t>
            </a:r>
          </a:p>
          <a:p>
            <a:endParaRPr lang="en-US" dirty="0"/>
          </a:p>
          <a:p>
            <a:pPr marL="285750" indent="-285750">
              <a:buFont typeface="Arial" panose="020B0604020202020204" pitchFamily="34" charset="0"/>
              <a:buChar char="•"/>
            </a:pPr>
            <a:r>
              <a:rPr lang="en-US" sz="1600" dirty="0"/>
              <a:t>What business to include in portfolio?</a:t>
            </a:r>
          </a:p>
          <a:p>
            <a:pPr marL="285750" indent="-285750">
              <a:buFont typeface="Arial" panose="020B0604020202020204" pitchFamily="34" charset="0"/>
              <a:buChar char="•"/>
            </a:pPr>
            <a:r>
              <a:rPr lang="en-US" sz="1600" dirty="0"/>
              <a:t>How do our businesses compete?</a:t>
            </a:r>
          </a:p>
          <a:p>
            <a:pPr marL="285750" indent="-285750">
              <a:buFont typeface="Arial" panose="020B0604020202020204" pitchFamily="34" charset="0"/>
              <a:buChar char="•"/>
            </a:pPr>
            <a:r>
              <a:rPr lang="en-US" sz="1600" dirty="0"/>
              <a:t>How should we compete internationally?</a:t>
            </a:r>
          </a:p>
          <a:p>
            <a:pPr marL="285750" indent="-285750">
              <a:buFont typeface="Arial" panose="020B0604020202020204" pitchFamily="34" charset="0"/>
              <a:buChar char="•"/>
            </a:pPr>
            <a:r>
              <a:rPr lang="en-US" sz="1600" dirty="0"/>
              <a:t>Are we innovating effectively?</a:t>
            </a:r>
          </a:p>
          <a:p>
            <a:pPr marL="285750" indent="-285750">
              <a:buFont typeface="Arial" panose="020B0604020202020204" pitchFamily="34" charset="0"/>
              <a:buChar char="•"/>
            </a:pPr>
            <a:r>
              <a:rPr lang="en-US" sz="1600" dirty="0"/>
              <a:t>Is non-organic growth important?</a:t>
            </a:r>
          </a:p>
          <a:p>
            <a:endParaRPr lang="en-US" dirty="0"/>
          </a:p>
          <a:p>
            <a:endParaRPr lang="en-US" dirty="0"/>
          </a:p>
          <a:p>
            <a:endParaRPr lang="fr-FR" dirty="0"/>
          </a:p>
        </p:txBody>
      </p:sp>
    </p:spTree>
    <p:extLst>
      <p:ext uri="{BB962C8B-B14F-4D97-AF65-F5344CB8AC3E}">
        <p14:creationId xmlns:p14="http://schemas.microsoft.com/office/powerpoint/2010/main" val="287127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316877"/>
            <a:ext cx="8787398" cy="3119488"/>
          </a:xfrm>
        </p:spPr>
        <p:txBody>
          <a:bodyPr/>
          <a:lstStyle/>
          <a:p>
            <a:r>
              <a:rPr lang="en-US" sz="1400" dirty="0"/>
              <a:t>Dairy product cartel — 192,7 M€</a:t>
            </a:r>
          </a:p>
          <a:p>
            <a:r>
              <a:rPr lang="en-US" sz="1400" dirty="0"/>
              <a:t>Franco German wheat cartel — 242,4 M€ </a:t>
            </a:r>
          </a:p>
          <a:p>
            <a:r>
              <a:rPr lang="en-US" sz="1400" dirty="0"/>
              <a:t>Linoleum floor cartel (2017) — 302 M€ (</a:t>
            </a:r>
            <a:r>
              <a:rPr lang="en-US" sz="1400" dirty="0" err="1"/>
              <a:t>Forbo</a:t>
            </a:r>
            <a:r>
              <a:rPr lang="en-US" sz="1400" dirty="0"/>
              <a:t>, </a:t>
            </a:r>
            <a:r>
              <a:rPr lang="en-US" sz="1400" dirty="0" err="1"/>
              <a:t>Gerflor</a:t>
            </a:r>
            <a:r>
              <a:rPr lang="en-US" sz="1400" dirty="0"/>
              <a:t> &amp; </a:t>
            </a:r>
            <a:r>
              <a:rPr lang="en-US" sz="1400" dirty="0" err="1"/>
              <a:t>Tarkett</a:t>
            </a:r>
            <a:r>
              <a:rPr lang="en-US" sz="1400" dirty="0"/>
              <a:t>)</a:t>
            </a:r>
          </a:p>
          <a:p>
            <a:r>
              <a:rPr lang="en-US" sz="1400" dirty="0"/>
              <a:t>Laundry detergent cartel (2011) — 367,9 M€ (Unilever, Procter &amp; Gamble, Henkel &amp; Colgate Palmolive)</a:t>
            </a:r>
          </a:p>
          <a:p>
            <a:r>
              <a:rPr lang="en-US" sz="1400" dirty="0"/>
              <a:t>Package delivery (2015) — 672,3 M€</a:t>
            </a:r>
          </a:p>
          <a:p>
            <a:pPr marL="0" indent="0">
              <a:buNone/>
            </a:pPr>
            <a:endParaRPr lang="en-US" sz="1400" dirty="0"/>
          </a:p>
          <a:p>
            <a:pPr marL="0" indent="0" algn="ctr">
              <a:buNone/>
            </a:pPr>
            <a:r>
              <a:rPr lang="en-US" sz="1400" dirty="0"/>
              <a:t>Europe : MAN, Volvo/Renault, Daimler, Iveco, and DAF broke EU antitrust rules (2016)</a:t>
            </a:r>
            <a:br>
              <a:rPr lang="en-US" sz="1400" dirty="0"/>
            </a:br>
            <a:r>
              <a:rPr lang="en-US" sz="1600" b="1" dirty="0"/>
              <a:t>3,807,220,000 euros !</a:t>
            </a:r>
          </a:p>
        </p:txBody>
      </p:sp>
      <p:sp>
        <p:nvSpPr>
          <p:cNvPr id="3" name="Titre 2"/>
          <p:cNvSpPr>
            <a:spLocks noGrp="1"/>
          </p:cNvSpPr>
          <p:nvPr>
            <p:ph type="title"/>
          </p:nvPr>
        </p:nvSpPr>
        <p:spPr/>
        <p:txBody>
          <a:bodyPr/>
          <a:lstStyle/>
          <a:p>
            <a:r>
              <a:rPr lang="fr-FR" dirty="0" err="1"/>
              <a:t>Examples</a:t>
            </a:r>
            <a:r>
              <a:rPr lang="fr-FR" dirty="0"/>
              <a:t> of Cartels </a:t>
            </a:r>
            <a:r>
              <a:rPr lang="fr-FR" dirty="0" err="1"/>
              <a:t>caught</a:t>
            </a:r>
            <a:r>
              <a:rPr lang="fr-FR" dirty="0"/>
              <a:t> in France </a:t>
            </a:r>
          </a:p>
        </p:txBody>
      </p:sp>
      <p:sp>
        <p:nvSpPr>
          <p:cNvPr id="4" name="Sous-titre 3"/>
          <p:cNvSpPr>
            <a:spLocks noGrp="1"/>
          </p:cNvSpPr>
          <p:nvPr>
            <p:ph type="subTitle" idx="13"/>
          </p:nvPr>
        </p:nvSpPr>
        <p:spPr/>
        <p:txBody>
          <a:bodyPr/>
          <a:lstStyle/>
          <a:p>
            <a:r>
              <a:rPr lang="fr-FR" dirty="0"/>
              <a:t>And </a:t>
            </a:r>
            <a:r>
              <a:rPr lang="fr-FR" dirty="0" err="1"/>
              <a:t>what</a:t>
            </a:r>
            <a:r>
              <a:rPr lang="fr-FR" dirty="0"/>
              <a:t> </a:t>
            </a:r>
            <a:r>
              <a:rPr lang="fr-FR" dirty="0" err="1"/>
              <a:t>they</a:t>
            </a:r>
            <a:r>
              <a:rPr lang="fr-FR" dirty="0"/>
              <a:t> </a:t>
            </a:r>
            <a:r>
              <a:rPr lang="fr-FR" dirty="0" err="1"/>
              <a:t>were</a:t>
            </a:r>
            <a:r>
              <a:rPr lang="fr-FR" dirty="0"/>
              <a:t> </a:t>
            </a:r>
            <a:r>
              <a:rPr lang="fr-FR" dirty="0" err="1"/>
              <a:t>fined</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30</a:t>
            </a:fld>
            <a:endParaRPr lang="fr-FR"/>
          </a:p>
        </p:txBody>
      </p:sp>
    </p:spTree>
    <p:extLst>
      <p:ext uri="{BB962C8B-B14F-4D97-AF65-F5344CB8AC3E}">
        <p14:creationId xmlns:p14="http://schemas.microsoft.com/office/powerpoint/2010/main" val="362784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Consider competitors’ likely moves and what they imply for strategy.</a:t>
            </a:r>
          </a:p>
          <a:p>
            <a:pPr lvl="1"/>
            <a:r>
              <a:rPr lang="en-US" dirty="0"/>
              <a:t>Responses analyzed</a:t>
            </a:r>
          </a:p>
          <a:p>
            <a:pPr lvl="1"/>
            <a:r>
              <a:rPr lang="en-US" dirty="0"/>
              <a:t>Signals analyzed</a:t>
            </a:r>
          </a:p>
          <a:p>
            <a:r>
              <a:rPr lang="en-US" dirty="0"/>
              <a:t>Important when there is </a:t>
            </a:r>
            <a:r>
              <a:rPr lang="en-US" b="1" dirty="0"/>
              <a:t>interdependence</a:t>
            </a:r>
            <a:r>
              <a:rPr lang="en-US" dirty="0"/>
              <a:t> – outcomes of choices depend on choices made by the other ‘player’.</a:t>
            </a:r>
          </a:p>
          <a:p>
            <a:pPr lvl="1"/>
            <a:r>
              <a:rPr lang="en-US" dirty="0"/>
              <a:t>Ask yourself « what will my competitor do? »</a:t>
            </a:r>
          </a:p>
          <a:p>
            <a:pPr lvl="1"/>
            <a:r>
              <a:rPr lang="en-US" dirty="0"/>
              <a:t>Think forward and reason backward.</a:t>
            </a:r>
          </a:p>
        </p:txBody>
      </p:sp>
      <p:sp>
        <p:nvSpPr>
          <p:cNvPr id="3" name="Titre 2"/>
          <p:cNvSpPr>
            <a:spLocks noGrp="1"/>
          </p:cNvSpPr>
          <p:nvPr>
            <p:ph type="title"/>
          </p:nvPr>
        </p:nvSpPr>
        <p:spPr/>
        <p:txBody>
          <a:bodyPr/>
          <a:lstStyle/>
          <a:p>
            <a:r>
              <a:rPr lang="fr-FR" dirty="0"/>
              <a:t>Game </a:t>
            </a:r>
            <a:r>
              <a:rPr lang="fr-FR" dirty="0" err="1"/>
              <a:t>theory</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31</a:t>
            </a:fld>
            <a:endParaRPr lang="fr-FR"/>
          </a:p>
        </p:txBody>
      </p:sp>
    </p:spTree>
    <p:extLst>
      <p:ext uri="{BB962C8B-B14F-4D97-AF65-F5344CB8AC3E}">
        <p14:creationId xmlns:p14="http://schemas.microsoft.com/office/powerpoint/2010/main" val="3608226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Prisoner’s</a:t>
            </a:r>
            <a:r>
              <a:rPr lang="fr-FR" dirty="0"/>
              <a:t> </a:t>
            </a:r>
            <a:r>
              <a:rPr lang="fr-FR" dirty="0" err="1"/>
              <a:t>dilemma</a:t>
            </a:r>
            <a:r>
              <a:rPr lang="fr-FR" dirty="0"/>
              <a:t> </a:t>
            </a:r>
            <a:r>
              <a:rPr lang="fr-FR" dirty="0" err="1"/>
              <a:t>payoff</a:t>
            </a:r>
            <a:r>
              <a:rPr lang="fr-FR" dirty="0"/>
              <a:t> matrix</a:t>
            </a:r>
          </a:p>
        </p:txBody>
      </p:sp>
      <p:sp>
        <p:nvSpPr>
          <p:cNvPr id="4" name="Sous-titre 3"/>
          <p:cNvSpPr>
            <a:spLocks noGrp="1"/>
          </p:cNvSpPr>
          <p:nvPr>
            <p:ph type="subTitle" idx="13"/>
          </p:nvPr>
        </p:nvSpPr>
        <p:spPr/>
        <p:txBody>
          <a:bodyPr/>
          <a:lstStyle/>
          <a:p>
            <a:r>
              <a:rPr lang="fr-FR" dirty="0"/>
              <a:t>Cut </a:t>
            </a:r>
            <a:r>
              <a:rPr lang="fr-FR" dirty="0" err="1"/>
              <a:t>prices</a:t>
            </a:r>
            <a:r>
              <a:rPr lang="fr-FR" dirty="0"/>
              <a:t> ??</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32</a:t>
            </a:fld>
            <a:endParaRPr lang="fr-FR"/>
          </a:p>
        </p:txBody>
      </p:sp>
      <p:pic>
        <p:nvPicPr>
          <p:cNvPr id="23" name="Picture 8" descr="M06NF0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99" y="1298278"/>
            <a:ext cx="4820615" cy="3248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p:cNvSpPr txBox="1"/>
          <p:nvPr/>
        </p:nvSpPr>
        <p:spPr>
          <a:xfrm>
            <a:off x="5464366" y="1298278"/>
            <a:ext cx="3272010" cy="2862322"/>
          </a:xfrm>
          <a:prstGeom prst="rect">
            <a:avLst/>
          </a:prstGeom>
          <a:noFill/>
        </p:spPr>
        <p:txBody>
          <a:bodyPr wrap="square" rtlCol="0">
            <a:spAutoFit/>
          </a:bodyPr>
          <a:lstStyle/>
          <a:p>
            <a:r>
              <a:rPr lang="en-US" dirty="0"/>
              <a:t>Boeing reflects</a:t>
            </a:r>
          </a:p>
          <a:p>
            <a:endParaRPr lang="en-US" dirty="0"/>
          </a:p>
          <a:p>
            <a:r>
              <a:rPr lang="en-US" dirty="0"/>
              <a:t>« If Airbus holds price, what is my best strategy to maximize MY payoff? »</a:t>
            </a:r>
          </a:p>
          <a:p>
            <a:endParaRPr lang="en-US" dirty="0"/>
          </a:p>
          <a:p>
            <a:r>
              <a:rPr lang="en-US" dirty="0"/>
              <a:t>« If Airbus cuts price, what is my best strategy to maximize MY payoff? »</a:t>
            </a:r>
          </a:p>
          <a:p>
            <a:endParaRPr lang="en-US" dirty="0"/>
          </a:p>
        </p:txBody>
      </p:sp>
    </p:spTree>
    <p:extLst>
      <p:ext uri="{BB962C8B-B14F-4D97-AF65-F5344CB8AC3E}">
        <p14:creationId xmlns:p14="http://schemas.microsoft.com/office/powerpoint/2010/main" val="3376358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Importance of repeated « rounds » (and no known « last » round)</a:t>
            </a:r>
          </a:p>
          <a:p>
            <a:r>
              <a:rPr lang="en-US" dirty="0"/>
              <a:t>Signal by responding quickly to deter future moves</a:t>
            </a:r>
          </a:p>
          <a:p>
            <a:r>
              <a:rPr lang="en-US" dirty="0"/>
              <a:t>Commit to a strategy</a:t>
            </a:r>
          </a:p>
          <a:p>
            <a:endParaRPr lang="en-US" dirty="0"/>
          </a:p>
          <a:p>
            <a:r>
              <a:rPr lang="en-US" dirty="0"/>
              <a:t>Some unilateral tactics exist to enforce cooperation</a:t>
            </a:r>
          </a:p>
        </p:txBody>
      </p:sp>
      <p:sp>
        <p:nvSpPr>
          <p:cNvPr id="3" name="Titre 2"/>
          <p:cNvSpPr>
            <a:spLocks noGrp="1"/>
          </p:cNvSpPr>
          <p:nvPr>
            <p:ph type="title"/>
          </p:nvPr>
        </p:nvSpPr>
        <p:spPr/>
        <p:txBody>
          <a:bodyPr/>
          <a:lstStyle/>
          <a:p>
            <a:r>
              <a:rPr lang="fr-FR" dirty="0" err="1"/>
              <a:t>Cooperation</a:t>
            </a:r>
            <a:endParaRPr lang="fr-FR" dirty="0"/>
          </a:p>
        </p:txBody>
      </p:sp>
      <p:sp>
        <p:nvSpPr>
          <p:cNvPr id="4" name="Sous-titre 3"/>
          <p:cNvSpPr>
            <a:spLocks noGrp="1"/>
          </p:cNvSpPr>
          <p:nvPr>
            <p:ph type="subTitle" idx="13"/>
          </p:nvPr>
        </p:nvSpPr>
        <p:spPr/>
        <p:txBody>
          <a:bodyPr/>
          <a:lstStyle/>
          <a:p>
            <a:r>
              <a:rPr lang="fr-FR" dirty="0"/>
              <a:t>Possible ?</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33</a:t>
            </a:fld>
            <a:endParaRPr lang="fr-FR"/>
          </a:p>
        </p:txBody>
      </p:sp>
      <p:pic>
        <p:nvPicPr>
          <p:cNvPr id="6" name="Image 5"/>
          <p:cNvPicPr>
            <a:picLocks noChangeAspect="1"/>
          </p:cNvPicPr>
          <p:nvPr/>
        </p:nvPicPr>
        <p:blipFill>
          <a:blip r:embed="rId2"/>
          <a:stretch>
            <a:fillRect/>
          </a:stretch>
        </p:blipFill>
        <p:spPr>
          <a:xfrm>
            <a:off x="5163272" y="3196339"/>
            <a:ext cx="3657143" cy="1247619"/>
          </a:xfrm>
          <a:prstGeom prst="rect">
            <a:avLst/>
          </a:prstGeom>
        </p:spPr>
      </p:pic>
    </p:spTree>
    <p:extLst>
      <p:ext uri="{BB962C8B-B14F-4D97-AF65-F5344CB8AC3E}">
        <p14:creationId xmlns:p14="http://schemas.microsoft.com/office/powerpoint/2010/main" val="1695189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buNone/>
            </a:pPr>
            <a:r>
              <a:rPr lang="en-US" dirty="0"/>
              <a:t>A </a:t>
            </a:r>
            <a:r>
              <a:rPr lang="en-US" b="1" dirty="0"/>
              <a:t>business model </a:t>
            </a:r>
            <a:r>
              <a:rPr lang="en-US" dirty="0"/>
              <a:t>describes a value proposition for customers and other participants, an arrangement of activities that produce value, and associated revenue and cost structures</a:t>
            </a:r>
            <a:br>
              <a:rPr lang="en-US" dirty="0"/>
            </a:br>
            <a:endParaRPr lang="en-US" dirty="0"/>
          </a:p>
          <a:p>
            <a:pPr lvl="1"/>
            <a:r>
              <a:rPr lang="en-US" dirty="0"/>
              <a:t>Value creation – what is offered, how and to whom</a:t>
            </a:r>
            <a:br>
              <a:rPr lang="en-US" dirty="0"/>
            </a:br>
            <a:r>
              <a:rPr lang="en-US" sz="1200" dirty="0"/>
              <a:t>- Customer needs and problems</a:t>
            </a:r>
            <a:br>
              <a:rPr lang="en-US" sz="1200" dirty="0"/>
            </a:br>
            <a:r>
              <a:rPr lang="en-US" sz="1200" dirty="0"/>
              <a:t>- Target customers and segments</a:t>
            </a:r>
          </a:p>
          <a:p>
            <a:pPr lvl="1"/>
            <a:r>
              <a:rPr lang="en-US" dirty="0"/>
              <a:t>Value configuration – how resources and activities are combined to create value</a:t>
            </a:r>
            <a:br>
              <a:rPr lang="en-US" dirty="0"/>
            </a:br>
            <a:r>
              <a:rPr lang="en-US" sz="1200" dirty="0"/>
              <a:t>- Key resources and activities (who does what)</a:t>
            </a:r>
            <a:br>
              <a:rPr lang="en-US" sz="1200" dirty="0"/>
            </a:br>
            <a:r>
              <a:rPr lang="en-US" sz="1200" dirty="0"/>
              <a:t>- Linkages</a:t>
            </a:r>
          </a:p>
          <a:p>
            <a:pPr lvl="1"/>
            <a:r>
              <a:rPr lang="en-US" dirty="0"/>
              <a:t>Value capture – cost and revenue streams and how value is recuperated (ex. pricing models)</a:t>
            </a:r>
          </a:p>
        </p:txBody>
      </p:sp>
      <p:sp>
        <p:nvSpPr>
          <p:cNvPr id="3" name="Titre 2"/>
          <p:cNvSpPr>
            <a:spLocks noGrp="1"/>
          </p:cNvSpPr>
          <p:nvPr>
            <p:ph type="title"/>
          </p:nvPr>
        </p:nvSpPr>
        <p:spPr/>
        <p:txBody>
          <a:bodyPr/>
          <a:lstStyle/>
          <a:p>
            <a:r>
              <a:rPr lang="fr-FR" dirty="0"/>
              <a:t>Business Model</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34</a:t>
            </a:fld>
            <a:endParaRPr lang="fr-FR"/>
          </a:p>
        </p:txBody>
      </p:sp>
      <p:grpSp>
        <p:nvGrpSpPr>
          <p:cNvPr id="6" name="Groupe 5"/>
          <p:cNvGrpSpPr/>
          <p:nvPr/>
        </p:nvGrpSpPr>
        <p:grpSpPr>
          <a:xfrm>
            <a:off x="355846" y="1092158"/>
            <a:ext cx="8888999" cy="1211503"/>
            <a:chOff x="-1151679" y="714210"/>
            <a:chExt cx="8888999" cy="1211503"/>
          </a:xfrm>
        </p:grpSpPr>
        <p:sp>
          <p:nvSpPr>
            <p:cNvPr id="7" name="Rectangle 6"/>
            <p:cNvSpPr/>
            <p:nvPr/>
          </p:nvSpPr>
          <p:spPr>
            <a:xfrm>
              <a:off x="-1151679" y="954903"/>
              <a:ext cx="8465949" cy="970810"/>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7258289" y="714210"/>
              <a:ext cx="479031" cy="513384"/>
            </a:xfrm>
            <a:prstGeom prst="rect">
              <a:avLst/>
            </a:prstGeom>
          </p:spPr>
        </p:pic>
      </p:grpSp>
    </p:spTree>
    <p:extLst>
      <p:ext uri="{BB962C8B-B14F-4D97-AF65-F5344CB8AC3E}">
        <p14:creationId xmlns:p14="http://schemas.microsoft.com/office/powerpoint/2010/main" val="22111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endParaRPr lang="fr-FR" dirty="0"/>
          </a:p>
        </p:txBody>
      </p:sp>
      <p:sp>
        <p:nvSpPr>
          <p:cNvPr id="3" name="Titre 2"/>
          <p:cNvSpPr>
            <a:spLocks noGrp="1"/>
          </p:cNvSpPr>
          <p:nvPr>
            <p:ph type="title"/>
          </p:nvPr>
        </p:nvSpPr>
        <p:spPr/>
        <p:txBody>
          <a:bodyPr/>
          <a:lstStyle/>
          <a:p>
            <a:r>
              <a:rPr lang="fr-FR" dirty="0"/>
              <a:t>Busines Model </a:t>
            </a:r>
            <a:r>
              <a:rPr lang="fr-FR" dirty="0" err="1"/>
              <a:t>Canvas</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35</a:t>
            </a:fld>
            <a:endParaRPr lang="fr-FR"/>
          </a:p>
        </p:txBody>
      </p:sp>
      <p:pic>
        <p:nvPicPr>
          <p:cNvPr id="7" name="Image 6"/>
          <p:cNvPicPr>
            <a:picLocks noChangeAspect="1"/>
          </p:cNvPicPr>
          <p:nvPr/>
        </p:nvPicPr>
        <p:blipFill>
          <a:blip r:embed="rId2"/>
          <a:stretch>
            <a:fillRect/>
          </a:stretch>
        </p:blipFill>
        <p:spPr>
          <a:xfrm>
            <a:off x="1759202" y="784284"/>
            <a:ext cx="5100938" cy="3770160"/>
          </a:xfrm>
          <a:prstGeom prst="rect">
            <a:avLst/>
          </a:prstGeom>
        </p:spPr>
      </p:pic>
    </p:spTree>
    <p:extLst>
      <p:ext uri="{BB962C8B-B14F-4D97-AF65-F5344CB8AC3E}">
        <p14:creationId xmlns:p14="http://schemas.microsoft.com/office/powerpoint/2010/main" val="4104762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endParaRPr lang="fr-FR"/>
          </a:p>
        </p:txBody>
      </p:sp>
      <p:sp>
        <p:nvSpPr>
          <p:cNvPr id="3" name="Titre 2"/>
          <p:cNvSpPr>
            <a:spLocks noGrp="1"/>
          </p:cNvSpPr>
          <p:nvPr>
            <p:ph type="title"/>
          </p:nvPr>
        </p:nvSpPr>
        <p:spPr/>
        <p:txBody>
          <a:bodyPr/>
          <a:lstStyle/>
          <a:p>
            <a:r>
              <a:rPr lang="fr-FR" dirty="0"/>
              <a:t>Skype</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36</a:t>
            </a:fld>
            <a:endParaRPr lang="fr-FR"/>
          </a:p>
        </p:txBody>
      </p:sp>
      <p:pic>
        <p:nvPicPr>
          <p:cNvPr id="6" name="Image 5"/>
          <p:cNvPicPr>
            <a:picLocks noChangeAspect="1"/>
          </p:cNvPicPr>
          <p:nvPr/>
        </p:nvPicPr>
        <p:blipFill>
          <a:blip r:embed="rId2"/>
          <a:stretch>
            <a:fillRect/>
          </a:stretch>
        </p:blipFill>
        <p:spPr>
          <a:xfrm>
            <a:off x="2840988" y="35497"/>
            <a:ext cx="6272037" cy="4608530"/>
          </a:xfrm>
          <a:prstGeom prst="rect">
            <a:avLst/>
          </a:prstGeom>
        </p:spPr>
      </p:pic>
    </p:spTree>
    <p:extLst>
      <p:ext uri="{BB962C8B-B14F-4D97-AF65-F5344CB8AC3E}">
        <p14:creationId xmlns:p14="http://schemas.microsoft.com/office/powerpoint/2010/main" val="3406483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sz="1800" dirty="0"/>
              <a:t>Razor and blade</a:t>
            </a:r>
          </a:p>
          <a:p>
            <a:pPr lvl="1"/>
            <a:r>
              <a:rPr lang="en-US" sz="1400" dirty="0"/>
              <a:t>Low price razor, high price blade</a:t>
            </a:r>
          </a:p>
          <a:p>
            <a:pPr lvl="1"/>
            <a:r>
              <a:rPr lang="en-US" sz="1400" dirty="0"/>
              <a:t>Free phone, high price to call</a:t>
            </a:r>
          </a:p>
          <a:p>
            <a:pPr lvl="1"/>
            <a:r>
              <a:rPr lang="en-US" sz="1400" dirty="0"/>
              <a:t>Low price printer high price ink</a:t>
            </a:r>
          </a:p>
          <a:p>
            <a:pPr lvl="1"/>
            <a:r>
              <a:rPr lang="en-US" sz="1400" dirty="0"/>
              <a:t>Low price coffee machine high price coffee capsules</a:t>
            </a:r>
          </a:p>
          <a:p>
            <a:r>
              <a:rPr lang="en-US" sz="1800" dirty="0"/>
              <a:t>Freemium</a:t>
            </a:r>
          </a:p>
          <a:p>
            <a:pPr lvl="1"/>
            <a:r>
              <a:rPr lang="en-US" sz="1400" dirty="0"/>
              <a:t>Basic version is free</a:t>
            </a:r>
          </a:p>
          <a:p>
            <a:pPr lvl="1"/>
            <a:r>
              <a:rPr lang="en-US" sz="1400" dirty="0"/>
              <a:t>Skype, Spotify,…</a:t>
            </a:r>
          </a:p>
          <a:p>
            <a:r>
              <a:rPr lang="en-US" sz="1800" dirty="0"/>
              <a:t>Multi-sided platforms</a:t>
            </a:r>
          </a:p>
          <a:p>
            <a:pPr lvl="1"/>
            <a:r>
              <a:rPr lang="en-US" sz="1400" dirty="0"/>
              <a:t>Interdependence in value creation</a:t>
            </a:r>
          </a:p>
          <a:p>
            <a:pPr lvl="1"/>
            <a:r>
              <a:rPr lang="en-US" sz="1400" dirty="0"/>
              <a:t>Video game platforms</a:t>
            </a:r>
          </a:p>
          <a:p>
            <a:pPr lvl="1"/>
            <a:r>
              <a:rPr lang="en-US" sz="1400" dirty="0"/>
              <a:t>Google (advertisers + users)</a:t>
            </a:r>
          </a:p>
        </p:txBody>
      </p:sp>
      <p:sp>
        <p:nvSpPr>
          <p:cNvPr id="3" name="Titre 2"/>
          <p:cNvSpPr>
            <a:spLocks noGrp="1"/>
          </p:cNvSpPr>
          <p:nvPr>
            <p:ph type="title"/>
          </p:nvPr>
        </p:nvSpPr>
        <p:spPr/>
        <p:txBody>
          <a:bodyPr/>
          <a:lstStyle/>
          <a:p>
            <a:r>
              <a:rPr lang="fr-FR" dirty="0" err="1"/>
              <a:t>Typical</a:t>
            </a:r>
            <a:r>
              <a:rPr lang="fr-FR" dirty="0"/>
              <a:t> patterns</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37</a:t>
            </a:fld>
            <a:endParaRPr lang="fr-FR"/>
          </a:p>
        </p:txBody>
      </p:sp>
      <p:pic>
        <p:nvPicPr>
          <p:cNvPr id="9" name="Image 8"/>
          <p:cNvPicPr>
            <a:picLocks noChangeAspect="1"/>
          </p:cNvPicPr>
          <p:nvPr/>
        </p:nvPicPr>
        <p:blipFill>
          <a:blip r:embed="rId2"/>
          <a:stretch>
            <a:fillRect/>
          </a:stretch>
        </p:blipFill>
        <p:spPr>
          <a:xfrm>
            <a:off x="5684039" y="732613"/>
            <a:ext cx="933737" cy="933737"/>
          </a:xfrm>
          <a:prstGeom prst="rect">
            <a:avLst/>
          </a:prstGeom>
        </p:spPr>
      </p:pic>
      <p:pic>
        <p:nvPicPr>
          <p:cNvPr id="10" name="Image 9"/>
          <p:cNvPicPr>
            <a:picLocks noChangeAspect="1"/>
          </p:cNvPicPr>
          <p:nvPr/>
        </p:nvPicPr>
        <p:blipFill>
          <a:blip r:embed="rId3"/>
          <a:stretch>
            <a:fillRect/>
          </a:stretch>
        </p:blipFill>
        <p:spPr>
          <a:xfrm>
            <a:off x="6617776" y="1060358"/>
            <a:ext cx="952459" cy="952459"/>
          </a:xfrm>
          <a:prstGeom prst="rect">
            <a:avLst/>
          </a:prstGeom>
        </p:spPr>
      </p:pic>
      <p:pic>
        <p:nvPicPr>
          <p:cNvPr id="11" name="Image 10"/>
          <p:cNvPicPr>
            <a:picLocks noChangeAspect="1"/>
          </p:cNvPicPr>
          <p:nvPr/>
        </p:nvPicPr>
        <p:blipFill>
          <a:blip r:embed="rId4"/>
          <a:stretch>
            <a:fillRect/>
          </a:stretch>
        </p:blipFill>
        <p:spPr>
          <a:xfrm>
            <a:off x="5684038" y="2055623"/>
            <a:ext cx="1927108" cy="1259190"/>
          </a:xfrm>
          <a:prstGeom prst="rect">
            <a:avLst/>
          </a:prstGeom>
        </p:spPr>
      </p:pic>
      <p:sp>
        <p:nvSpPr>
          <p:cNvPr id="12" name="ZoneTexte 11"/>
          <p:cNvSpPr txBox="1"/>
          <p:nvPr/>
        </p:nvSpPr>
        <p:spPr>
          <a:xfrm>
            <a:off x="7624584" y="2312918"/>
            <a:ext cx="1240083" cy="646331"/>
          </a:xfrm>
          <a:prstGeom prst="rect">
            <a:avLst/>
          </a:prstGeom>
          <a:noFill/>
        </p:spPr>
        <p:txBody>
          <a:bodyPr wrap="square" rtlCol="0">
            <a:spAutoFit/>
          </a:bodyPr>
          <a:lstStyle/>
          <a:p>
            <a:r>
              <a:rPr lang="fr-FR" dirty="0" err="1"/>
              <a:t>Almost</a:t>
            </a:r>
            <a:r>
              <a:rPr lang="fr-FR" dirty="0"/>
              <a:t> 50%</a:t>
            </a:r>
          </a:p>
        </p:txBody>
      </p:sp>
      <p:pic>
        <p:nvPicPr>
          <p:cNvPr id="13" name="Image 12"/>
          <p:cNvPicPr>
            <a:picLocks noChangeAspect="1"/>
          </p:cNvPicPr>
          <p:nvPr/>
        </p:nvPicPr>
        <p:blipFill>
          <a:blip r:embed="rId5"/>
          <a:stretch>
            <a:fillRect/>
          </a:stretch>
        </p:blipFill>
        <p:spPr>
          <a:xfrm>
            <a:off x="5684038" y="3400425"/>
            <a:ext cx="1928130" cy="1197470"/>
          </a:xfrm>
          <a:prstGeom prst="rect">
            <a:avLst/>
          </a:prstGeom>
        </p:spPr>
      </p:pic>
    </p:spTree>
    <p:extLst>
      <p:ext uri="{BB962C8B-B14F-4D97-AF65-F5344CB8AC3E}">
        <p14:creationId xmlns:p14="http://schemas.microsoft.com/office/powerpoint/2010/main" val="72952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2130" y="2150615"/>
            <a:ext cx="9131870" cy="469106"/>
          </a:xfrm>
        </p:spPr>
        <p:txBody>
          <a:bodyPr/>
          <a:lstStyle/>
          <a:p>
            <a:pPr>
              <a:buNone/>
            </a:pPr>
            <a:r>
              <a:rPr lang="fr-FR" dirty="0"/>
              <a:t>QUESTIONS ?</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38</a:t>
            </a:fld>
            <a:endParaRPr lang="fr-FR"/>
          </a:p>
        </p:txBody>
      </p:sp>
    </p:spTree>
    <p:extLst>
      <p:ext uri="{BB962C8B-B14F-4D97-AF65-F5344CB8AC3E}">
        <p14:creationId xmlns:p14="http://schemas.microsoft.com/office/powerpoint/2010/main" val="3347996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err="1"/>
              <a:t>Strategy</a:t>
            </a:r>
            <a:endParaRPr lang="fr-FR" dirty="0"/>
          </a:p>
        </p:txBody>
      </p:sp>
      <p:sp>
        <p:nvSpPr>
          <p:cNvPr id="3" name="Sous-titre 2"/>
          <p:cNvSpPr>
            <a:spLocks noGrp="1"/>
          </p:cNvSpPr>
          <p:nvPr>
            <p:ph type="subTitle" idx="1"/>
          </p:nvPr>
        </p:nvSpPr>
        <p:spPr>
          <a:xfrm>
            <a:off x="355239" y="1131590"/>
            <a:ext cx="8491306" cy="465856"/>
          </a:xfrm>
        </p:spPr>
        <p:txBody>
          <a:bodyPr/>
          <a:lstStyle/>
          <a:p>
            <a:r>
              <a:rPr lang="fr-FR" sz="2800" dirty="0"/>
              <a:t>Module 8 : </a:t>
            </a:r>
            <a:r>
              <a:rPr lang="fr-FR" sz="2800" dirty="0" err="1"/>
              <a:t>Entrepreneurship</a:t>
            </a:r>
            <a:r>
              <a:rPr lang="fr-FR" sz="2800" dirty="0"/>
              <a:t> &amp; Innovation</a:t>
            </a:r>
          </a:p>
        </p:txBody>
      </p:sp>
    </p:spTree>
    <p:extLst>
      <p:ext uri="{BB962C8B-B14F-4D97-AF65-F5344CB8AC3E}">
        <p14:creationId xmlns:p14="http://schemas.microsoft.com/office/powerpoint/2010/main" val="1274747659"/>
      </p:ext>
    </p:extLst>
  </p:cSld>
  <p:clrMapOvr>
    <a:masterClrMapping/>
  </p:clrMapOvr>
  <mc:AlternateContent xmlns:mc="http://schemas.openxmlformats.org/markup-compatibility/2006" xmlns:p14="http://schemas.microsoft.com/office/powerpoint/2010/main">
    <mc:Choice Requires="p14">
      <p:transition spd="slow" p14:dur="2000" advTm="10513"/>
    </mc:Choice>
    <mc:Fallback xmlns="">
      <p:transition spd="slow" advTm="1051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Strategic </a:t>
            </a:r>
            <a:r>
              <a:rPr lang="fr-FR" dirty="0" err="1"/>
              <a:t>Choices</a:t>
            </a:r>
            <a:endParaRPr lang="fr-FR" dirty="0"/>
          </a:p>
        </p:txBody>
      </p:sp>
      <p:sp>
        <p:nvSpPr>
          <p:cNvPr id="4" name="Sous-titre 3"/>
          <p:cNvSpPr>
            <a:spLocks noGrp="1"/>
          </p:cNvSpPr>
          <p:nvPr>
            <p:ph type="subTitle" idx="13"/>
          </p:nvPr>
        </p:nvSpPr>
        <p:spPr/>
        <p:txBody>
          <a:bodyPr/>
          <a:lstStyle/>
          <a:p>
            <a:r>
              <a:rPr lang="fr-FR" dirty="0"/>
              <a:t>Sessions 7-10</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4</a:t>
            </a:fld>
            <a:endParaRPr lang="fr-FR"/>
          </a:p>
        </p:txBody>
      </p:sp>
      <p:sp>
        <p:nvSpPr>
          <p:cNvPr id="7" name="Ellipse 6"/>
          <p:cNvSpPr/>
          <p:nvPr/>
        </p:nvSpPr>
        <p:spPr>
          <a:xfrm>
            <a:off x="4572000" y="172162"/>
            <a:ext cx="4325326" cy="4325326"/>
          </a:xfrm>
          <a:prstGeom prst="ellipse">
            <a:avLst/>
          </a:prstGeom>
          <a:solidFill>
            <a:srgbClr val="ACE0F0"/>
          </a:solidFill>
          <a:ln w="114300">
            <a:solidFill>
              <a:srgbClr val="00A6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e 19"/>
          <p:cNvGrpSpPr/>
          <p:nvPr/>
        </p:nvGrpSpPr>
        <p:grpSpPr>
          <a:xfrm>
            <a:off x="6077383" y="343317"/>
            <a:ext cx="1294865" cy="1187355"/>
            <a:chOff x="2028808" y="261429"/>
            <a:chExt cx="1294865" cy="1187355"/>
          </a:xfrm>
          <a:solidFill>
            <a:srgbClr val="83D2E2"/>
          </a:solidFill>
        </p:grpSpPr>
        <p:sp>
          <p:nvSpPr>
            <p:cNvPr id="12" name="Ellipse 11"/>
            <p:cNvSpPr/>
            <p:nvPr/>
          </p:nvSpPr>
          <p:spPr>
            <a:xfrm>
              <a:off x="2086204" y="261429"/>
              <a:ext cx="1187355" cy="1187355"/>
            </a:xfrm>
            <a:prstGeom prst="ellipse">
              <a:avLst/>
            </a:prstGeom>
            <a:solidFill>
              <a:srgbClr val="2CFF21"/>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400" dirty="0"/>
            </a:p>
          </p:txBody>
        </p:sp>
        <p:sp>
          <p:nvSpPr>
            <p:cNvPr id="14" name="ZoneTexte 13"/>
            <p:cNvSpPr txBox="1"/>
            <p:nvPr/>
          </p:nvSpPr>
          <p:spPr>
            <a:xfrm>
              <a:off x="2028808" y="508340"/>
              <a:ext cx="1294865" cy="584775"/>
            </a:xfrm>
            <a:prstGeom prst="rect">
              <a:avLst/>
            </a:prstGeom>
            <a:noFill/>
            <a:ln>
              <a:noFill/>
            </a:ln>
          </p:spPr>
          <p:txBody>
            <a:bodyPr wrap="square" rtlCol="0">
              <a:spAutoFit/>
            </a:bodyPr>
            <a:lstStyle/>
            <a:p>
              <a:pPr algn="ctr"/>
              <a:r>
                <a:rPr lang="fr-FR" sz="1600" dirty="0"/>
                <a:t>Business</a:t>
              </a:r>
              <a:br>
                <a:rPr lang="fr-FR" sz="1600" dirty="0"/>
              </a:br>
              <a:r>
                <a:rPr lang="fr-FR" sz="1600" dirty="0" err="1"/>
                <a:t>strategy</a:t>
              </a:r>
              <a:endParaRPr lang="fr-FR" sz="1600" dirty="0"/>
            </a:p>
          </p:txBody>
        </p:sp>
      </p:grpSp>
      <p:grpSp>
        <p:nvGrpSpPr>
          <p:cNvPr id="22" name="Groupe 21"/>
          <p:cNvGrpSpPr/>
          <p:nvPr/>
        </p:nvGrpSpPr>
        <p:grpSpPr>
          <a:xfrm>
            <a:off x="7374501" y="1289765"/>
            <a:ext cx="1294865" cy="1187355"/>
            <a:chOff x="3325926" y="1207877"/>
            <a:chExt cx="1294865" cy="1187355"/>
          </a:xfrm>
        </p:grpSpPr>
        <p:sp>
          <p:nvSpPr>
            <p:cNvPr id="8" name="Ellipse 7"/>
            <p:cNvSpPr/>
            <p:nvPr/>
          </p:nvSpPr>
          <p:spPr>
            <a:xfrm>
              <a:off x="3357349" y="1207877"/>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5" name="ZoneTexte 14"/>
            <p:cNvSpPr txBox="1"/>
            <p:nvPr/>
          </p:nvSpPr>
          <p:spPr>
            <a:xfrm>
              <a:off x="3325926" y="1634492"/>
              <a:ext cx="1294865" cy="338554"/>
            </a:xfrm>
            <a:prstGeom prst="rect">
              <a:avLst/>
            </a:prstGeom>
            <a:noFill/>
          </p:spPr>
          <p:txBody>
            <a:bodyPr wrap="square" rtlCol="0">
              <a:spAutoFit/>
            </a:bodyPr>
            <a:lstStyle/>
            <a:p>
              <a:pPr algn="ctr"/>
              <a:r>
                <a:rPr lang="fr-FR" sz="1600" dirty="0"/>
                <a:t>International</a:t>
              </a:r>
            </a:p>
          </p:txBody>
        </p:sp>
      </p:grpSp>
      <p:grpSp>
        <p:nvGrpSpPr>
          <p:cNvPr id="21" name="Groupe 20"/>
          <p:cNvGrpSpPr/>
          <p:nvPr/>
        </p:nvGrpSpPr>
        <p:grpSpPr>
          <a:xfrm>
            <a:off x="4809878" y="1289765"/>
            <a:ext cx="1294865" cy="1187355"/>
            <a:chOff x="761303" y="1207877"/>
            <a:chExt cx="1294865" cy="1187355"/>
          </a:xfrm>
        </p:grpSpPr>
        <p:sp>
          <p:nvSpPr>
            <p:cNvPr id="11" name="Ellipse 10"/>
            <p:cNvSpPr/>
            <p:nvPr/>
          </p:nvSpPr>
          <p:spPr>
            <a:xfrm>
              <a:off x="815059" y="1207877"/>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6" name="ZoneTexte 15"/>
            <p:cNvSpPr txBox="1"/>
            <p:nvPr/>
          </p:nvSpPr>
          <p:spPr>
            <a:xfrm>
              <a:off x="761303" y="1484364"/>
              <a:ext cx="1294865" cy="584775"/>
            </a:xfrm>
            <a:prstGeom prst="rect">
              <a:avLst/>
            </a:prstGeom>
            <a:noFill/>
          </p:spPr>
          <p:txBody>
            <a:bodyPr wrap="square" rtlCol="0">
              <a:spAutoFit/>
            </a:bodyPr>
            <a:lstStyle/>
            <a:p>
              <a:pPr algn="ctr"/>
              <a:r>
                <a:rPr lang="fr-FR" sz="1600" dirty="0" err="1"/>
                <a:t>Corporate</a:t>
              </a:r>
              <a:br>
                <a:rPr lang="fr-FR" sz="1600" dirty="0"/>
              </a:br>
              <a:r>
                <a:rPr lang="fr-FR" sz="1600" dirty="0" err="1"/>
                <a:t>Strategy</a:t>
              </a:r>
              <a:endParaRPr lang="fr-FR" sz="1600" dirty="0"/>
            </a:p>
          </p:txBody>
        </p:sp>
      </p:grpSp>
      <p:grpSp>
        <p:nvGrpSpPr>
          <p:cNvPr id="23" name="Groupe 22"/>
          <p:cNvGrpSpPr/>
          <p:nvPr/>
        </p:nvGrpSpPr>
        <p:grpSpPr>
          <a:xfrm>
            <a:off x="6900468" y="2940801"/>
            <a:ext cx="1294865" cy="1187355"/>
            <a:chOff x="2851893" y="2858913"/>
            <a:chExt cx="1294865" cy="1187355"/>
          </a:xfrm>
        </p:grpSpPr>
        <p:sp>
          <p:nvSpPr>
            <p:cNvPr id="13" name="Ellipse 12"/>
            <p:cNvSpPr/>
            <p:nvPr/>
          </p:nvSpPr>
          <p:spPr>
            <a:xfrm>
              <a:off x="2917234" y="2858913"/>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7" name="ZoneTexte 16"/>
            <p:cNvSpPr txBox="1"/>
            <p:nvPr/>
          </p:nvSpPr>
          <p:spPr>
            <a:xfrm>
              <a:off x="2851893" y="3004995"/>
              <a:ext cx="1294865" cy="830997"/>
            </a:xfrm>
            <a:prstGeom prst="rect">
              <a:avLst/>
            </a:prstGeom>
            <a:noFill/>
          </p:spPr>
          <p:txBody>
            <a:bodyPr wrap="square" rtlCol="0">
              <a:spAutoFit/>
            </a:bodyPr>
            <a:lstStyle/>
            <a:p>
              <a:pPr algn="ctr"/>
              <a:r>
                <a:rPr lang="fr-FR" sz="1600" dirty="0"/>
                <a:t>Acquisitions</a:t>
              </a:r>
              <a:br>
                <a:rPr lang="fr-FR" sz="1600" dirty="0"/>
              </a:br>
              <a:r>
                <a:rPr lang="fr-FR" sz="1600" dirty="0"/>
                <a:t>&amp;</a:t>
              </a:r>
              <a:br>
                <a:rPr lang="fr-FR" sz="1600" dirty="0"/>
              </a:br>
              <a:r>
                <a:rPr lang="fr-FR" sz="1600" dirty="0"/>
                <a:t>Alliances</a:t>
              </a:r>
            </a:p>
          </p:txBody>
        </p:sp>
      </p:grpSp>
      <p:grpSp>
        <p:nvGrpSpPr>
          <p:cNvPr id="24" name="Groupe 23"/>
          <p:cNvGrpSpPr/>
          <p:nvPr/>
        </p:nvGrpSpPr>
        <p:grpSpPr>
          <a:xfrm>
            <a:off x="5327321" y="2940801"/>
            <a:ext cx="1294865" cy="1187355"/>
            <a:chOff x="1278746" y="2858913"/>
            <a:chExt cx="1294865" cy="1187355"/>
          </a:xfrm>
        </p:grpSpPr>
        <p:sp>
          <p:nvSpPr>
            <p:cNvPr id="10" name="Ellipse 9"/>
            <p:cNvSpPr/>
            <p:nvPr/>
          </p:nvSpPr>
          <p:spPr>
            <a:xfrm>
              <a:off x="1327749" y="2858913"/>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8" name="ZoneTexte 17"/>
            <p:cNvSpPr txBox="1"/>
            <p:nvPr/>
          </p:nvSpPr>
          <p:spPr>
            <a:xfrm>
              <a:off x="1278746" y="3060697"/>
              <a:ext cx="1294865" cy="584775"/>
            </a:xfrm>
            <a:prstGeom prst="rect">
              <a:avLst/>
            </a:prstGeom>
            <a:noFill/>
          </p:spPr>
          <p:txBody>
            <a:bodyPr wrap="square" rtlCol="0">
              <a:spAutoFit/>
            </a:bodyPr>
            <a:lstStyle/>
            <a:p>
              <a:pPr algn="ctr"/>
              <a:r>
                <a:rPr lang="fr-FR" sz="1600" dirty="0"/>
                <a:t>Entre-</a:t>
              </a:r>
              <a:r>
                <a:rPr lang="fr-FR" sz="1600" dirty="0" err="1"/>
                <a:t>preneurship</a:t>
              </a:r>
              <a:endParaRPr lang="fr-FR" sz="1600" dirty="0"/>
            </a:p>
          </p:txBody>
        </p:sp>
      </p:grpSp>
      <p:sp>
        <p:nvSpPr>
          <p:cNvPr id="19" name="ZoneTexte 18"/>
          <p:cNvSpPr txBox="1"/>
          <p:nvPr/>
        </p:nvSpPr>
        <p:spPr>
          <a:xfrm>
            <a:off x="6009087" y="1957287"/>
            <a:ext cx="1502334" cy="830997"/>
          </a:xfrm>
          <a:prstGeom prst="rect">
            <a:avLst/>
          </a:prstGeom>
          <a:noFill/>
        </p:spPr>
        <p:txBody>
          <a:bodyPr wrap="none" rtlCol="0">
            <a:spAutoFit/>
          </a:bodyPr>
          <a:lstStyle/>
          <a:p>
            <a:pPr algn="ctr"/>
            <a:r>
              <a:rPr lang="fr-FR" sz="2400" b="1" dirty="0">
                <a:latin typeface="Arial" panose="020B0604020202020204" pitchFamily="34" charset="0"/>
                <a:cs typeface="Arial" panose="020B0604020202020204" pitchFamily="34" charset="0"/>
              </a:rPr>
              <a:t>Strategic</a:t>
            </a:r>
            <a:br>
              <a:rPr lang="fr-FR" sz="2400" b="1" dirty="0">
                <a:latin typeface="Arial" panose="020B0604020202020204" pitchFamily="34" charset="0"/>
                <a:cs typeface="Arial" panose="020B0604020202020204" pitchFamily="34" charset="0"/>
              </a:rPr>
            </a:br>
            <a:r>
              <a:rPr lang="fr-FR" sz="2400" b="1" dirty="0" err="1">
                <a:latin typeface="Arial" panose="020B0604020202020204" pitchFamily="34" charset="0"/>
                <a:cs typeface="Arial" panose="020B0604020202020204" pitchFamily="34" charset="0"/>
              </a:rPr>
              <a:t>Choices</a:t>
            </a:r>
            <a:endParaRPr lang="fr-FR" sz="2400" b="1" dirty="0">
              <a:latin typeface="Arial" panose="020B0604020202020204" pitchFamily="34" charset="0"/>
              <a:cs typeface="Arial" panose="020B0604020202020204" pitchFamily="34" charset="0"/>
            </a:endParaRPr>
          </a:p>
        </p:txBody>
      </p:sp>
      <p:sp>
        <p:nvSpPr>
          <p:cNvPr id="25" name="ZoneTexte 24"/>
          <p:cNvSpPr txBox="1"/>
          <p:nvPr/>
        </p:nvSpPr>
        <p:spPr>
          <a:xfrm>
            <a:off x="384481" y="1111260"/>
            <a:ext cx="4187519" cy="4093428"/>
          </a:xfrm>
          <a:prstGeom prst="rect">
            <a:avLst/>
          </a:prstGeom>
          <a:noFill/>
        </p:spPr>
        <p:txBody>
          <a:bodyPr wrap="square" rtlCol="0">
            <a:spAutoFit/>
          </a:bodyPr>
          <a:lstStyle/>
          <a:p>
            <a:r>
              <a:rPr lang="en-US" b="1" dirty="0"/>
              <a:t>Strategic choices </a:t>
            </a:r>
            <a:r>
              <a:rPr lang="en-US" dirty="0"/>
              <a:t>involve understanding the underlying bases for future strategy at both the business unit and corporate levels and the options for developing strategy in terms of both the directions and methods of development.</a:t>
            </a:r>
          </a:p>
          <a:p>
            <a:endParaRPr lang="en-US" dirty="0"/>
          </a:p>
          <a:p>
            <a:pPr marL="285750" indent="-285750">
              <a:buFont typeface="Arial" panose="020B0604020202020204" pitchFamily="34" charset="0"/>
              <a:buChar char="•"/>
            </a:pPr>
            <a:r>
              <a:rPr lang="en-US" sz="1600" dirty="0"/>
              <a:t>What business to include in portfolio?</a:t>
            </a:r>
          </a:p>
          <a:p>
            <a:pPr marL="285750" indent="-285750">
              <a:buFont typeface="Arial" panose="020B0604020202020204" pitchFamily="34" charset="0"/>
              <a:buChar char="•"/>
            </a:pPr>
            <a:r>
              <a:rPr lang="en-US" sz="1600" dirty="0"/>
              <a:t>How do our businesses compete?</a:t>
            </a:r>
          </a:p>
          <a:p>
            <a:pPr marL="285750" indent="-285750">
              <a:buFont typeface="Arial" panose="020B0604020202020204" pitchFamily="34" charset="0"/>
              <a:buChar char="•"/>
            </a:pPr>
            <a:r>
              <a:rPr lang="en-US" sz="1600" dirty="0"/>
              <a:t>How should we compete internationally?</a:t>
            </a:r>
          </a:p>
          <a:p>
            <a:pPr marL="285750" indent="-285750">
              <a:buFont typeface="Arial" panose="020B0604020202020204" pitchFamily="34" charset="0"/>
              <a:buChar char="•"/>
            </a:pPr>
            <a:r>
              <a:rPr lang="en-US" sz="1600" dirty="0"/>
              <a:t>Are we innovating effectively?</a:t>
            </a:r>
          </a:p>
          <a:p>
            <a:pPr marL="285750" indent="-285750">
              <a:buFont typeface="Arial" panose="020B0604020202020204" pitchFamily="34" charset="0"/>
              <a:buChar char="•"/>
            </a:pPr>
            <a:r>
              <a:rPr lang="en-US" sz="1600" dirty="0"/>
              <a:t>Is non-organic growth important?</a:t>
            </a:r>
          </a:p>
          <a:p>
            <a:endParaRPr lang="en-US" dirty="0"/>
          </a:p>
          <a:p>
            <a:endParaRPr lang="en-US" dirty="0"/>
          </a:p>
          <a:p>
            <a:endParaRPr lang="fr-FR" dirty="0"/>
          </a:p>
        </p:txBody>
      </p:sp>
    </p:spTree>
    <p:extLst>
      <p:ext uri="{BB962C8B-B14F-4D97-AF65-F5344CB8AC3E}">
        <p14:creationId xmlns:p14="http://schemas.microsoft.com/office/powerpoint/2010/main" val="26922195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Strategic </a:t>
            </a:r>
            <a:r>
              <a:rPr lang="fr-FR" dirty="0" err="1"/>
              <a:t>Choices</a:t>
            </a:r>
            <a:endParaRPr lang="fr-FR" dirty="0"/>
          </a:p>
        </p:txBody>
      </p:sp>
      <p:sp>
        <p:nvSpPr>
          <p:cNvPr id="4" name="Sous-titre 3"/>
          <p:cNvSpPr>
            <a:spLocks noGrp="1"/>
          </p:cNvSpPr>
          <p:nvPr>
            <p:ph type="subTitle" idx="13"/>
          </p:nvPr>
        </p:nvSpPr>
        <p:spPr/>
        <p:txBody>
          <a:bodyPr/>
          <a:lstStyle/>
          <a:p>
            <a:r>
              <a:rPr lang="fr-FR" dirty="0"/>
              <a:t>Sessions 7-10</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40</a:t>
            </a:fld>
            <a:endParaRPr lang="fr-FR"/>
          </a:p>
        </p:txBody>
      </p:sp>
      <p:sp>
        <p:nvSpPr>
          <p:cNvPr id="7" name="Ellipse 6"/>
          <p:cNvSpPr/>
          <p:nvPr/>
        </p:nvSpPr>
        <p:spPr>
          <a:xfrm>
            <a:off x="4572000" y="172162"/>
            <a:ext cx="4325326" cy="4325326"/>
          </a:xfrm>
          <a:prstGeom prst="ellipse">
            <a:avLst/>
          </a:prstGeom>
          <a:solidFill>
            <a:srgbClr val="ACE0F0"/>
          </a:solidFill>
          <a:ln w="114300">
            <a:solidFill>
              <a:srgbClr val="00A6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e 19"/>
          <p:cNvGrpSpPr/>
          <p:nvPr/>
        </p:nvGrpSpPr>
        <p:grpSpPr>
          <a:xfrm>
            <a:off x="6077383" y="343317"/>
            <a:ext cx="1294865" cy="1187355"/>
            <a:chOff x="2028808" y="261429"/>
            <a:chExt cx="1294865" cy="1187355"/>
          </a:xfrm>
          <a:solidFill>
            <a:srgbClr val="83D2E2"/>
          </a:solidFill>
        </p:grpSpPr>
        <p:sp>
          <p:nvSpPr>
            <p:cNvPr id="12" name="Ellipse 11"/>
            <p:cNvSpPr/>
            <p:nvPr/>
          </p:nvSpPr>
          <p:spPr>
            <a:xfrm>
              <a:off x="2086204" y="261429"/>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400" dirty="0"/>
            </a:p>
          </p:txBody>
        </p:sp>
        <p:sp>
          <p:nvSpPr>
            <p:cNvPr id="14" name="ZoneTexte 13"/>
            <p:cNvSpPr txBox="1"/>
            <p:nvPr/>
          </p:nvSpPr>
          <p:spPr>
            <a:xfrm>
              <a:off x="2028808" y="508340"/>
              <a:ext cx="1294865" cy="584775"/>
            </a:xfrm>
            <a:prstGeom prst="rect">
              <a:avLst/>
            </a:prstGeom>
            <a:noFill/>
            <a:ln>
              <a:noFill/>
            </a:ln>
          </p:spPr>
          <p:txBody>
            <a:bodyPr wrap="square" rtlCol="0">
              <a:spAutoFit/>
            </a:bodyPr>
            <a:lstStyle/>
            <a:p>
              <a:pPr algn="ctr"/>
              <a:r>
                <a:rPr lang="fr-FR" sz="1600" dirty="0"/>
                <a:t>Business</a:t>
              </a:r>
              <a:br>
                <a:rPr lang="fr-FR" sz="1600" dirty="0"/>
              </a:br>
              <a:r>
                <a:rPr lang="fr-FR" sz="1600" dirty="0" err="1"/>
                <a:t>strategy</a:t>
              </a:r>
              <a:endParaRPr lang="fr-FR" sz="1600" dirty="0"/>
            </a:p>
          </p:txBody>
        </p:sp>
      </p:grpSp>
      <p:grpSp>
        <p:nvGrpSpPr>
          <p:cNvPr id="22" name="Groupe 21"/>
          <p:cNvGrpSpPr/>
          <p:nvPr/>
        </p:nvGrpSpPr>
        <p:grpSpPr>
          <a:xfrm>
            <a:off x="7374501" y="1289765"/>
            <a:ext cx="1294865" cy="1187355"/>
            <a:chOff x="3325926" y="1207877"/>
            <a:chExt cx="1294865" cy="1187355"/>
          </a:xfrm>
        </p:grpSpPr>
        <p:sp>
          <p:nvSpPr>
            <p:cNvPr id="8" name="Ellipse 7"/>
            <p:cNvSpPr/>
            <p:nvPr/>
          </p:nvSpPr>
          <p:spPr>
            <a:xfrm>
              <a:off x="3357349" y="1207877"/>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5" name="ZoneTexte 14"/>
            <p:cNvSpPr txBox="1"/>
            <p:nvPr/>
          </p:nvSpPr>
          <p:spPr>
            <a:xfrm>
              <a:off x="3325926" y="1634492"/>
              <a:ext cx="1294865" cy="338554"/>
            </a:xfrm>
            <a:prstGeom prst="rect">
              <a:avLst/>
            </a:prstGeom>
            <a:noFill/>
          </p:spPr>
          <p:txBody>
            <a:bodyPr wrap="square" rtlCol="0">
              <a:spAutoFit/>
            </a:bodyPr>
            <a:lstStyle/>
            <a:p>
              <a:pPr algn="ctr"/>
              <a:r>
                <a:rPr lang="fr-FR" sz="1600" dirty="0"/>
                <a:t>International</a:t>
              </a:r>
            </a:p>
          </p:txBody>
        </p:sp>
      </p:grpSp>
      <p:grpSp>
        <p:nvGrpSpPr>
          <p:cNvPr id="21" name="Groupe 20"/>
          <p:cNvGrpSpPr/>
          <p:nvPr/>
        </p:nvGrpSpPr>
        <p:grpSpPr>
          <a:xfrm>
            <a:off x="4809878" y="1289765"/>
            <a:ext cx="1294865" cy="1187355"/>
            <a:chOff x="761303" y="1207877"/>
            <a:chExt cx="1294865" cy="1187355"/>
          </a:xfrm>
        </p:grpSpPr>
        <p:sp>
          <p:nvSpPr>
            <p:cNvPr id="11" name="Ellipse 10"/>
            <p:cNvSpPr/>
            <p:nvPr/>
          </p:nvSpPr>
          <p:spPr>
            <a:xfrm>
              <a:off x="815059" y="1207877"/>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6" name="ZoneTexte 15"/>
            <p:cNvSpPr txBox="1"/>
            <p:nvPr/>
          </p:nvSpPr>
          <p:spPr>
            <a:xfrm>
              <a:off x="761303" y="1484364"/>
              <a:ext cx="1294865" cy="584775"/>
            </a:xfrm>
            <a:prstGeom prst="rect">
              <a:avLst/>
            </a:prstGeom>
            <a:noFill/>
          </p:spPr>
          <p:txBody>
            <a:bodyPr wrap="square" rtlCol="0">
              <a:spAutoFit/>
            </a:bodyPr>
            <a:lstStyle/>
            <a:p>
              <a:pPr algn="ctr"/>
              <a:r>
                <a:rPr lang="fr-FR" sz="1600" dirty="0" err="1"/>
                <a:t>Corporate</a:t>
              </a:r>
              <a:br>
                <a:rPr lang="fr-FR" sz="1600" dirty="0"/>
              </a:br>
              <a:r>
                <a:rPr lang="fr-FR" sz="1600" dirty="0" err="1"/>
                <a:t>Strategy</a:t>
              </a:r>
              <a:endParaRPr lang="fr-FR" sz="1600" dirty="0"/>
            </a:p>
          </p:txBody>
        </p:sp>
      </p:grpSp>
      <p:grpSp>
        <p:nvGrpSpPr>
          <p:cNvPr id="23" name="Groupe 22"/>
          <p:cNvGrpSpPr/>
          <p:nvPr/>
        </p:nvGrpSpPr>
        <p:grpSpPr>
          <a:xfrm>
            <a:off x="6900468" y="2940801"/>
            <a:ext cx="1294865" cy="1187355"/>
            <a:chOff x="2851893" y="2858913"/>
            <a:chExt cx="1294865" cy="1187355"/>
          </a:xfrm>
        </p:grpSpPr>
        <p:sp>
          <p:nvSpPr>
            <p:cNvPr id="13" name="Ellipse 12"/>
            <p:cNvSpPr/>
            <p:nvPr/>
          </p:nvSpPr>
          <p:spPr>
            <a:xfrm>
              <a:off x="2917234" y="2858913"/>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7" name="ZoneTexte 16"/>
            <p:cNvSpPr txBox="1"/>
            <p:nvPr/>
          </p:nvSpPr>
          <p:spPr>
            <a:xfrm>
              <a:off x="2851893" y="3004995"/>
              <a:ext cx="1294865" cy="830997"/>
            </a:xfrm>
            <a:prstGeom prst="rect">
              <a:avLst/>
            </a:prstGeom>
            <a:noFill/>
          </p:spPr>
          <p:txBody>
            <a:bodyPr wrap="square" rtlCol="0">
              <a:spAutoFit/>
            </a:bodyPr>
            <a:lstStyle/>
            <a:p>
              <a:pPr algn="ctr"/>
              <a:r>
                <a:rPr lang="fr-FR" sz="1600" dirty="0"/>
                <a:t>Acquisitions</a:t>
              </a:r>
              <a:br>
                <a:rPr lang="fr-FR" sz="1600" dirty="0"/>
              </a:br>
              <a:r>
                <a:rPr lang="fr-FR" sz="1600" dirty="0"/>
                <a:t>&amp;</a:t>
              </a:r>
              <a:br>
                <a:rPr lang="fr-FR" sz="1600" dirty="0"/>
              </a:br>
              <a:r>
                <a:rPr lang="fr-FR" sz="1600" dirty="0"/>
                <a:t>Alliances</a:t>
              </a:r>
            </a:p>
          </p:txBody>
        </p:sp>
      </p:grpSp>
      <p:grpSp>
        <p:nvGrpSpPr>
          <p:cNvPr id="24" name="Groupe 23"/>
          <p:cNvGrpSpPr/>
          <p:nvPr/>
        </p:nvGrpSpPr>
        <p:grpSpPr>
          <a:xfrm>
            <a:off x="5327321" y="2940801"/>
            <a:ext cx="1294865" cy="1187355"/>
            <a:chOff x="1278746" y="2858913"/>
            <a:chExt cx="1294865" cy="1187355"/>
          </a:xfrm>
        </p:grpSpPr>
        <p:sp>
          <p:nvSpPr>
            <p:cNvPr id="10" name="Ellipse 9"/>
            <p:cNvSpPr/>
            <p:nvPr/>
          </p:nvSpPr>
          <p:spPr>
            <a:xfrm>
              <a:off x="1327749" y="2858913"/>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8" name="ZoneTexte 17"/>
            <p:cNvSpPr txBox="1"/>
            <p:nvPr/>
          </p:nvSpPr>
          <p:spPr>
            <a:xfrm>
              <a:off x="1278746" y="3060697"/>
              <a:ext cx="1294865" cy="584775"/>
            </a:xfrm>
            <a:prstGeom prst="rect">
              <a:avLst/>
            </a:prstGeom>
            <a:noFill/>
          </p:spPr>
          <p:txBody>
            <a:bodyPr wrap="square" rtlCol="0">
              <a:spAutoFit/>
            </a:bodyPr>
            <a:lstStyle/>
            <a:p>
              <a:pPr algn="ctr"/>
              <a:r>
                <a:rPr lang="fr-FR" sz="1600" dirty="0"/>
                <a:t>Entre-</a:t>
              </a:r>
              <a:r>
                <a:rPr lang="fr-FR" sz="1600" dirty="0" err="1"/>
                <a:t>preneurship</a:t>
              </a:r>
              <a:endParaRPr lang="fr-FR" sz="1600" dirty="0"/>
            </a:p>
          </p:txBody>
        </p:sp>
      </p:grpSp>
      <p:sp>
        <p:nvSpPr>
          <p:cNvPr id="19" name="ZoneTexte 18"/>
          <p:cNvSpPr txBox="1"/>
          <p:nvPr/>
        </p:nvSpPr>
        <p:spPr>
          <a:xfrm>
            <a:off x="6009087" y="1957287"/>
            <a:ext cx="1502334" cy="830997"/>
          </a:xfrm>
          <a:prstGeom prst="rect">
            <a:avLst/>
          </a:prstGeom>
          <a:noFill/>
        </p:spPr>
        <p:txBody>
          <a:bodyPr wrap="none" rtlCol="0">
            <a:spAutoFit/>
          </a:bodyPr>
          <a:lstStyle/>
          <a:p>
            <a:pPr algn="ctr"/>
            <a:r>
              <a:rPr lang="fr-FR" sz="2400" b="1" dirty="0">
                <a:latin typeface="Arial" panose="020B0604020202020204" pitchFamily="34" charset="0"/>
                <a:cs typeface="Arial" panose="020B0604020202020204" pitchFamily="34" charset="0"/>
              </a:rPr>
              <a:t>Strategic</a:t>
            </a:r>
            <a:br>
              <a:rPr lang="fr-FR" sz="2400" b="1" dirty="0">
                <a:latin typeface="Arial" panose="020B0604020202020204" pitchFamily="34" charset="0"/>
                <a:cs typeface="Arial" panose="020B0604020202020204" pitchFamily="34" charset="0"/>
              </a:rPr>
            </a:br>
            <a:r>
              <a:rPr lang="fr-FR" sz="2400" b="1" dirty="0" err="1">
                <a:latin typeface="Arial" panose="020B0604020202020204" pitchFamily="34" charset="0"/>
                <a:cs typeface="Arial" panose="020B0604020202020204" pitchFamily="34" charset="0"/>
              </a:rPr>
              <a:t>Choices</a:t>
            </a:r>
            <a:endParaRPr lang="fr-FR" sz="2400" b="1" dirty="0">
              <a:latin typeface="Arial" panose="020B0604020202020204" pitchFamily="34" charset="0"/>
              <a:cs typeface="Arial" panose="020B0604020202020204" pitchFamily="34" charset="0"/>
            </a:endParaRPr>
          </a:p>
        </p:txBody>
      </p:sp>
      <p:sp>
        <p:nvSpPr>
          <p:cNvPr id="25" name="ZoneTexte 24"/>
          <p:cNvSpPr txBox="1"/>
          <p:nvPr/>
        </p:nvSpPr>
        <p:spPr>
          <a:xfrm>
            <a:off x="384481" y="1111260"/>
            <a:ext cx="4187519" cy="4093428"/>
          </a:xfrm>
          <a:prstGeom prst="rect">
            <a:avLst/>
          </a:prstGeom>
          <a:noFill/>
        </p:spPr>
        <p:txBody>
          <a:bodyPr wrap="square" rtlCol="0">
            <a:spAutoFit/>
          </a:bodyPr>
          <a:lstStyle/>
          <a:p>
            <a:r>
              <a:rPr lang="en-US" b="1" dirty="0"/>
              <a:t>Strategic choices </a:t>
            </a:r>
            <a:r>
              <a:rPr lang="en-US" dirty="0"/>
              <a:t>involve understanding the underlying bases for future strategy at both the business unit and corporate levels and the options for developing strategy in terms of both the directions and methods of development.</a:t>
            </a:r>
          </a:p>
          <a:p>
            <a:endParaRPr lang="en-US" dirty="0"/>
          </a:p>
          <a:p>
            <a:pPr marL="285750" indent="-285750">
              <a:buFont typeface="Arial" panose="020B0604020202020204" pitchFamily="34" charset="0"/>
              <a:buChar char="•"/>
            </a:pPr>
            <a:r>
              <a:rPr lang="en-US" sz="1600" dirty="0"/>
              <a:t>What business to include in portfolio?</a:t>
            </a:r>
          </a:p>
          <a:p>
            <a:pPr marL="285750" indent="-285750">
              <a:buFont typeface="Arial" panose="020B0604020202020204" pitchFamily="34" charset="0"/>
              <a:buChar char="•"/>
            </a:pPr>
            <a:r>
              <a:rPr lang="en-US" sz="1600" dirty="0"/>
              <a:t>How do our businesses compete?</a:t>
            </a:r>
          </a:p>
          <a:p>
            <a:pPr marL="285750" indent="-285750">
              <a:buFont typeface="Arial" panose="020B0604020202020204" pitchFamily="34" charset="0"/>
              <a:buChar char="•"/>
            </a:pPr>
            <a:r>
              <a:rPr lang="en-US" sz="1600" dirty="0"/>
              <a:t>How should we compete internationally?</a:t>
            </a:r>
          </a:p>
          <a:p>
            <a:pPr marL="285750" indent="-285750">
              <a:buFont typeface="Arial" panose="020B0604020202020204" pitchFamily="34" charset="0"/>
              <a:buChar char="•"/>
            </a:pPr>
            <a:r>
              <a:rPr lang="en-US" sz="1600" dirty="0"/>
              <a:t>Are we innovating effectively?</a:t>
            </a:r>
          </a:p>
          <a:p>
            <a:pPr marL="285750" indent="-285750">
              <a:buFont typeface="Arial" panose="020B0604020202020204" pitchFamily="34" charset="0"/>
              <a:buChar char="•"/>
            </a:pPr>
            <a:r>
              <a:rPr lang="en-US" sz="1600" dirty="0"/>
              <a:t>Is non-organic growth important?</a:t>
            </a:r>
          </a:p>
          <a:p>
            <a:endParaRPr lang="en-US" dirty="0"/>
          </a:p>
          <a:p>
            <a:endParaRPr lang="en-US" dirty="0"/>
          </a:p>
          <a:p>
            <a:endParaRPr lang="fr-FR" dirty="0"/>
          </a:p>
        </p:txBody>
      </p:sp>
    </p:spTree>
    <p:extLst>
      <p:ext uri="{BB962C8B-B14F-4D97-AF65-F5344CB8AC3E}">
        <p14:creationId xmlns:p14="http://schemas.microsoft.com/office/powerpoint/2010/main" val="1676091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Strategic </a:t>
            </a:r>
            <a:r>
              <a:rPr lang="fr-FR" dirty="0" err="1"/>
              <a:t>Choices</a:t>
            </a:r>
            <a:endParaRPr lang="fr-FR" dirty="0"/>
          </a:p>
        </p:txBody>
      </p:sp>
      <p:sp>
        <p:nvSpPr>
          <p:cNvPr id="4" name="Sous-titre 3"/>
          <p:cNvSpPr>
            <a:spLocks noGrp="1"/>
          </p:cNvSpPr>
          <p:nvPr>
            <p:ph type="subTitle" idx="13"/>
          </p:nvPr>
        </p:nvSpPr>
        <p:spPr/>
        <p:txBody>
          <a:bodyPr/>
          <a:lstStyle/>
          <a:p>
            <a:r>
              <a:rPr lang="fr-FR" dirty="0"/>
              <a:t>Sessions 7-10</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41</a:t>
            </a:fld>
            <a:endParaRPr lang="fr-FR"/>
          </a:p>
        </p:txBody>
      </p:sp>
      <p:sp>
        <p:nvSpPr>
          <p:cNvPr id="7" name="Ellipse 6"/>
          <p:cNvSpPr/>
          <p:nvPr/>
        </p:nvSpPr>
        <p:spPr>
          <a:xfrm>
            <a:off x="4572000" y="172162"/>
            <a:ext cx="4325326" cy="4325326"/>
          </a:xfrm>
          <a:prstGeom prst="ellipse">
            <a:avLst/>
          </a:prstGeom>
          <a:solidFill>
            <a:srgbClr val="ACE0F0"/>
          </a:solidFill>
          <a:ln w="114300">
            <a:solidFill>
              <a:srgbClr val="00A6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e 19"/>
          <p:cNvGrpSpPr/>
          <p:nvPr/>
        </p:nvGrpSpPr>
        <p:grpSpPr>
          <a:xfrm>
            <a:off x="6077383" y="343317"/>
            <a:ext cx="1294865" cy="1187355"/>
            <a:chOff x="2028808" y="261429"/>
            <a:chExt cx="1294865" cy="1187355"/>
          </a:xfrm>
          <a:solidFill>
            <a:srgbClr val="83D2E2"/>
          </a:solidFill>
        </p:grpSpPr>
        <p:sp>
          <p:nvSpPr>
            <p:cNvPr id="12" name="Ellipse 11"/>
            <p:cNvSpPr/>
            <p:nvPr/>
          </p:nvSpPr>
          <p:spPr>
            <a:xfrm>
              <a:off x="2086204" y="261429"/>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400" dirty="0"/>
            </a:p>
          </p:txBody>
        </p:sp>
        <p:sp>
          <p:nvSpPr>
            <p:cNvPr id="14" name="ZoneTexte 13"/>
            <p:cNvSpPr txBox="1"/>
            <p:nvPr/>
          </p:nvSpPr>
          <p:spPr>
            <a:xfrm>
              <a:off x="2028808" y="508340"/>
              <a:ext cx="1294865" cy="584775"/>
            </a:xfrm>
            <a:prstGeom prst="rect">
              <a:avLst/>
            </a:prstGeom>
            <a:noFill/>
            <a:ln>
              <a:noFill/>
            </a:ln>
          </p:spPr>
          <p:txBody>
            <a:bodyPr wrap="square" rtlCol="0">
              <a:spAutoFit/>
            </a:bodyPr>
            <a:lstStyle/>
            <a:p>
              <a:pPr algn="ctr"/>
              <a:r>
                <a:rPr lang="fr-FR" sz="1600" dirty="0"/>
                <a:t>Business</a:t>
              </a:r>
              <a:br>
                <a:rPr lang="fr-FR" sz="1600" dirty="0"/>
              </a:br>
              <a:r>
                <a:rPr lang="fr-FR" sz="1600" dirty="0" err="1"/>
                <a:t>strategy</a:t>
              </a:r>
              <a:endParaRPr lang="fr-FR" sz="1600" dirty="0"/>
            </a:p>
          </p:txBody>
        </p:sp>
      </p:grpSp>
      <p:grpSp>
        <p:nvGrpSpPr>
          <p:cNvPr id="22" name="Groupe 21"/>
          <p:cNvGrpSpPr/>
          <p:nvPr/>
        </p:nvGrpSpPr>
        <p:grpSpPr>
          <a:xfrm>
            <a:off x="7374501" y="1289765"/>
            <a:ext cx="1294865" cy="1187355"/>
            <a:chOff x="3325926" y="1207877"/>
            <a:chExt cx="1294865" cy="1187355"/>
          </a:xfrm>
        </p:grpSpPr>
        <p:sp>
          <p:nvSpPr>
            <p:cNvPr id="8" name="Ellipse 7"/>
            <p:cNvSpPr/>
            <p:nvPr/>
          </p:nvSpPr>
          <p:spPr>
            <a:xfrm>
              <a:off x="3357349" y="1207877"/>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5" name="ZoneTexte 14"/>
            <p:cNvSpPr txBox="1"/>
            <p:nvPr/>
          </p:nvSpPr>
          <p:spPr>
            <a:xfrm>
              <a:off x="3325926" y="1634492"/>
              <a:ext cx="1294865" cy="338554"/>
            </a:xfrm>
            <a:prstGeom prst="rect">
              <a:avLst/>
            </a:prstGeom>
            <a:noFill/>
          </p:spPr>
          <p:txBody>
            <a:bodyPr wrap="square" rtlCol="0">
              <a:spAutoFit/>
            </a:bodyPr>
            <a:lstStyle/>
            <a:p>
              <a:pPr algn="ctr"/>
              <a:r>
                <a:rPr lang="fr-FR" sz="1600" dirty="0"/>
                <a:t>International</a:t>
              </a:r>
            </a:p>
          </p:txBody>
        </p:sp>
      </p:grpSp>
      <p:grpSp>
        <p:nvGrpSpPr>
          <p:cNvPr id="21" name="Groupe 20"/>
          <p:cNvGrpSpPr/>
          <p:nvPr/>
        </p:nvGrpSpPr>
        <p:grpSpPr>
          <a:xfrm>
            <a:off x="4809878" y="1289765"/>
            <a:ext cx="1294865" cy="1187355"/>
            <a:chOff x="761303" y="1207877"/>
            <a:chExt cx="1294865" cy="1187355"/>
          </a:xfrm>
        </p:grpSpPr>
        <p:sp>
          <p:nvSpPr>
            <p:cNvPr id="11" name="Ellipse 10"/>
            <p:cNvSpPr/>
            <p:nvPr/>
          </p:nvSpPr>
          <p:spPr>
            <a:xfrm>
              <a:off x="815059" y="1207877"/>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6" name="ZoneTexte 15"/>
            <p:cNvSpPr txBox="1"/>
            <p:nvPr/>
          </p:nvSpPr>
          <p:spPr>
            <a:xfrm>
              <a:off x="761303" y="1484364"/>
              <a:ext cx="1294865" cy="584775"/>
            </a:xfrm>
            <a:prstGeom prst="rect">
              <a:avLst/>
            </a:prstGeom>
            <a:noFill/>
          </p:spPr>
          <p:txBody>
            <a:bodyPr wrap="square" rtlCol="0">
              <a:spAutoFit/>
            </a:bodyPr>
            <a:lstStyle/>
            <a:p>
              <a:pPr algn="ctr"/>
              <a:r>
                <a:rPr lang="fr-FR" sz="1600" dirty="0" err="1"/>
                <a:t>Corporate</a:t>
              </a:r>
              <a:br>
                <a:rPr lang="fr-FR" sz="1600" dirty="0"/>
              </a:br>
              <a:r>
                <a:rPr lang="fr-FR" sz="1600" dirty="0" err="1"/>
                <a:t>Strategy</a:t>
              </a:r>
              <a:endParaRPr lang="fr-FR" sz="1600" dirty="0"/>
            </a:p>
          </p:txBody>
        </p:sp>
      </p:grpSp>
      <p:grpSp>
        <p:nvGrpSpPr>
          <p:cNvPr id="23" name="Groupe 22"/>
          <p:cNvGrpSpPr/>
          <p:nvPr/>
        </p:nvGrpSpPr>
        <p:grpSpPr>
          <a:xfrm>
            <a:off x="6900468" y="2940801"/>
            <a:ext cx="1294865" cy="1187355"/>
            <a:chOff x="2851893" y="2858913"/>
            <a:chExt cx="1294865" cy="1187355"/>
          </a:xfrm>
        </p:grpSpPr>
        <p:sp>
          <p:nvSpPr>
            <p:cNvPr id="13" name="Ellipse 12"/>
            <p:cNvSpPr/>
            <p:nvPr/>
          </p:nvSpPr>
          <p:spPr>
            <a:xfrm>
              <a:off x="2917234" y="2858913"/>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7" name="ZoneTexte 16"/>
            <p:cNvSpPr txBox="1"/>
            <p:nvPr/>
          </p:nvSpPr>
          <p:spPr>
            <a:xfrm>
              <a:off x="2851893" y="3004995"/>
              <a:ext cx="1294865" cy="830997"/>
            </a:xfrm>
            <a:prstGeom prst="rect">
              <a:avLst/>
            </a:prstGeom>
            <a:noFill/>
          </p:spPr>
          <p:txBody>
            <a:bodyPr wrap="square" rtlCol="0">
              <a:spAutoFit/>
            </a:bodyPr>
            <a:lstStyle/>
            <a:p>
              <a:pPr algn="ctr"/>
              <a:r>
                <a:rPr lang="fr-FR" sz="1600" dirty="0"/>
                <a:t>Acquisitions</a:t>
              </a:r>
              <a:br>
                <a:rPr lang="fr-FR" sz="1600" dirty="0"/>
              </a:br>
              <a:r>
                <a:rPr lang="fr-FR" sz="1600" dirty="0"/>
                <a:t>&amp;</a:t>
              </a:r>
              <a:br>
                <a:rPr lang="fr-FR" sz="1600" dirty="0"/>
              </a:br>
              <a:r>
                <a:rPr lang="fr-FR" sz="1600" dirty="0"/>
                <a:t>Alliances</a:t>
              </a:r>
            </a:p>
          </p:txBody>
        </p:sp>
      </p:grpSp>
      <p:grpSp>
        <p:nvGrpSpPr>
          <p:cNvPr id="24" name="Groupe 23"/>
          <p:cNvGrpSpPr/>
          <p:nvPr/>
        </p:nvGrpSpPr>
        <p:grpSpPr>
          <a:xfrm>
            <a:off x="5327321" y="2940801"/>
            <a:ext cx="1294865" cy="1187355"/>
            <a:chOff x="1278746" y="2858913"/>
            <a:chExt cx="1294865" cy="1187355"/>
          </a:xfrm>
        </p:grpSpPr>
        <p:sp>
          <p:nvSpPr>
            <p:cNvPr id="10" name="Ellipse 9"/>
            <p:cNvSpPr/>
            <p:nvPr/>
          </p:nvSpPr>
          <p:spPr>
            <a:xfrm>
              <a:off x="1327749" y="2858913"/>
              <a:ext cx="1187355" cy="1187355"/>
            </a:xfrm>
            <a:prstGeom prst="ellipse">
              <a:avLst/>
            </a:prstGeom>
            <a:solidFill>
              <a:srgbClr val="2CFF21"/>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8" name="ZoneTexte 17"/>
            <p:cNvSpPr txBox="1"/>
            <p:nvPr/>
          </p:nvSpPr>
          <p:spPr>
            <a:xfrm>
              <a:off x="1278746" y="3060697"/>
              <a:ext cx="1294865" cy="584775"/>
            </a:xfrm>
            <a:prstGeom prst="rect">
              <a:avLst/>
            </a:prstGeom>
            <a:noFill/>
          </p:spPr>
          <p:txBody>
            <a:bodyPr wrap="square" rtlCol="0">
              <a:spAutoFit/>
            </a:bodyPr>
            <a:lstStyle/>
            <a:p>
              <a:pPr algn="ctr"/>
              <a:r>
                <a:rPr lang="fr-FR" sz="1600" dirty="0"/>
                <a:t>Entre-</a:t>
              </a:r>
              <a:r>
                <a:rPr lang="fr-FR" sz="1600" dirty="0" err="1"/>
                <a:t>preneurship</a:t>
              </a:r>
              <a:endParaRPr lang="fr-FR" sz="1600" dirty="0"/>
            </a:p>
          </p:txBody>
        </p:sp>
      </p:grpSp>
      <p:sp>
        <p:nvSpPr>
          <p:cNvPr id="19" name="ZoneTexte 18"/>
          <p:cNvSpPr txBox="1"/>
          <p:nvPr/>
        </p:nvSpPr>
        <p:spPr>
          <a:xfrm>
            <a:off x="6009087" y="1957287"/>
            <a:ext cx="1502334" cy="830997"/>
          </a:xfrm>
          <a:prstGeom prst="rect">
            <a:avLst/>
          </a:prstGeom>
          <a:noFill/>
        </p:spPr>
        <p:txBody>
          <a:bodyPr wrap="none" rtlCol="0">
            <a:spAutoFit/>
          </a:bodyPr>
          <a:lstStyle/>
          <a:p>
            <a:pPr algn="ctr"/>
            <a:r>
              <a:rPr lang="fr-FR" sz="2400" b="1" dirty="0">
                <a:latin typeface="Arial" panose="020B0604020202020204" pitchFamily="34" charset="0"/>
                <a:cs typeface="Arial" panose="020B0604020202020204" pitchFamily="34" charset="0"/>
              </a:rPr>
              <a:t>Strategic</a:t>
            </a:r>
            <a:br>
              <a:rPr lang="fr-FR" sz="2400" b="1" dirty="0">
                <a:latin typeface="Arial" panose="020B0604020202020204" pitchFamily="34" charset="0"/>
                <a:cs typeface="Arial" panose="020B0604020202020204" pitchFamily="34" charset="0"/>
              </a:rPr>
            </a:br>
            <a:r>
              <a:rPr lang="fr-FR" sz="2400" b="1" dirty="0" err="1">
                <a:latin typeface="Arial" panose="020B0604020202020204" pitchFamily="34" charset="0"/>
                <a:cs typeface="Arial" panose="020B0604020202020204" pitchFamily="34" charset="0"/>
              </a:rPr>
              <a:t>Choices</a:t>
            </a:r>
            <a:endParaRPr lang="fr-FR" sz="2400" b="1" dirty="0">
              <a:latin typeface="Arial" panose="020B0604020202020204" pitchFamily="34" charset="0"/>
              <a:cs typeface="Arial" panose="020B0604020202020204" pitchFamily="34" charset="0"/>
            </a:endParaRPr>
          </a:p>
        </p:txBody>
      </p:sp>
      <p:sp>
        <p:nvSpPr>
          <p:cNvPr id="25" name="ZoneTexte 24"/>
          <p:cNvSpPr txBox="1"/>
          <p:nvPr/>
        </p:nvSpPr>
        <p:spPr>
          <a:xfrm>
            <a:off x="384481" y="1111260"/>
            <a:ext cx="4187519" cy="4093428"/>
          </a:xfrm>
          <a:prstGeom prst="rect">
            <a:avLst/>
          </a:prstGeom>
          <a:noFill/>
        </p:spPr>
        <p:txBody>
          <a:bodyPr wrap="square" rtlCol="0">
            <a:spAutoFit/>
          </a:bodyPr>
          <a:lstStyle/>
          <a:p>
            <a:r>
              <a:rPr lang="en-US" b="1" dirty="0"/>
              <a:t>Strategic choices </a:t>
            </a:r>
            <a:r>
              <a:rPr lang="en-US" dirty="0"/>
              <a:t>involve understanding the underlying bases for future strategy at both the business unit and corporate levels and the options for developing strategy in terms of both the directions and methods of development.</a:t>
            </a:r>
          </a:p>
          <a:p>
            <a:endParaRPr lang="en-US" dirty="0"/>
          </a:p>
          <a:p>
            <a:pPr marL="285750" indent="-285750">
              <a:buFont typeface="Arial" panose="020B0604020202020204" pitchFamily="34" charset="0"/>
              <a:buChar char="•"/>
            </a:pPr>
            <a:r>
              <a:rPr lang="en-US" sz="1600" dirty="0"/>
              <a:t>What business to include in portfolio?</a:t>
            </a:r>
          </a:p>
          <a:p>
            <a:pPr marL="285750" indent="-285750">
              <a:buFont typeface="Arial" panose="020B0604020202020204" pitchFamily="34" charset="0"/>
              <a:buChar char="•"/>
            </a:pPr>
            <a:r>
              <a:rPr lang="en-US" sz="1600" dirty="0"/>
              <a:t>How do our businesses compete?</a:t>
            </a:r>
          </a:p>
          <a:p>
            <a:pPr marL="285750" indent="-285750">
              <a:buFont typeface="Arial" panose="020B0604020202020204" pitchFamily="34" charset="0"/>
              <a:buChar char="•"/>
            </a:pPr>
            <a:r>
              <a:rPr lang="en-US" sz="1600" dirty="0"/>
              <a:t>How should we compete internationally?</a:t>
            </a:r>
          </a:p>
          <a:p>
            <a:pPr marL="285750" indent="-285750">
              <a:buFont typeface="Arial" panose="020B0604020202020204" pitchFamily="34" charset="0"/>
              <a:buChar char="•"/>
            </a:pPr>
            <a:r>
              <a:rPr lang="en-US" sz="1600" dirty="0"/>
              <a:t>Are we innovating effectively?</a:t>
            </a:r>
          </a:p>
          <a:p>
            <a:pPr marL="285750" indent="-285750">
              <a:buFont typeface="Arial" panose="020B0604020202020204" pitchFamily="34" charset="0"/>
              <a:buChar char="•"/>
            </a:pPr>
            <a:r>
              <a:rPr lang="en-US" sz="1600" dirty="0"/>
              <a:t>Is non-organic growth important?</a:t>
            </a:r>
          </a:p>
          <a:p>
            <a:endParaRPr lang="en-US" dirty="0"/>
          </a:p>
          <a:p>
            <a:endParaRPr lang="en-US" dirty="0"/>
          </a:p>
          <a:p>
            <a:endParaRPr lang="fr-FR" dirty="0"/>
          </a:p>
        </p:txBody>
      </p:sp>
    </p:spTree>
    <p:extLst>
      <p:ext uri="{BB962C8B-B14F-4D97-AF65-F5344CB8AC3E}">
        <p14:creationId xmlns:p14="http://schemas.microsoft.com/office/powerpoint/2010/main" val="1943573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40065" y="1093115"/>
            <a:ext cx="8463869" cy="3119488"/>
          </a:xfrm>
        </p:spPr>
        <p:txBody>
          <a:bodyPr/>
          <a:lstStyle/>
          <a:p>
            <a:r>
              <a:rPr lang="en-US" dirty="0"/>
              <a:t>Strategic Entrepreneurship and Innovation </a:t>
            </a:r>
          </a:p>
          <a:p>
            <a:r>
              <a:rPr lang="en-US" dirty="0"/>
              <a:t>Identifying and seizing opportunities</a:t>
            </a:r>
          </a:p>
          <a:p>
            <a:r>
              <a:rPr lang="en-US" dirty="0"/>
              <a:t>Innovation dilemmas often faced by companies</a:t>
            </a:r>
          </a:p>
          <a:p>
            <a:r>
              <a:rPr lang="en-US" dirty="0"/>
              <a:t>Innovate or imitate (lead or follow?) and incumbent plays</a:t>
            </a:r>
          </a:p>
          <a:p>
            <a:endParaRPr lang="en-US" sz="800" dirty="0"/>
          </a:p>
        </p:txBody>
      </p:sp>
      <p:sp>
        <p:nvSpPr>
          <p:cNvPr id="3" name="Titre 2"/>
          <p:cNvSpPr>
            <a:spLocks noGrp="1"/>
          </p:cNvSpPr>
          <p:nvPr>
            <p:ph type="title"/>
          </p:nvPr>
        </p:nvSpPr>
        <p:spPr/>
        <p:txBody>
          <a:bodyPr/>
          <a:lstStyle/>
          <a:p>
            <a:r>
              <a:rPr lang="fr-FR" dirty="0" err="1"/>
              <a:t>Overview</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42</a:t>
            </a:fld>
            <a:endParaRPr lang="fr-FR"/>
          </a:p>
        </p:txBody>
      </p:sp>
      <p:sp>
        <p:nvSpPr>
          <p:cNvPr id="6" name="Sous-titre 5"/>
          <p:cNvSpPr>
            <a:spLocks noGrp="1"/>
          </p:cNvSpPr>
          <p:nvPr>
            <p:ph type="subTitle" idx="13"/>
          </p:nvPr>
        </p:nvSpPr>
        <p:spPr/>
        <p:txBody>
          <a:bodyPr/>
          <a:lstStyle/>
          <a:p>
            <a:endParaRPr lang="fr-FR"/>
          </a:p>
        </p:txBody>
      </p:sp>
    </p:spTree>
    <p:extLst>
      <p:ext uri="{BB962C8B-B14F-4D97-AF65-F5344CB8AC3E}">
        <p14:creationId xmlns:p14="http://schemas.microsoft.com/office/powerpoint/2010/main" val="1133825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2130" y="2204917"/>
            <a:ext cx="9131870" cy="469106"/>
          </a:xfrm>
        </p:spPr>
        <p:txBody>
          <a:bodyPr/>
          <a:lstStyle/>
          <a:p>
            <a:pPr>
              <a:buNone/>
            </a:pPr>
            <a:r>
              <a:rPr lang="fr-FR" dirty="0" err="1"/>
              <a:t>Entrepreneurship</a:t>
            </a:r>
            <a:r>
              <a:rPr lang="fr-FR" dirty="0"/>
              <a:t> &amp; Innovation</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43</a:t>
            </a:fld>
            <a:endParaRPr lang="fr-FR"/>
          </a:p>
        </p:txBody>
      </p:sp>
    </p:spTree>
    <p:extLst>
      <p:ext uri="{BB962C8B-B14F-4D97-AF65-F5344CB8AC3E}">
        <p14:creationId xmlns:p14="http://schemas.microsoft.com/office/powerpoint/2010/main" val="3893815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546" y="1207876"/>
            <a:ext cx="8463869" cy="3543955"/>
          </a:xfrm>
        </p:spPr>
        <p:txBody>
          <a:bodyPr/>
          <a:lstStyle/>
          <a:p>
            <a:pPr marL="0" indent="0">
              <a:buNone/>
            </a:pPr>
            <a:r>
              <a:rPr lang="en-US" b="1" dirty="0"/>
              <a:t>Combines strategy and entrepreneurship </a:t>
            </a:r>
            <a:r>
              <a:rPr lang="en-US" dirty="0"/>
              <a:t>and includes both </a:t>
            </a:r>
            <a:r>
              <a:rPr lang="en-US" b="1" dirty="0"/>
              <a:t>advantage-seeking</a:t>
            </a:r>
            <a:r>
              <a:rPr lang="en-US" dirty="0"/>
              <a:t> strategy activities and </a:t>
            </a:r>
            <a:r>
              <a:rPr lang="en-US" b="1" dirty="0"/>
              <a:t>opportunity-seeking</a:t>
            </a:r>
            <a:r>
              <a:rPr lang="en-US" dirty="0"/>
              <a:t> entrepreneurial activities to create value.</a:t>
            </a:r>
          </a:p>
          <a:p>
            <a:pPr lvl="1"/>
            <a:r>
              <a:rPr lang="en-US" b="1" dirty="0"/>
              <a:t>Improve</a:t>
            </a:r>
            <a:r>
              <a:rPr lang="en-US" dirty="0"/>
              <a:t> competitive-advantage through innovation</a:t>
            </a:r>
          </a:p>
          <a:p>
            <a:pPr lvl="2"/>
            <a:r>
              <a:rPr lang="en-US" dirty="0"/>
              <a:t>New processes (ex. lower costs)</a:t>
            </a:r>
          </a:p>
          <a:p>
            <a:pPr lvl="2"/>
            <a:r>
              <a:rPr lang="en-US" dirty="0"/>
              <a:t>New differentiators</a:t>
            </a:r>
          </a:p>
          <a:p>
            <a:pPr lvl="2"/>
            <a:r>
              <a:rPr lang="en-US" dirty="0" err="1"/>
              <a:t>Organisational</a:t>
            </a:r>
            <a:r>
              <a:rPr lang="en-US" dirty="0"/>
              <a:t> renewal (resources, capabilities)</a:t>
            </a:r>
          </a:p>
          <a:p>
            <a:pPr lvl="2"/>
            <a:r>
              <a:rPr lang="en-US" dirty="0"/>
              <a:t>…</a:t>
            </a:r>
          </a:p>
          <a:p>
            <a:pPr lvl="1"/>
            <a:r>
              <a:rPr lang="en-US" b="1" dirty="0"/>
              <a:t>Seek and seize new opportunities </a:t>
            </a:r>
            <a:r>
              <a:rPr lang="en-US" dirty="0"/>
              <a:t>through innovation</a:t>
            </a:r>
          </a:p>
          <a:p>
            <a:pPr lvl="2"/>
            <a:r>
              <a:rPr lang="en-US" dirty="0"/>
              <a:t>Growth opportunities</a:t>
            </a:r>
          </a:p>
          <a:p>
            <a:pPr lvl="2"/>
            <a:r>
              <a:rPr lang="en-US" dirty="0"/>
              <a:t>New products</a:t>
            </a:r>
          </a:p>
          <a:p>
            <a:pPr lvl="2"/>
            <a:r>
              <a:rPr lang="en-US" dirty="0"/>
              <a:t>New customers and segments</a:t>
            </a:r>
          </a:p>
        </p:txBody>
      </p:sp>
      <p:sp>
        <p:nvSpPr>
          <p:cNvPr id="3" name="Titre 2"/>
          <p:cNvSpPr>
            <a:spLocks noGrp="1"/>
          </p:cNvSpPr>
          <p:nvPr>
            <p:ph type="title"/>
          </p:nvPr>
        </p:nvSpPr>
        <p:spPr/>
        <p:txBody>
          <a:bodyPr/>
          <a:lstStyle/>
          <a:p>
            <a:r>
              <a:rPr lang="fr-FR" dirty="0"/>
              <a:t>Strategic </a:t>
            </a:r>
            <a:r>
              <a:rPr lang="fr-FR" dirty="0" err="1"/>
              <a:t>Entrepreneurship</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44</a:t>
            </a:fld>
            <a:endParaRPr lang="fr-FR"/>
          </a:p>
        </p:txBody>
      </p:sp>
      <p:grpSp>
        <p:nvGrpSpPr>
          <p:cNvPr id="6" name="Groupe 5"/>
          <p:cNvGrpSpPr/>
          <p:nvPr/>
        </p:nvGrpSpPr>
        <p:grpSpPr>
          <a:xfrm>
            <a:off x="363218" y="998386"/>
            <a:ext cx="8714475" cy="1176402"/>
            <a:chOff x="355846" y="713703"/>
            <a:chExt cx="8714475" cy="1176402"/>
          </a:xfrm>
        </p:grpSpPr>
        <p:sp>
          <p:nvSpPr>
            <p:cNvPr id="7" name="Rectangle 6"/>
            <p:cNvSpPr/>
            <p:nvPr/>
          </p:nvSpPr>
          <p:spPr>
            <a:xfrm>
              <a:off x="355846" y="954902"/>
              <a:ext cx="8299781" cy="935203"/>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713703"/>
              <a:ext cx="479031" cy="513384"/>
            </a:xfrm>
            <a:prstGeom prst="rect">
              <a:avLst/>
            </a:prstGeom>
          </p:spPr>
        </p:pic>
      </p:grpSp>
    </p:spTree>
    <p:extLst>
      <p:ext uri="{BB962C8B-B14F-4D97-AF65-F5344CB8AC3E}">
        <p14:creationId xmlns:p14="http://schemas.microsoft.com/office/powerpoint/2010/main" val="217571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buNone/>
            </a:pPr>
            <a:r>
              <a:rPr lang="en-US" dirty="0"/>
              <a:t>A process by which individuals, teams or </a:t>
            </a:r>
            <a:r>
              <a:rPr lang="en-US" dirty="0" err="1"/>
              <a:t>organisations</a:t>
            </a:r>
            <a:r>
              <a:rPr lang="en-US" dirty="0"/>
              <a:t> </a:t>
            </a:r>
            <a:r>
              <a:rPr lang="en-US" b="1" dirty="0"/>
              <a:t>identify and exploit (</a:t>
            </a:r>
            <a:r>
              <a:rPr lang="en-US" b="1" i="1" dirty="0"/>
              <a:t>business</a:t>
            </a:r>
            <a:r>
              <a:rPr lang="en-US" b="1" dirty="0"/>
              <a:t>) </a:t>
            </a:r>
            <a:r>
              <a:rPr lang="en-US" b="1" u="sng" dirty="0"/>
              <a:t>opportunities</a:t>
            </a:r>
            <a:r>
              <a:rPr lang="en-US" dirty="0"/>
              <a:t> for </a:t>
            </a:r>
            <a:r>
              <a:rPr lang="en-US" b="1" dirty="0"/>
              <a:t>new</a:t>
            </a:r>
            <a:r>
              <a:rPr lang="en-US" dirty="0"/>
              <a:t> </a:t>
            </a:r>
            <a:r>
              <a:rPr lang="en-US" b="1" dirty="0"/>
              <a:t>products or services </a:t>
            </a:r>
            <a:r>
              <a:rPr lang="en-US" dirty="0"/>
              <a:t>that </a:t>
            </a:r>
            <a:r>
              <a:rPr lang="en-US" b="1" dirty="0"/>
              <a:t>satisfy a need</a:t>
            </a:r>
            <a:r>
              <a:rPr lang="en-US" dirty="0"/>
              <a:t> in the market.</a:t>
            </a:r>
            <a:br>
              <a:rPr lang="en-US" dirty="0"/>
            </a:br>
            <a:endParaRPr lang="en-US" dirty="0"/>
          </a:p>
          <a:p>
            <a:pPr lvl="1"/>
            <a:r>
              <a:rPr lang="en-US" dirty="0"/>
              <a:t>New ventures (start-ups) </a:t>
            </a:r>
          </a:p>
          <a:p>
            <a:pPr lvl="1"/>
            <a:r>
              <a:rPr lang="en-US" dirty="0"/>
              <a:t>Social entrepreneurship</a:t>
            </a:r>
          </a:p>
          <a:p>
            <a:pPr lvl="1"/>
            <a:r>
              <a:rPr lang="en-US" dirty="0"/>
              <a:t>Corporate venturing &amp; intrapreneurship</a:t>
            </a:r>
          </a:p>
          <a:p>
            <a:pPr lvl="1"/>
            <a:r>
              <a:rPr lang="en-US" dirty="0"/>
              <a:t>Spin-offs (</a:t>
            </a:r>
            <a:r>
              <a:rPr lang="en-US" dirty="0" err="1"/>
              <a:t>extrapreneurship</a:t>
            </a:r>
            <a:r>
              <a:rPr lang="en-US" dirty="0"/>
              <a:t>) / Spin-ins</a:t>
            </a:r>
          </a:p>
          <a:p>
            <a:pPr lvl="1"/>
            <a:r>
              <a:rPr lang="en-US" dirty="0"/>
              <a:t>Franchises</a:t>
            </a:r>
          </a:p>
        </p:txBody>
      </p:sp>
      <p:sp>
        <p:nvSpPr>
          <p:cNvPr id="3" name="Titre 2"/>
          <p:cNvSpPr>
            <a:spLocks noGrp="1"/>
          </p:cNvSpPr>
          <p:nvPr>
            <p:ph type="title"/>
          </p:nvPr>
        </p:nvSpPr>
        <p:spPr/>
        <p:txBody>
          <a:bodyPr/>
          <a:lstStyle/>
          <a:p>
            <a:r>
              <a:rPr lang="fr-FR" dirty="0" err="1"/>
              <a:t>What</a:t>
            </a:r>
            <a:r>
              <a:rPr lang="fr-FR" dirty="0"/>
              <a:t> </a:t>
            </a:r>
            <a:r>
              <a:rPr lang="fr-FR" dirty="0" err="1"/>
              <a:t>is</a:t>
            </a:r>
            <a:r>
              <a:rPr lang="fr-FR" dirty="0"/>
              <a:t> </a:t>
            </a:r>
            <a:r>
              <a:rPr lang="fr-FR" dirty="0" err="1"/>
              <a:t>Entrepreneurship</a:t>
            </a:r>
            <a:r>
              <a:rPr lang="fr-FR" dirty="0"/>
              <a:t> ?</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45</a:t>
            </a:fld>
            <a:endParaRPr lang="fr-FR"/>
          </a:p>
        </p:txBody>
      </p:sp>
      <p:pic>
        <p:nvPicPr>
          <p:cNvPr id="7" name="Image 6"/>
          <p:cNvPicPr>
            <a:picLocks noChangeAspect="1"/>
          </p:cNvPicPr>
          <p:nvPr/>
        </p:nvPicPr>
        <p:blipFill>
          <a:blip r:embed="rId2"/>
          <a:stretch>
            <a:fillRect/>
          </a:stretch>
        </p:blipFill>
        <p:spPr>
          <a:xfrm>
            <a:off x="4848751" y="2392753"/>
            <a:ext cx="4102408" cy="2015344"/>
          </a:xfrm>
          <a:prstGeom prst="rect">
            <a:avLst/>
          </a:prstGeom>
        </p:spPr>
      </p:pic>
      <p:grpSp>
        <p:nvGrpSpPr>
          <p:cNvPr id="8" name="Groupe 7"/>
          <p:cNvGrpSpPr/>
          <p:nvPr/>
        </p:nvGrpSpPr>
        <p:grpSpPr>
          <a:xfrm>
            <a:off x="230924" y="1151648"/>
            <a:ext cx="8714475" cy="1176402"/>
            <a:chOff x="355846" y="713703"/>
            <a:chExt cx="8714475" cy="1176402"/>
          </a:xfrm>
        </p:grpSpPr>
        <p:sp>
          <p:nvSpPr>
            <p:cNvPr id="9" name="Rectangle 8"/>
            <p:cNvSpPr/>
            <p:nvPr/>
          </p:nvSpPr>
          <p:spPr>
            <a:xfrm>
              <a:off x="355846" y="954902"/>
              <a:ext cx="8299781" cy="935203"/>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p:cNvPicPr>
              <a:picLocks noChangeAspect="1"/>
            </p:cNvPicPr>
            <p:nvPr/>
          </p:nvPicPr>
          <p:blipFill>
            <a:blip r:embed="rId3">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713703"/>
              <a:ext cx="479031" cy="513384"/>
            </a:xfrm>
            <a:prstGeom prst="rect">
              <a:avLst/>
            </a:prstGeom>
          </p:spPr>
        </p:pic>
      </p:grpSp>
    </p:spTree>
    <p:extLst>
      <p:ext uri="{BB962C8B-B14F-4D97-AF65-F5344CB8AC3E}">
        <p14:creationId xmlns:p14="http://schemas.microsoft.com/office/powerpoint/2010/main" val="3694250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Attention</a:t>
            </a:r>
          </a:p>
        </p:txBody>
      </p:sp>
      <p:sp>
        <p:nvSpPr>
          <p:cNvPr id="4" name="Sous-titre 3"/>
          <p:cNvSpPr>
            <a:spLocks noGrp="1"/>
          </p:cNvSpPr>
          <p:nvPr>
            <p:ph type="subTitle" idx="13"/>
          </p:nvPr>
        </p:nvSpPr>
        <p:spPr/>
        <p:txBody>
          <a:bodyPr/>
          <a:lstStyle/>
          <a:p>
            <a:r>
              <a:rPr lang="fr-FR" dirty="0"/>
              <a:t>Is </a:t>
            </a:r>
            <a:r>
              <a:rPr lang="fr-FR" dirty="0" err="1"/>
              <a:t>it</a:t>
            </a:r>
            <a:r>
              <a:rPr lang="fr-FR" dirty="0"/>
              <a:t> a BUSINESS </a:t>
            </a:r>
            <a:r>
              <a:rPr lang="fr-FR" dirty="0" err="1"/>
              <a:t>opportunity</a:t>
            </a:r>
            <a:r>
              <a:rPr lang="fr-FR" dirty="0"/>
              <a:t> ?</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46</a:t>
            </a:fld>
            <a:endParaRPr lang="fr-FR"/>
          </a:p>
        </p:txBody>
      </p:sp>
      <p:sp>
        <p:nvSpPr>
          <p:cNvPr id="8" name="Rectangle 7"/>
          <p:cNvSpPr/>
          <p:nvPr/>
        </p:nvSpPr>
        <p:spPr>
          <a:xfrm>
            <a:off x="5301049" y="1544594"/>
            <a:ext cx="2669059" cy="1779373"/>
          </a:xfrm>
          <a:prstGeom prst="rect">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Customers</a:t>
            </a:r>
            <a:r>
              <a:rPr lang="fr-FR" dirty="0"/>
              <a:t> </a:t>
            </a:r>
            <a:r>
              <a:rPr lang="fr-FR" dirty="0" err="1"/>
              <a:t>would</a:t>
            </a:r>
            <a:r>
              <a:rPr lang="fr-FR" dirty="0"/>
              <a:t> </a:t>
            </a:r>
            <a:r>
              <a:rPr lang="fr-FR" dirty="0" err="1"/>
              <a:t>like</a:t>
            </a:r>
            <a:r>
              <a:rPr lang="fr-FR" dirty="0"/>
              <a:t> a full service </a:t>
            </a:r>
            <a:r>
              <a:rPr lang="fr-FR" dirty="0" err="1"/>
              <a:t>airline</a:t>
            </a:r>
            <a:r>
              <a:rPr lang="fr-FR" dirty="0"/>
              <a:t> at a low-cost </a:t>
            </a:r>
            <a:r>
              <a:rPr lang="fr-FR" dirty="0" err="1"/>
              <a:t>airline</a:t>
            </a:r>
            <a:r>
              <a:rPr lang="fr-FR" dirty="0"/>
              <a:t> </a:t>
            </a:r>
            <a:r>
              <a:rPr lang="fr-FR" dirty="0" err="1"/>
              <a:t>price</a:t>
            </a:r>
            <a:endParaRPr lang="fr-FR" dirty="0"/>
          </a:p>
        </p:txBody>
      </p:sp>
      <p:sp>
        <p:nvSpPr>
          <p:cNvPr id="9" name="Rectangle 8"/>
          <p:cNvSpPr/>
          <p:nvPr/>
        </p:nvSpPr>
        <p:spPr>
          <a:xfrm>
            <a:off x="939114" y="1544594"/>
            <a:ext cx="2669059" cy="1779373"/>
          </a:xfrm>
          <a:prstGeom prst="rect">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Can </a:t>
            </a:r>
            <a:r>
              <a:rPr lang="fr-FR" dirty="0" err="1"/>
              <a:t>you</a:t>
            </a:r>
            <a:r>
              <a:rPr lang="fr-FR" dirty="0"/>
              <a:t> </a:t>
            </a:r>
            <a:r>
              <a:rPr lang="fr-FR" dirty="0" err="1"/>
              <a:t>create</a:t>
            </a:r>
            <a:r>
              <a:rPr lang="fr-FR" dirty="0"/>
              <a:t> a viable business </a:t>
            </a:r>
            <a:r>
              <a:rPr lang="fr-FR" dirty="0" err="1"/>
              <a:t>doing</a:t>
            </a:r>
            <a:r>
              <a:rPr lang="fr-FR" dirty="0"/>
              <a:t> </a:t>
            </a:r>
            <a:r>
              <a:rPr lang="fr-FR" dirty="0" err="1"/>
              <a:t>this</a:t>
            </a:r>
            <a:r>
              <a:rPr lang="fr-FR" dirty="0"/>
              <a:t> ?</a:t>
            </a:r>
            <a:br>
              <a:rPr lang="fr-FR" dirty="0"/>
            </a:br>
            <a:br>
              <a:rPr lang="fr-FR" dirty="0"/>
            </a:br>
            <a:r>
              <a:rPr lang="fr-FR" dirty="0"/>
              <a:t>Is </a:t>
            </a:r>
            <a:r>
              <a:rPr lang="fr-FR" dirty="0" err="1"/>
              <a:t>it</a:t>
            </a:r>
            <a:r>
              <a:rPr lang="fr-FR" dirty="0"/>
              <a:t> a BUSINESS </a:t>
            </a:r>
            <a:r>
              <a:rPr lang="fr-FR" dirty="0" err="1"/>
              <a:t>opportunity</a:t>
            </a:r>
            <a:r>
              <a:rPr lang="fr-FR" dirty="0"/>
              <a:t> ?</a:t>
            </a:r>
          </a:p>
        </p:txBody>
      </p:sp>
      <p:sp>
        <p:nvSpPr>
          <p:cNvPr id="10" name="Double flèche horizontale 9"/>
          <p:cNvSpPr/>
          <p:nvPr/>
        </p:nvSpPr>
        <p:spPr>
          <a:xfrm>
            <a:off x="3731741" y="2113004"/>
            <a:ext cx="1433383" cy="667265"/>
          </a:xfrm>
          <a:prstGeom prst="leftRightArrow">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6774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The ‘</a:t>
            </a:r>
            <a:r>
              <a:rPr lang="fr-FR" dirty="0" err="1"/>
              <a:t>traditional</a:t>
            </a:r>
            <a:r>
              <a:rPr lang="fr-FR" dirty="0"/>
              <a:t>’ </a:t>
            </a:r>
            <a:r>
              <a:rPr lang="fr-FR" dirty="0" err="1"/>
              <a:t>way</a:t>
            </a:r>
            <a:endParaRPr lang="fr-FR" dirty="0"/>
          </a:p>
        </p:txBody>
      </p:sp>
      <p:sp>
        <p:nvSpPr>
          <p:cNvPr id="4" name="Sous-titre 3"/>
          <p:cNvSpPr>
            <a:spLocks noGrp="1"/>
          </p:cNvSpPr>
          <p:nvPr>
            <p:ph type="subTitle" idx="13"/>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47</a:t>
            </a:fld>
            <a:endParaRPr lang="fr-FR"/>
          </a:p>
        </p:txBody>
      </p:sp>
      <p:sp>
        <p:nvSpPr>
          <p:cNvPr id="6" name="Rectangle 5"/>
          <p:cNvSpPr/>
          <p:nvPr/>
        </p:nvSpPr>
        <p:spPr>
          <a:xfrm>
            <a:off x="4848751" y="1261499"/>
            <a:ext cx="3487140" cy="456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Opportunity</a:t>
            </a:r>
            <a:r>
              <a:rPr lang="fr-FR" dirty="0"/>
              <a:t> Recognition</a:t>
            </a:r>
          </a:p>
        </p:txBody>
      </p:sp>
      <p:sp>
        <p:nvSpPr>
          <p:cNvPr id="7" name="Rectangle 6"/>
          <p:cNvSpPr/>
          <p:nvPr/>
        </p:nvSpPr>
        <p:spPr>
          <a:xfrm>
            <a:off x="1269792" y="1223878"/>
            <a:ext cx="3487140" cy="2381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Opportunity</a:t>
            </a:r>
            <a:r>
              <a:rPr lang="fr-FR" dirty="0"/>
              <a:t> </a:t>
            </a:r>
            <a:r>
              <a:rPr lang="fr-FR" dirty="0" err="1"/>
              <a:t>Search</a:t>
            </a:r>
            <a:r>
              <a:rPr lang="fr-FR" dirty="0"/>
              <a:t> &amp; </a:t>
            </a:r>
            <a:r>
              <a:rPr lang="fr-FR" dirty="0" err="1"/>
              <a:t>Discovery</a:t>
            </a:r>
            <a:endParaRPr lang="fr-FR" dirty="0"/>
          </a:p>
        </p:txBody>
      </p:sp>
      <p:sp>
        <p:nvSpPr>
          <p:cNvPr id="8" name="Rectangle 7"/>
          <p:cNvSpPr/>
          <p:nvPr/>
        </p:nvSpPr>
        <p:spPr>
          <a:xfrm>
            <a:off x="1269792" y="2398320"/>
            <a:ext cx="3487140" cy="2381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Decision</a:t>
            </a:r>
            <a:r>
              <a:rPr lang="fr-FR" dirty="0"/>
              <a:t> to Seize </a:t>
            </a:r>
            <a:r>
              <a:rPr lang="fr-FR" dirty="0" err="1"/>
              <a:t>opportunity</a:t>
            </a:r>
            <a:endParaRPr lang="fr-FR" dirty="0"/>
          </a:p>
        </p:txBody>
      </p:sp>
      <p:sp>
        <p:nvSpPr>
          <p:cNvPr id="9" name="Rectangle 8"/>
          <p:cNvSpPr/>
          <p:nvPr/>
        </p:nvSpPr>
        <p:spPr>
          <a:xfrm>
            <a:off x="4848751" y="1790443"/>
            <a:ext cx="3487140" cy="4560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Opportunity</a:t>
            </a:r>
            <a:r>
              <a:rPr lang="fr-FR" dirty="0"/>
              <a:t> </a:t>
            </a:r>
            <a:r>
              <a:rPr lang="fr-FR" dirty="0" err="1"/>
              <a:t>Assessment</a:t>
            </a:r>
            <a:br>
              <a:rPr lang="fr-FR" dirty="0"/>
            </a:br>
            <a:r>
              <a:rPr lang="fr-FR" dirty="0"/>
              <a:t>&amp; </a:t>
            </a:r>
            <a:r>
              <a:rPr lang="fr-FR" dirty="0" err="1"/>
              <a:t>Feasibility</a:t>
            </a:r>
            <a:r>
              <a:rPr lang="fr-FR" dirty="0"/>
              <a:t> </a:t>
            </a:r>
            <a:r>
              <a:rPr lang="fr-FR" dirty="0" err="1"/>
              <a:t>Analysis</a:t>
            </a:r>
            <a:endParaRPr lang="fr-FR" dirty="0"/>
          </a:p>
        </p:txBody>
      </p:sp>
      <p:sp>
        <p:nvSpPr>
          <p:cNvPr id="10" name="Rectangle 9"/>
          <p:cNvSpPr/>
          <p:nvPr/>
        </p:nvSpPr>
        <p:spPr>
          <a:xfrm>
            <a:off x="4848751" y="2307206"/>
            <a:ext cx="3487140" cy="449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Business Planning</a:t>
            </a:r>
          </a:p>
        </p:txBody>
      </p:sp>
      <p:sp>
        <p:nvSpPr>
          <p:cNvPr id="11" name="Rectangle 10"/>
          <p:cNvSpPr/>
          <p:nvPr/>
        </p:nvSpPr>
        <p:spPr>
          <a:xfrm>
            <a:off x="4848751" y="2828970"/>
            <a:ext cx="3487140" cy="49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Analysis</a:t>
            </a:r>
            <a:r>
              <a:rPr lang="fr-FR" dirty="0"/>
              <a:t> of </a:t>
            </a:r>
            <a:r>
              <a:rPr lang="fr-FR" dirty="0" err="1"/>
              <a:t>Industry</a:t>
            </a:r>
            <a:r>
              <a:rPr lang="fr-FR" dirty="0"/>
              <a:t> and </a:t>
            </a:r>
            <a:r>
              <a:rPr lang="fr-FR" dirty="0" err="1"/>
              <a:t>Competitive</a:t>
            </a:r>
            <a:r>
              <a:rPr lang="fr-FR" dirty="0"/>
              <a:t> </a:t>
            </a:r>
            <a:r>
              <a:rPr lang="fr-FR" dirty="0" err="1"/>
              <a:t>Environment</a:t>
            </a:r>
            <a:endParaRPr lang="fr-FR" dirty="0"/>
          </a:p>
        </p:txBody>
      </p:sp>
      <p:sp>
        <p:nvSpPr>
          <p:cNvPr id="12" name="Rectangle 11"/>
          <p:cNvSpPr/>
          <p:nvPr/>
        </p:nvSpPr>
        <p:spPr>
          <a:xfrm>
            <a:off x="4848751" y="3399775"/>
            <a:ext cx="3487140" cy="456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Business Model and </a:t>
            </a:r>
            <a:r>
              <a:rPr lang="fr-FR" dirty="0" err="1"/>
              <a:t>Strategy</a:t>
            </a:r>
            <a:endParaRPr lang="fr-FR" dirty="0"/>
          </a:p>
        </p:txBody>
      </p:sp>
      <p:sp>
        <p:nvSpPr>
          <p:cNvPr id="13" name="Rectangle 12"/>
          <p:cNvSpPr/>
          <p:nvPr/>
        </p:nvSpPr>
        <p:spPr>
          <a:xfrm>
            <a:off x="4848751" y="3938681"/>
            <a:ext cx="3487140" cy="404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Financing</a:t>
            </a:r>
            <a:r>
              <a:rPr lang="fr-FR" dirty="0"/>
              <a:t> &amp; </a:t>
            </a:r>
            <a:r>
              <a:rPr lang="fr-FR" dirty="0" err="1"/>
              <a:t>Funding</a:t>
            </a:r>
            <a:endParaRPr lang="fr-FR" dirty="0"/>
          </a:p>
        </p:txBody>
      </p:sp>
      <p:sp>
        <p:nvSpPr>
          <p:cNvPr id="14" name="Rectangle 13"/>
          <p:cNvSpPr/>
          <p:nvPr/>
        </p:nvSpPr>
        <p:spPr>
          <a:xfrm>
            <a:off x="4848751" y="710088"/>
            <a:ext cx="3487140" cy="45672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Entrepreneurial </a:t>
            </a:r>
            <a:r>
              <a:rPr lang="fr-FR" dirty="0" err="1">
                <a:solidFill>
                  <a:schemeClr val="tx1"/>
                </a:solidFill>
              </a:rPr>
              <a:t>Intent</a:t>
            </a:r>
            <a:endParaRPr lang="fr-FR" dirty="0">
              <a:solidFill>
                <a:schemeClr val="tx1"/>
              </a:solidFill>
            </a:endParaRPr>
          </a:p>
        </p:txBody>
      </p:sp>
      <p:sp>
        <p:nvSpPr>
          <p:cNvPr id="15" name="ZoneTexte 14"/>
          <p:cNvSpPr txBox="1"/>
          <p:nvPr/>
        </p:nvSpPr>
        <p:spPr>
          <a:xfrm>
            <a:off x="355846" y="3327556"/>
            <a:ext cx="3441700" cy="923330"/>
          </a:xfrm>
          <a:prstGeom prst="rect">
            <a:avLst/>
          </a:prstGeom>
          <a:noFill/>
        </p:spPr>
        <p:txBody>
          <a:bodyPr wrap="square" rtlCol="0">
            <a:spAutoFit/>
          </a:bodyPr>
          <a:lstStyle/>
          <a:p>
            <a:r>
              <a:rPr lang="fr-FR" dirty="0"/>
              <a:t>NOT a </a:t>
            </a:r>
            <a:r>
              <a:rPr lang="fr-FR" b="1" dirty="0"/>
              <a:t>« </a:t>
            </a:r>
            <a:r>
              <a:rPr lang="fr-FR" b="1" dirty="0" err="1"/>
              <a:t>neat</a:t>
            </a:r>
            <a:r>
              <a:rPr lang="fr-FR" b="1" dirty="0"/>
              <a:t> » </a:t>
            </a:r>
            <a:r>
              <a:rPr lang="fr-FR" dirty="0" err="1"/>
              <a:t>process</a:t>
            </a:r>
            <a:endParaRPr lang="fr-FR" dirty="0"/>
          </a:p>
          <a:p>
            <a:r>
              <a:rPr lang="fr-FR" dirty="0"/>
              <a:t>- Effectuation – « </a:t>
            </a:r>
            <a:r>
              <a:rPr lang="fr-FR" dirty="0" err="1"/>
              <a:t>what</a:t>
            </a:r>
            <a:r>
              <a:rPr lang="fr-FR" dirty="0"/>
              <a:t> </a:t>
            </a:r>
            <a:r>
              <a:rPr lang="fr-FR" dirty="0" err="1"/>
              <a:t>works</a:t>
            </a:r>
            <a:r>
              <a:rPr lang="fr-FR" dirty="0"/>
              <a:t> »</a:t>
            </a:r>
          </a:p>
          <a:p>
            <a:r>
              <a:rPr lang="fr-FR" dirty="0"/>
              <a:t>- Lean Startup</a:t>
            </a:r>
          </a:p>
        </p:txBody>
      </p:sp>
    </p:spTree>
    <p:extLst>
      <p:ext uri="{BB962C8B-B14F-4D97-AF65-F5344CB8AC3E}">
        <p14:creationId xmlns:p14="http://schemas.microsoft.com/office/powerpoint/2010/main" val="279246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The ‘</a:t>
            </a:r>
            <a:r>
              <a:rPr lang="fr-FR" dirty="0" err="1"/>
              <a:t>traditional</a:t>
            </a:r>
            <a:r>
              <a:rPr lang="fr-FR" dirty="0"/>
              <a:t>’ </a:t>
            </a:r>
            <a:r>
              <a:rPr lang="fr-FR" dirty="0" err="1"/>
              <a:t>way</a:t>
            </a:r>
            <a:endParaRPr lang="fr-FR" dirty="0"/>
          </a:p>
        </p:txBody>
      </p:sp>
      <p:sp>
        <p:nvSpPr>
          <p:cNvPr id="4" name="Sous-titre 3"/>
          <p:cNvSpPr>
            <a:spLocks noGrp="1"/>
          </p:cNvSpPr>
          <p:nvPr>
            <p:ph type="subTitle" idx="13"/>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48</a:t>
            </a:fld>
            <a:endParaRPr lang="fr-FR"/>
          </a:p>
        </p:txBody>
      </p:sp>
      <p:sp>
        <p:nvSpPr>
          <p:cNvPr id="6" name="Rectangle 5"/>
          <p:cNvSpPr/>
          <p:nvPr/>
        </p:nvSpPr>
        <p:spPr>
          <a:xfrm>
            <a:off x="4848751" y="1261499"/>
            <a:ext cx="3487140" cy="456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Opportunity</a:t>
            </a:r>
            <a:r>
              <a:rPr lang="fr-FR" dirty="0"/>
              <a:t> Recognition</a:t>
            </a:r>
          </a:p>
        </p:txBody>
      </p:sp>
      <p:sp>
        <p:nvSpPr>
          <p:cNvPr id="7" name="Rectangle 6"/>
          <p:cNvSpPr/>
          <p:nvPr/>
        </p:nvSpPr>
        <p:spPr>
          <a:xfrm>
            <a:off x="1269792" y="1223878"/>
            <a:ext cx="3487140" cy="2381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Opportunity</a:t>
            </a:r>
            <a:r>
              <a:rPr lang="fr-FR" dirty="0"/>
              <a:t> </a:t>
            </a:r>
            <a:r>
              <a:rPr lang="fr-FR" dirty="0" err="1"/>
              <a:t>Search</a:t>
            </a:r>
            <a:r>
              <a:rPr lang="fr-FR" dirty="0"/>
              <a:t> &amp; </a:t>
            </a:r>
            <a:r>
              <a:rPr lang="fr-FR" dirty="0" err="1"/>
              <a:t>Discovery</a:t>
            </a:r>
            <a:endParaRPr lang="fr-FR" dirty="0"/>
          </a:p>
        </p:txBody>
      </p:sp>
      <p:sp>
        <p:nvSpPr>
          <p:cNvPr id="14" name="Rectangle 13"/>
          <p:cNvSpPr/>
          <p:nvPr/>
        </p:nvSpPr>
        <p:spPr>
          <a:xfrm>
            <a:off x="4848751" y="710088"/>
            <a:ext cx="3487140" cy="45672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Entrepreneurial </a:t>
            </a:r>
            <a:r>
              <a:rPr lang="fr-FR" dirty="0" err="1">
                <a:solidFill>
                  <a:schemeClr val="tx1"/>
                </a:solidFill>
              </a:rPr>
              <a:t>Intent</a:t>
            </a:r>
            <a:endParaRPr lang="fr-FR" dirty="0">
              <a:solidFill>
                <a:schemeClr val="tx1"/>
              </a:solidFill>
            </a:endParaRPr>
          </a:p>
        </p:txBody>
      </p:sp>
    </p:spTree>
    <p:extLst>
      <p:ext uri="{BB962C8B-B14F-4D97-AF65-F5344CB8AC3E}">
        <p14:creationId xmlns:p14="http://schemas.microsoft.com/office/powerpoint/2010/main" val="300816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324470"/>
            <a:ext cx="4215398" cy="3119488"/>
          </a:xfrm>
        </p:spPr>
        <p:txBody>
          <a:bodyPr/>
          <a:lstStyle/>
          <a:p>
            <a:r>
              <a:rPr lang="en-US" b="1" dirty="0"/>
              <a:t>Recognizing an opportunity, </a:t>
            </a:r>
            <a:r>
              <a:rPr lang="en-US" dirty="0"/>
              <a:t>circumstances under which products and services can satisfy a need in the market or environment</a:t>
            </a:r>
          </a:p>
          <a:p>
            <a:pPr lvl="1"/>
            <a:r>
              <a:rPr lang="en-US" dirty="0"/>
              <a:t>See the opportunity</a:t>
            </a:r>
          </a:p>
          <a:p>
            <a:pPr lvl="1"/>
            <a:r>
              <a:rPr lang="en-US" dirty="0"/>
              <a:t>Combine resources and capabilities to seize opportunity</a:t>
            </a:r>
          </a:p>
        </p:txBody>
      </p:sp>
      <p:sp>
        <p:nvSpPr>
          <p:cNvPr id="3" name="Titre 2"/>
          <p:cNvSpPr>
            <a:spLocks noGrp="1"/>
          </p:cNvSpPr>
          <p:nvPr>
            <p:ph type="title"/>
          </p:nvPr>
        </p:nvSpPr>
        <p:spPr/>
        <p:txBody>
          <a:bodyPr/>
          <a:lstStyle/>
          <a:p>
            <a:r>
              <a:rPr lang="fr-FR" dirty="0" err="1"/>
              <a:t>Opportunity</a:t>
            </a:r>
            <a:r>
              <a:rPr lang="fr-FR" dirty="0"/>
              <a:t> Recognition</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49</a:t>
            </a:fld>
            <a:endParaRPr lang="fr-FR"/>
          </a:p>
        </p:txBody>
      </p:sp>
      <p:grpSp>
        <p:nvGrpSpPr>
          <p:cNvPr id="13" name="Groupe 12"/>
          <p:cNvGrpSpPr/>
          <p:nvPr/>
        </p:nvGrpSpPr>
        <p:grpSpPr>
          <a:xfrm>
            <a:off x="4641850" y="2322268"/>
            <a:ext cx="1905000" cy="2442337"/>
            <a:chOff x="4641850" y="2322268"/>
            <a:chExt cx="1905000" cy="2442337"/>
          </a:xfrm>
        </p:grpSpPr>
        <p:sp>
          <p:nvSpPr>
            <p:cNvPr id="8" name="Ellipse 7"/>
            <p:cNvSpPr/>
            <p:nvPr/>
          </p:nvSpPr>
          <p:spPr>
            <a:xfrm>
              <a:off x="5213350" y="2322268"/>
              <a:ext cx="1333500" cy="1257300"/>
            </a:xfrm>
            <a:prstGeom prst="ellipse">
              <a:avLst/>
            </a:prstGeom>
            <a:solidFill>
              <a:srgbClr val="4F81B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nchorCtr="0"/>
            <a:lstStyle/>
            <a:p>
              <a:pPr algn="ctr"/>
              <a:r>
                <a:rPr lang="fr-FR" sz="1200" dirty="0"/>
                <a:t>Trends </a:t>
              </a:r>
              <a:br>
                <a:rPr lang="fr-FR" sz="1200" dirty="0"/>
              </a:br>
              <a:r>
                <a:rPr lang="fr-FR" sz="1200" dirty="0"/>
                <a:t>&amp; Gaps</a:t>
              </a:r>
            </a:p>
          </p:txBody>
        </p:sp>
        <p:sp>
          <p:nvSpPr>
            <p:cNvPr id="9" name="ZoneTexte 8"/>
            <p:cNvSpPr txBox="1"/>
            <p:nvPr/>
          </p:nvSpPr>
          <p:spPr>
            <a:xfrm>
              <a:off x="4641850" y="3564276"/>
              <a:ext cx="1905000" cy="1200329"/>
            </a:xfrm>
            <a:prstGeom prst="rect">
              <a:avLst/>
            </a:prstGeom>
            <a:noFill/>
          </p:spPr>
          <p:txBody>
            <a:bodyPr wrap="square" rtlCol="0">
              <a:spAutoFit/>
            </a:bodyPr>
            <a:lstStyle/>
            <a:p>
              <a:r>
                <a:rPr lang="fr-FR" sz="1200" dirty="0"/>
                <a:t>PESTEL </a:t>
              </a:r>
              <a:r>
                <a:rPr lang="fr-FR" sz="1200" dirty="0" err="1"/>
                <a:t>awareness</a:t>
              </a:r>
              <a:endParaRPr lang="fr-FR" sz="1200" dirty="0"/>
            </a:p>
            <a:p>
              <a:r>
                <a:rPr lang="fr-FR" sz="1200" dirty="0"/>
                <a:t>Trends and </a:t>
              </a:r>
              <a:r>
                <a:rPr lang="fr-FR" sz="1200" dirty="0" err="1"/>
                <a:t>Uncertainties</a:t>
              </a:r>
              <a:endParaRPr lang="fr-FR" sz="1200" dirty="0"/>
            </a:p>
            <a:p>
              <a:r>
                <a:rPr lang="fr-FR" sz="1200" dirty="0"/>
                <a:t>Gaps identification</a:t>
              </a:r>
            </a:p>
            <a:p>
              <a:r>
                <a:rPr lang="fr-FR" sz="1200" dirty="0"/>
                <a:t>Blue </a:t>
              </a:r>
              <a:r>
                <a:rPr lang="fr-FR" sz="1200" dirty="0" err="1"/>
                <a:t>ocean</a:t>
              </a:r>
              <a:r>
                <a:rPr lang="fr-FR" sz="1200" dirty="0"/>
                <a:t> </a:t>
              </a:r>
              <a:r>
                <a:rPr lang="fr-FR" sz="1200" dirty="0" err="1"/>
                <a:t>opportunities</a:t>
              </a:r>
              <a:endParaRPr lang="fr-FR" sz="1200" dirty="0"/>
            </a:p>
            <a:p>
              <a:r>
                <a:rPr lang="fr-FR" sz="1200" dirty="0"/>
                <a:t>Scenarios</a:t>
              </a:r>
            </a:p>
            <a:p>
              <a:endParaRPr lang="fr-FR" sz="1200" dirty="0"/>
            </a:p>
          </p:txBody>
        </p:sp>
      </p:grpSp>
      <p:grpSp>
        <p:nvGrpSpPr>
          <p:cNvPr id="12" name="Groupe 11"/>
          <p:cNvGrpSpPr/>
          <p:nvPr/>
        </p:nvGrpSpPr>
        <p:grpSpPr>
          <a:xfrm>
            <a:off x="5746750" y="784284"/>
            <a:ext cx="3841750" cy="2051872"/>
            <a:chOff x="5746750" y="784284"/>
            <a:chExt cx="3841750" cy="2051872"/>
          </a:xfrm>
        </p:grpSpPr>
        <p:sp>
          <p:nvSpPr>
            <p:cNvPr id="6" name="Ellipse 5"/>
            <p:cNvSpPr/>
            <p:nvPr/>
          </p:nvSpPr>
          <p:spPr>
            <a:xfrm>
              <a:off x="5746750" y="1578856"/>
              <a:ext cx="1333500" cy="1257300"/>
            </a:xfrm>
            <a:prstGeom prst="ellipse">
              <a:avLst/>
            </a:prstGeom>
            <a:solidFill>
              <a:srgbClr val="4F81B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sz="1200" dirty="0"/>
                <a:t>Entrepreneur or Team</a:t>
              </a:r>
              <a:br>
                <a:rPr lang="fr-FR" sz="1200" dirty="0"/>
              </a:br>
              <a:r>
                <a:rPr lang="fr-FR" sz="1200" dirty="0"/>
                <a:t>(</a:t>
              </a:r>
              <a:r>
                <a:rPr lang="fr-FR" sz="1200" dirty="0" err="1"/>
                <a:t>Skill</a:t>
              </a:r>
              <a:r>
                <a:rPr lang="fr-FR" sz="1200" dirty="0"/>
                <a:t> and Will)</a:t>
              </a:r>
            </a:p>
          </p:txBody>
        </p:sp>
        <p:sp>
          <p:nvSpPr>
            <p:cNvPr id="10" name="ZoneTexte 9"/>
            <p:cNvSpPr txBox="1"/>
            <p:nvPr/>
          </p:nvSpPr>
          <p:spPr>
            <a:xfrm>
              <a:off x="6985000" y="784284"/>
              <a:ext cx="2603500" cy="1754326"/>
            </a:xfrm>
            <a:prstGeom prst="rect">
              <a:avLst/>
            </a:prstGeom>
            <a:noFill/>
          </p:spPr>
          <p:txBody>
            <a:bodyPr wrap="square" rtlCol="0">
              <a:spAutoFit/>
            </a:bodyPr>
            <a:lstStyle/>
            <a:p>
              <a:r>
                <a:rPr lang="fr-FR" sz="1200" dirty="0" err="1"/>
                <a:t>Alertness</a:t>
              </a:r>
              <a:endParaRPr lang="fr-FR" sz="1200" dirty="0"/>
            </a:p>
            <a:p>
              <a:r>
                <a:rPr lang="fr-FR" sz="1200" dirty="0" err="1"/>
                <a:t>Uncertainty</a:t>
              </a:r>
              <a:endParaRPr lang="fr-FR" sz="1200" dirty="0"/>
            </a:p>
            <a:p>
              <a:r>
                <a:rPr lang="fr-FR" sz="1200" dirty="0" err="1"/>
                <a:t>Risk</a:t>
              </a:r>
              <a:r>
                <a:rPr lang="fr-FR" sz="1200" dirty="0"/>
                <a:t> </a:t>
              </a:r>
              <a:r>
                <a:rPr lang="fr-FR" sz="1200" dirty="0" err="1"/>
                <a:t>Taking</a:t>
              </a:r>
              <a:r>
                <a:rPr lang="fr-FR" sz="1200" dirty="0"/>
                <a:t> </a:t>
              </a:r>
              <a:r>
                <a:rPr lang="fr-FR" sz="1200" dirty="0" err="1"/>
                <a:t>Propensity</a:t>
              </a:r>
              <a:endParaRPr lang="fr-FR" sz="1200" dirty="0"/>
            </a:p>
            <a:p>
              <a:r>
                <a:rPr lang="fr-FR" sz="1200" dirty="0" err="1"/>
                <a:t>Nach</a:t>
              </a:r>
              <a:r>
                <a:rPr lang="fr-FR" sz="1200" dirty="0"/>
                <a:t> (</a:t>
              </a:r>
              <a:r>
                <a:rPr lang="fr-FR" sz="1200" dirty="0" err="1"/>
                <a:t>Need</a:t>
              </a:r>
              <a:r>
                <a:rPr lang="fr-FR" sz="1200" dirty="0"/>
                <a:t> for </a:t>
              </a:r>
              <a:r>
                <a:rPr lang="fr-FR" sz="1200" dirty="0" err="1"/>
                <a:t>Achievement</a:t>
              </a:r>
              <a:r>
                <a:rPr lang="fr-FR" sz="1200" dirty="0"/>
                <a:t>)</a:t>
              </a:r>
            </a:p>
            <a:p>
              <a:r>
                <a:rPr lang="fr-FR" sz="1200" dirty="0"/>
                <a:t>Locus of control</a:t>
              </a:r>
            </a:p>
            <a:p>
              <a:r>
                <a:rPr lang="fr-FR" sz="1200" dirty="0"/>
                <a:t>Self </a:t>
              </a:r>
              <a:r>
                <a:rPr lang="fr-FR" sz="1200" dirty="0" err="1"/>
                <a:t>efficacy</a:t>
              </a:r>
              <a:endParaRPr lang="fr-FR" sz="1200" dirty="0"/>
            </a:p>
            <a:p>
              <a:r>
                <a:rPr lang="fr-FR" sz="1200" dirty="0"/>
                <a:t>Team leadership</a:t>
              </a:r>
            </a:p>
            <a:p>
              <a:endParaRPr lang="fr-FR" sz="1200" dirty="0"/>
            </a:p>
            <a:p>
              <a:endParaRPr lang="fr-FR" sz="1200" dirty="0"/>
            </a:p>
          </p:txBody>
        </p:sp>
      </p:grpSp>
      <p:grpSp>
        <p:nvGrpSpPr>
          <p:cNvPr id="14" name="Groupe 13"/>
          <p:cNvGrpSpPr/>
          <p:nvPr/>
        </p:nvGrpSpPr>
        <p:grpSpPr>
          <a:xfrm>
            <a:off x="6280150" y="2322268"/>
            <a:ext cx="2819400" cy="2257671"/>
            <a:chOff x="6280150" y="2322268"/>
            <a:chExt cx="2819400" cy="2257671"/>
          </a:xfrm>
        </p:grpSpPr>
        <p:sp>
          <p:nvSpPr>
            <p:cNvPr id="7" name="Ellipse 6"/>
            <p:cNvSpPr/>
            <p:nvPr/>
          </p:nvSpPr>
          <p:spPr>
            <a:xfrm>
              <a:off x="6280150" y="2322268"/>
              <a:ext cx="1333500" cy="1257300"/>
            </a:xfrm>
            <a:prstGeom prst="ellipse">
              <a:avLst/>
            </a:prstGeom>
            <a:solidFill>
              <a:srgbClr val="4F81B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nchorCtr="0"/>
            <a:lstStyle/>
            <a:p>
              <a:pPr algn="ctr"/>
              <a:r>
                <a:rPr lang="fr-FR" sz="1200" dirty="0" err="1"/>
                <a:t>Resouces</a:t>
              </a:r>
              <a:r>
                <a:rPr lang="fr-FR" sz="1200" dirty="0"/>
                <a:t> &amp; </a:t>
              </a:r>
              <a:r>
                <a:rPr lang="fr-FR" sz="1200" dirty="0" err="1"/>
                <a:t>Capabilities</a:t>
              </a:r>
              <a:endParaRPr lang="fr-FR" sz="1200" dirty="0"/>
            </a:p>
          </p:txBody>
        </p:sp>
        <p:sp>
          <p:nvSpPr>
            <p:cNvPr id="11" name="ZoneTexte 10"/>
            <p:cNvSpPr txBox="1"/>
            <p:nvPr/>
          </p:nvSpPr>
          <p:spPr>
            <a:xfrm>
              <a:off x="7118350" y="3564276"/>
              <a:ext cx="1981200" cy="1015663"/>
            </a:xfrm>
            <a:prstGeom prst="rect">
              <a:avLst/>
            </a:prstGeom>
            <a:noFill/>
          </p:spPr>
          <p:txBody>
            <a:bodyPr wrap="square" rtlCol="0">
              <a:spAutoFit/>
            </a:bodyPr>
            <a:lstStyle/>
            <a:p>
              <a:r>
                <a:rPr lang="fr-FR" sz="1200" dirty="0" err="1"/>
                <a:t>Sufficient</a:t>
              </a:r>
              <a:r>
                <a:rPr lang="fr-FR" sz="1200" dirty="0"/>
                <a:t> </a:t>
              </a:r>
              <a:r>
                <a:rPr lang="fr-FR" sz="1200" dirty="0" err="1"/>
                <a:t>resources</a:t>
              </a:r>
              <a:endParaRPr lang="fr-FR" sz="1200" dirty="0"/>
            </a:p>
            <a:p>
              <a:r>
                <a:rPr lang="fr-FR" sz="1200" dirty="0"/>
                <a:t>Access to </a:t>
              </a:r>
              <a:r>
                <a:rPr lang="fr-FR" sz="1200" dirty="0" err="1"/>
                <a:t>resources</a:t>
              </a:r>
              <a:endParaRPr lang="fr-FR" sz="1200" dirty="0"/>
            </a:p>
            <a:p>
              <a:r>
                <a:rPr lang="fr-FR" sz="1200" dirty="0"/>
                <a:t>Resource allocation </a:t>
              </a:r>
              <a:r>
                <a:rPr lang="fr-FR" sz="1200" dirty="0" err="1"/>
                <a:t>systems</a:t>
              </a:r>
              <a:r>
                <a:rPr lang="fr-FR" sz="1200" dirty="0"/>
                <a:t> (</a:t>
              </a:r>
              <a:r>
                <a:rPr lang="fr-FR" sz="1200" dirty="0" err="1"/>
                <a:t>intrapreneurs</a:t>
              </a:r>
              <a:r>
                <a:rPr lang="fr-FR" sz="1200" dirty="0"/>
                <a:t>)</a:t>
              </a:r>
            </a:p>
            <a:p>
              <a:endParaRPr lang="fr-FR" sz="1200" dirty="0"/>
            </a:p>
          </p:txBody>
        </p:sp>
      </p:grpSp>
    </p:spTree>
    <p:extLst>
      <p:ext uri="{BB962C8B-B14F-4D97-AF65-F5344CB8AC3E}">
        <p14:creationId xmlns:p14="http://schemas.microsoft.com/office/powerpoint/2010/main" val="290021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2130" y="2204917"/>
            <a:ext cx="9131870" cy="469106"/>
          </a:xfrm>
        </p:spPr>
        <p:txBody>
          <a:bodyPr/>
          <a:lstStyle/>
          <a:p>
            <a:pPr>
              <a:buNone/>
            </a:pPr>
            <a:r>
              <a:rPr lang="fr-FR" dirty="0"/>
              <a:t>Business </a:t>
            </a:r>
            <a:r>
              <a:rPr lang="fr-FR" dirty="0" err="1"/>
              <a:t>Strategy</a:t>
            </a:r>
            <a:endParaRPr lang="fr-FR" dirty="0"/>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5</a:t>
            </a:fld>
            <a:endParaRPr lang="fr-FR"/>
          </a:p>
        </p:txBody>
      </p:sp>
    </p:spTree>
    <p:extLst>
      <p:ext uri="{BB962C8B-B14F-4D97-AF65-F5344CB8AC3E}">
        <p14:creationId xmlns:p14="http://schemas.microsoft.com/office/powerpoint/2010/main" val="42608876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See</a:t>
            </a:r>
            <a:r>
              <a:rPr lang="fr-FR" dirty="0"/>
              <a:t> </a:t>
            </a:r>
            <a:r>
              <a:rPr lang="fr-FR" dirty="0" err="1"/>
              <a:t>opportunities</a:t>
            </a:r>
            <a:r>
              <a:rPr lang="fr-FR" dirty="0"/>
              <a:t> or </a:t>
            </a:r>
            <a:r>
              <a:rPr lang="fr-FR" dirty="0" err="1"/>
              <a:t>create</a:t>
            </a:r>
            <a:r>
              <a:rPr lang="fr-FR" dirty="0"/>
              <a:t> </a:t>
            </a:r>
            <a:r>
              <a:rPr lang="fr-FR" dirty="0" err="1"/>
              <a:t>them</a:t>
            </a:r>
            <a:r>
              <a:rPr lang="fr-FR" dirty="0"/>
              <a:t> ?</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50</a:t>
            </a:fld>
            <a:endParaRPr lang="fr-FR"/>
          </a:p>
        </p:txBody>
      </p:sp>
      <p:sp>
        <p:nvSpPr>
          <p:cNvPr id="6" name="Sous-titre 5"/>
          <p:cNvSpPr>
            <a:spLocks noGrp="1"/>
          </p:cNvSpPr>
          <p:nvPr>
            <p:ph type="subTitle" idx="13"/>
          </p:nvPr>
        </p:nvSpPr>
        <p:spPr/>
        <p:txBody>
          <a:bodyPr/>
          <a:lstStyle/>
          <a:p>
            <a:endParaRPr lang="fr-FR"/>
          </a:p>
        </p:txBody>
      </p:sp>
      <p:pic>
        <p:nvPicPr>
          <p:cNvPr id="10" name="Image 9"/>
          <p:cNvPicPr>
            <a:picLocks noChangeAspect="1"/>
          </p:cNvPicPr>
          <p:nvPr/>
        </p:nvPicPr>
        <p:blipFill>
          <a:blip r:embed="rId2"/>
          <a:stretch>
            <a:fillRect/>
          </a:stretch>
        </p:blipFill>
        <p:spPr>
          <a:xfrm>
            <a:off x="4433238" y="2763589"/>
            <a:ext cx="1665707" cy="932796"/>
          </a:xfrm>
          <a:prstGeom prst="rect">
            <a:avLst/>
          </a:prstGeom>
        </p:spPr>
      </p:pic>
      <p:sp>
        <p:nvSpPr>
          <p:cNvPr id="11" name="ZoneTexte 10"/>
          <p:cNvSpPr txBox="1"/>
          <p:nvPr/>
        </p:nvSpPr>
        <p:spPr>
          <a:xfrm>
            <a:off x="4393224" y="3670110"/>
            <a:ext cx="1745734" cy="369332"/>
          </a:xfrm>
          <a:prstGeom prst="rect">
            <a:avLst/>
          </a:prstGeom>
          <a:noFill/>
        </p:spPr>
        <p:txBody>
          <a:bodyPr wrap="none" rtlCol="0">
            <a:spAutoFit/>
          </a:bodyPr>
          <a:lstStyle/>
          <a:p>
            <a:r>
              <a:rPr lang="fr-FR" dirty="0"/>
              <a:t>Adverse </a:t>
            </a:r>
            <a:r>
              <a:rPr lang="fr-FR" dirty="0" err="1"/>
              <a:t>effects</a:t>
            </a:r>
            <a:r>
              <a:rPr lang="fr-FR" dirty="0"/>
              <a:t> !</a:t>
            </a:r>
          </a:p>
        </p:txBody>
      </p:sp>
      <p:pic>
        <p:nvPicPr>
          <p:cNvPr id="12" name="Image 11"/>
          <p:cNvPicPr>
            <a:picLocks noChangeAspect="1"/>
          </p:cNvPicPr>
          <p:nvPr/>
        </p:nvPicPr>
        <p:blipFill>
          <a:blip r:embed="rId3"/>
          <a:stretch>
            <a:fillRect/>
          </a:stretch>
        </p:blipFill>
        <p:spPr>
          <a:xfrm>
            <a:off x="5674532" y="1327714"/>
            <a:ext cx="1875446" cy="1259424"/>
          </a:xfrm>
          <a:prstGeom prst="rect">
            <a:avLst/>
          </a:prstGeom>
        </p:spPr>
      </p:pic>
      <p:grpSp>
        <p:nvGrpSpPr>
          <p:cNvPr id="20" name="Groupe 19"/>
          <p:cNvGrpSpPr/>
          <p:nvPr/>
        </p:nvGrpSpPr>
        <p:grpSpPr>
          <a:xfrm>
            <a:off x="6347591" y="2587138"/>
            <a:ext cx="2557890" cy="1490258"/>
            <a:chOff x="6347591" y="2587138"/>
            <a:chExt cx="2557890" cy="1490258"/>
          </a:xfrm>
        </p:grpSpPr>
        <p:pic>
          <p:nvPicPr>
            <p:cNvPr id="13" name="Image 12"/>
            <p:cNvPicPr>
              <a:picLocks noChangeAspect="1"/>
            </p:cNvPicPr>
            <p:nvPr/>
          </p:nvPicPr>
          <p:blipFill>
            <a:blip r:embed="rId4"/>
            <a:stretch>
              <a:fillRect/>
            </a:stretch>
          </p:blipFill>
          <p:spPr>
            <a:xfrm>
              <a:off x="7415223" y="2587138"/>
              <a:ext cx="1490258" cy="1490258"/>
            </a:xfrm>
            <a:prstGeom prst="rect">
              <a:avLst/>
            </a:prstGeom>
          </p:spPr>
        </p:pic>
        <p:pic>
          <p:nvPicPr>
            <p:cNvPr id="14" name="Image 13"/>
            <p:cNvPicPr>
              <a:picLocks noChangeAspect="1"/>
            </p:cNvPicPr>
            <p:nvPr/>
          </p:nvPicPr>
          <p:blipFill rotWithShape="1">
            <a:blip r:embed="rId5"/>
            <a:srcRect r="4957"/>
            <a:stretch/>
          </p:blipFill>
          <p:spPr>
            <a:xfrm>
              <a:off x="6347591" y="3229987"/>
              <a:ext cx="1067632" cy="545423"/>
            </a:xfrm>
            <a:prstGeom prst="rect">
              <a:avLst/>
            </a:prstGeom>
          </p:spPr>
        </p:pic>
        <p:sp>
          <p:nvSpPr>
            <p:cNvPr id="15" name="ZoneTexte 14"/>
            <p:cNvSpPr txBox="1"/>
            <p:nvPr/>
          </p:nvSpPr>
          <p:spPr>
            <a:xfrm>
              <a:off x="7415223" y="3101435"/>
              <a:ext cx="1005403" cy="230832"/>
            </a:xfrm>
            <a:prstGeom prst="rect">
              <a:avLst/>
            </a:prstGeom>
            <a:noFill/>
          </p:spPr>
          <p:txBody>
            <a:bodyPr wrap="none" rtlCol="0">
              <a:spAutoFit/>
            </a:bodyPr>
            <a:lstStyle/>
            <a:p>
              <a:r>
                <a:rPr lang="fr-FR" sz="900" i="1" dirty="0"/>
                <a:t>Charge </a:t>
              </a:r>
              <a:r>
                <a:rPr lang="fr-FR" sz="900" i="1" dirty="0" err="1"/>
                <a:t>anywhere</a:t>
              </a:r>
              <a:endParaRPr lang="fr-FR" sz="900" i="1" dirty="0"/>
            </a:p>
          </p:txBody>
        </p:sp>
      </p:grpSp>
      <p:pic>
        <p:nvPicPr>
          <p:cNvPr id="17" name="Image 16"/>
          <p:cNvPicPr>
            <a:picLocks noChangeAspect="1"/>
          </p:cNvPicPr>
          <p:nvPr/>
        </p:nvPicPr>
        <p:blipFill>
          <a:blip r:embed="rId6"/>
          <a:stretch>
            <a:fillRect/>
          </a:stretch>
        </p:blipFill>
        <p:spPr>
          <a:xfrm>
            <a:off x="217126" y="1326583"/>
            <a:ext cx="1543436" cy="1027086"/>
          </a:xfrm>
          <a:prstGeom prst="rect">
            <a:avLst/>
          </a:prstGeom>
        </p:spPr>
      </p:pic>
      <p:pic>
        <p:nvPicPr>
          <p:cNvPr id="18" name="Image 17"/>
          <p:cNvPicPr>
            <a:picLocks noChangeAspect="1"/>
          </p:cNvPicPr>
          <p:nvPr/>
        </p:nvPicPr>
        <p:blipFill>
          <a:blip r:embed="rId7"/>
          <a:stretch>
            <a:fillRect/>
          </a:stretch>
        </p:blipFill>
        <p:spPr>
          <a:xfrm>
            <a:off x="1961141" y="1326583"/>
            <a:ext cx="1502760" cy="1000018"/>
          </a:xfrm>
          <a:prstGeom prst="rect">
            <a:avLst/>
          </a:prstGeom>
        </p:spPr>
      </p:pic>
      <p:pic>
        <p:nvPicPr>
          <p:cNvPr id="19" name="Image 18"/>
          <p:cNvPicPr>
            <a:picLocks noChangeAspect="1"/>
          </p:cNvPicPr>
          <p:nvPr/>
        </p:nvPicPr>
        <p:blipFill>
          <a:blip r:embed="rId8"/>
          <a:stretch>
            <a:fillRect/>
          </a:stretch>
        </p:blipFill>
        <p:spPr>
          <a:xfrm>
            <a:off x="262264" y="2737438"/>
            <a:ext cx="1453160" cy="1037972"/>
          </a:xfrm>
          <a:prstGeom prst="rect">
            <a:avLst/>
          </a:prstGeom>
        </p:spPr>
      </p:pic>
    </p:spTree>
    <p:extLst>
      <p:ext uri="{BB962C8B-B14F-4D97-AF65-F5344CB8AC3E}">
        <p14:creationId xmlns:p14="http://schemas.microsoft.com/office/powerpoint/2010/main" val="50043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A balance of </a:t>
            </a:r>
            <a:r>
              <a:rPr lang="fr-FR" dirty="0" err="1"/>
              <a:t>both</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51</a:t>
            </a:fld>
            <a:endParaRPr lang="fr-FR"/>
          </a:p>
        </p:txBody>
      </p:sp>
      <p:sp>
        <p:nvSpPr>
          <p:cNvPr id="6" name="Rectangle 5"/>
          <p:cNvSpPr/>
          <p:nvPr/>
        </p:nvSpPr>
        <p:spPr>
          <a:xfrm>
            <a:off x="958467" y="1864853"/>
            <a:ext cx="1762699" cy="1057620"/>
          </a:xfrm>
          <a:prstGeom prst="rect">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ALGORITHMIC</a:t>
            </a:r>
            <a:br>
              <a:rPr lang="fr-FR" sz="1200" dirty="0"/>
            </a:br>
            <a:r>
              <a:rPr lang="fr-FR" sz="1200" b="1" dirty="0"/>
              <a:t>patterns</a:t>
            </a:r>
            <a:r>
              <a:rPr lang="fr-FR" sz="1200" dirty="0"/>
              <a:t>, </a:t>
            </a:r>
            <a:r>
              <a:rPr lang="fr-FR" sz="1200" dirty="0" err="1"/>
              <a:t>formulae</a:t>
            </a:r>
            <a:r>
              <a:rPr lang="fr-FR" sz="1200" dirty="0"/>
              <a:t>, </a:t>
            </a:r>
            <a:r>
              <a:rPr lang="fr-FR" sz="1200" dirty="0" err="1"/>
              <a:t>experience</a:t>
            </a:r>
            <a:r>
              <a:rPr lang="fr-FR" sz="1200" dirty="0"/>
              <a:t>, </a:t>
            </a:r>
            <a:r>
              <a:rPr lang="fr-FR" sz="1200" dirty="0" err="1"/>
              <a:t>problem</a:t>
            </a:r>
            <a:r>
              <a:rPr lang="fr-FR" sz="1200" dirty="0"/>
              <a:t> </a:t>
            </a:r>
            <a:r>
              <a:rPr lang="fr-FR" sz="1200" dirty="0" err="1"/>
              <a:t>solving</a:t>
            </a:r>
            <a:r>
              <a:rPr lang="fr-FR" sz="1200" dirty="0"/>
              <a:t>, </a:t>
            </a:r>
            <a:r>
              <a:rPr lang="fr-FR" sz="1200" dirty="0" err="1"/>
              <a:t>connect</a:t>
            </a:r>
            <a:r>
              <a:rPr lang="fr-FR" sz="1200" dirty="0"/>
              <a:t> the dots</a:t>
            </a:r>
            <a:br>
              <a:rPr lang="fr-FR" sz="1200" dirty="0"/>
            </a:br>
            <a:r>
              <a:rPr lang="fr-FR" sz="1200" dirty="0"/>
              <a:t>UNCERTAINTY </a:t>
            </a:r>
            <a:r>
              <a:rPr lang="fr-FR" sz="1200" dirty="0" err="1"/>
              <a:t>reduced</a:t>
            </a:r>
            <a:r>
              <a:rPr lang="fr-FR" sz="1200" dirty="0"/>
              <a:t> </a:t>
            </a:r>
            <a:r>
              <a:rPr lang="fr-FR" sz="1200" dirty="0" err="1"/>
              <a:t>with</a:t>
            </a:r>
            <a:r>
              <a:rPr lang="fr-FR" sz="1200" dirty="0"/>
              <a:t> new info</a:t>
            </a:r>
          </a:p>
        </p:txBody>
      </p:sp>
      <p:sp>
        <p:nvSpPr>
          <p:cNvPr id="7" name="Rectangle 6"/>
          <p:cNvSpPr/>
          <p:nvPr/>
        </p:nvSpPr>
        <p:spPr>
          <a:xfrm>
            <a:off x="6345715" y="1864853"/>
            <a:ext cx="1762699" cy="1057620"/>
          </a:xfrm>
          <a:prstGeom prst="rect">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HEURISTIC</a:t>
            </a:r>
            <a:br>
              <a:rPr lang="fr-FR" sz="1200" dirty="0"/>
            </a:br>
            <a:r>
              <a:rPr lang="fr-FR" sz="1200" dirty="0" err="1"/>
              <a:t>sensemaking</a:t>
            </a:r>
            <a:r>
              <a:rPr lang="fr-FR" sz="1200" dirty="0"/>
              <a:t>, discussion, </a:t>
            </a:r>
            <a:r>
              <a:rPr lang="fr-FR" sz="1200" dirty="0" err="1"/>
              <a:t>interpretation</a:t>
            </a:r>
            <a:r>
              <a:rPr lang="fr-FR" sz="1200" dirty="0"/>
              <a:t>, </a:t>
            </a:r>
            <a:r>
              <a:rPr lang="fr-FR" sz="1200" dirty="0" err="1"/>
              <a:t>trail</a:t>
            </a:r>
            <a:r>
              <a:rPr lang="fr-FR" sz="1200" dirty="0"/>
              <a:t> and </a:t>
            </a:r>
            <a:r>
              <a:rPr lang="fr-FR" sz="1200" dirty="0" err="1"/>
              <a:t>error</a:t>
            </a:r>
            <a:br>
              <a:rPr lang="fr-FR" sz="1200" dirty="0"/>
            </a:br>
            <a:r>
              <a:rPr lang="fr-FR" sz="1200" dirty="0"/>
              <a:t>AMBIGUITY</a:t>
            </a:r>
          </a:p>
        </p:txBody>
      </p:sp>
      <p:cxnSp>
        <p:nvCxnSpPr>
          <p:cNvPr id="9" name="Connecteur droit avec flèche 8"/>
          <p:cNvCxnSpPr/>
          <p:nvPr/>
        </p:nvCxnSpPr>
        <p:spPr>
          <a:xfrm>
            <a:off x="2941504" y="2393663"/>
            <a:ext cx="328302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2721166" y="2010589"/>
            <a:ext cx="970137" cy="261610"/>
          </a:xfrm>
          <a:prstGeom prst="rect">
            <a:avLst/>
          </a:prstGeom>
          <a:noFill/>
        </p:spPr>
        <p:txBody>
          <a:bodyPr wrap="none" rtlCol="0">
            <a:spAutoFit/>
          </a:bodyPr>
          <a:lstStyle/>
          <a:p>
            <a:r>
              <a:rPr lang="fr-FR" sz="1100" dirty="0" err="1"/>
              <a:t>Strong</a:t>
            </a:r>
            <a:r>
              <a:rPr lang="fr-FR" sz="1100" dirty="0"/>
              <a:t> </a:t>
            </a:r>
            <a:r>
              <a:rPr lang="fr-FR" sz="1100" dirty="0" err="1"/>
              <a:t>signals</a:t>
            </a:r>
            <a:endParaRPr lang="fr-FR" sz="1100" dirty="0"/>
          </a:p>
        </p:txBody>
      </p:sp>
      <p:sp>
        <p:nvSpPr>
          <p:cNvPr id="13" name="ZoneTexte 12"/>
          <p:cNvSpPr txBox="1"/>
          <p:nvPr/>
        </p:nvSpPr>
        <p:spPr>
          <a:xfrm>
            <a:off x="4701472" y="2515128"/>
            <a:ext cx="713657" cy="261610"/>
          </a:xfrm>
          <a:prstGeom prst="rect">
            <a:avLst/>
          </a:prstGeom>
          <a:noFill/>
        </p:spPr>
        <p:txBody>
          <a:bodyPr wrap="none" rtlCol="0">
            <a:spAutoFit/>
          </a:bodyPr>
          <a:lstStyle/>
          <a:p>
            <a:r>
              <a:rPr lang="fr-FR" sz="1100" dirty="0" err="1"/>
              <a:t>Tacit</a:t>
            </a:r>
            <a:r>
              <a:rPr lang="fr-FR" sz="1100" dirty="0"/>
              <a:t> info</a:t>
            </a:r>
          </a:p>
        </p:txBody>
      </p:sp>
      <p:sp>
        <p:nvSpPr>
          <p:cNvPr id="14" name="ZoneTexte 13"/>
          <p:cNvSpPr txBox="1"/>
          <p:nvPr/>
        </p:nvSpPr>
        <p:spPr>
          <a:xfrm>
            <a:off x="3527425" y="2515128"/>
            <a:ext cx="944489" cy="261610"/>
          </a:xfrm>
          <a:prstGeom prst="rect">
            <a:avLst/>
          </a:prstGeom>
          <a:noFill/>
        </p:spPr>
        <p:txBody>
          <a:bodyPr wrap="none" rtlCol="0">
            <a:spAutoFit/>
          </a:bodyPr>
          <a:lstStyle/>
          <a:p>
            <a:r>
              <a:rPr lang="fr-FR" sz="1100" dirty="0" err="1"/>
              <a:t>Archived</a:t>
            </a:r>
            <a:r>
              <a:rPr lang="fr-FR" sz="1100" dirty="0"/>
              <a:t> info</a:t>
            </a:r>
          </a:p>
        </p:txBody>
      </p:sp>
      <p:sp>
        <p:nvSpPr>
          <p:cNvPr id="15" name="ZoneTexte 14"/>
          <p:cNvSpPr txBox="1"/>
          <p:nvPr/>
        </p:nvSpPr>
        <p:spPr>
          <a:xfrm>
            <a:off x="5297378" y="2010589"/>
            <a:ext cx="923651" cy="261610"/>
          </a:xfrm>
          <a:prstGeom prst="rect">
            <a:avLst/>
          </a:prstGeom>
          <a:noFill/>
        </p:spPr>
        <p:txBody>
          <a:bodyPr wrap="none" rtlCol="0">
            <a:spAutoFit/>
          </a:bodyPr>
          <a:lstStyle/>
          <a:p>
            <a:r>
              <a:rPr lang="fr-FR" sz="1100" dirty="0" err="1"/>
              <a:t>Weak</a:t>
            </a:r>
            <a:r>
              <a:rPr lang="fr-FR" sz="1100" dirty="0"/>
              <a:t> </a:t>
            </a:r>
            <a:r>
              <a:rPr lang="fr-FR" sz="1100" dirty="0" err="1"/>
              <a:t>signals</a:t>
            </a:r>
            <a:endParaRPr lang="fr-FR" sz="1100" dirty="0"/>
          </a:p>
        </p:txBody>
      </p:sp>
      <p:sp>
        <p:nvSpPr>
          <p:cNvPr id="16" name="ZoneTexte 15"/>
          <p:cNvSpPr txBox="1"/>
          <p:nvPr/>
        </p:nvSpPr>
        <p:spPr>
          <a:xfrm>
            <a:off x="2079003" y="3448193"/>
            <a:ext cx="1284326" cy="430887"/>
          </a:xfrm>
          <a:prstGeom prst="rect">
            <a:avLst/>
          </a:prstGeom>
          <a:noFill/>
          <a:ln>
            <a:solidFill>
              <a:srgbClr val="C00000"/>
            </a:solidFill>
          </a:ln>
        </p:spPr>
        <p:txBody>
          <a:bodyPr wrap="none" rtlCol="0">
            <a:spAutoFit/>
          </a:bodyPr>
          <a:lstStyle/>
          <a:p>
            <a:r>
              <a:rPr lang="fr-FR" sz="1100" dirty="0" err="1"/>
              <a:t>Boundary</a:t>
            </a:r>
            <a:r>
              <a:rPr lang="fr-FR" sz="1100" dirty="0"/>
              <a:t> </a:t>
            </a:r>
            <a:r>
              <a:rPr lang="fr-FR" sz="1100" dirty="0" err="1"/>
              <a:t>spanning</a:t>
            </a:r>
            <a:br>
              <a:rPr lang="fr-FR" sz="1100" dirty="0"/>
            </a:br>
            <a:r>
              <a:rPr lang="fr-FR" sz="1100" dirty="0" err="1"/>
              <a:t>activities</a:t>
            </a:r>
            <a:endParaRPr lang="fr-FR" sz="1100" dirty="0"/>
          </a:p>
        </p:txBody>
      </p:sp>
      <p:sp>
        <p:nvSpPr>
          <p:cNvPr id="17" name="ZoneTexte 16"/>
          <p:cNvSpPr txBox="1"/>
          <p:nvPr/>
        </p:nvSpPr>
        <p:spPr>
          <a:xfrm>
            <a:off x="3564425" y="3448193"/>
            <a:ext cx="787395" cy="430887"/>
          </a:xfrm>
          <a:prstGeom prst="rect">
            <a:avLst/>
          </a:prstGeom>
          <a:noFill/>
          <a:ln>
            <a:solidFill>
              <a:srgbClr val="C00000"/>
            </a:solidFill>
          </a:ln>
        </p:spPr>
        <p:txBody>
          <a:bodyPr wrap="none" rtlCol="0">
            <a:spAutoFit/>
          </a:bodyPr>
          <a:lstStyle/>
          <a:p>
            <a:r>
              <a:rPr lang="fr-FR" sz="1100" dirty="0"/>
              <a:t>Culture of </a:t>
            </a:r>
            <a:br>
              <a:rPr lang="fr-FR" sz="1100" dirty="0"/>
            </a:br>
            <a:r>
              <a:rPr lang="fr-FR" sz="1100" dirty="0"/>
              <a:t>trust</a:t>
            </a:r>
          </a:p>
        </p:txBody>
      </p:sp>
      <p:sp>
        <p:nvSpPr>
          <p:cNvPr id="18" name="ZoneTexte 17"/>
          <p:cNvSpPr txBox="1"/>
          <p:nvPr/>
        </p:nvSpPr>
        <p:spPr>
          <a:xfrm>
            <a:off x="4552916" y="3448193"/>
            <a:ext cx="718466" cy="430887"/>
          </a:xfrm>
          <a:prstGeom prst="rect">
            <a:avLst/>
          </a:prstGeom>
          <a:noFill/>
          <a:ln>
            <a:solidFill>
              <a:srgbClr val="C00000"/>
            </a:solidFill>
          </a:ln>
        </p:spPr>
        <p:txBody>
          <a:bodyPr wrap="none" rtlCol="0">
            <a:spAutoFit/>
          </a:bodyPr>
          <a:lstStyle/>
          <a:p>
            <a:r>
              <a:rPr lang="fr-FR" sz="1100" dirty="0" err="1"/>
              <a:t>Org</a:t>
            </a:r>
            <a:br>
              <a:rPr lang="fr-FR" sz="1100" dirty="0"/>
            </a:br>
            <a:r>
              <a:rPr lang="fr-FR" sz="1100" dirty="0"/>
              <a:t>Structure</a:t>
            </a:r>
          </a:p>
        </p:txBody>
      </p:sp>
      <p:sp>
        <p:nvSpPr>
          <p:cNvPr id="19" name="ZoneTexte 18"/>
          <p:cNvSpPr txBox="1"/>
          <p:nvPr/>
        </p:nvSpPr>
        <p:spPr>
          <a:xfrm>
            <a:off x="5460754" y="3448193"/>
            <a:ext cx="1140056" cy="430887"/>
          </a:xfrm>
          <a:prstGeom prst="rect">
            <a:avLst/>
          </a:prstGeom>
          <a:noFill/>
          <a:ln>
            <a:solidFill>
              <a:srgbClr val="C00000"/>
            </a:solidFill>
          </a:ln>
        </p:spPr>
        <p:txBody>
          <a:bodyPr wrap="none" rtlCol="0">
            <a:spAutoFit/>
          </a:bodyPr>
          <a:lstStyle/>
          <a:p>
            <a:r>
              <a:rPr lang="fr-FR" sz="1100" dirty="0" err="1"/>
              <a:t>Availability</a:t>
            </a:r>
            <a:r>
              <a:rPr lang="fr-FR" sz="1100" dirty="0"/>
              <a:t> of</a:t>
            </a:r>
            <a:br>
              <a:rPr lang="fr-FR" sz="1100" dirty="0"/>
            </a:br>
            <a:r>
              <a:rPr lang="fr-FR" sz="1100" dirty="0"/>
              <a:t>Rich Information</a:t>
            </a:r>
          </a:p>
        </p:txBody>
      </p:sp>
      <p:sp>
        <p:nvSpPr>
          <p:cNvPr id="20" name="ZoneTexte 19"/>
          <p:cNvSpPr txBox="1"/>
          <p:nvPr/>
        </p:nvSpPr>
        <p:spPr>
          <a:xfrm>
            <a:off x="2079003" y="1077627"/>
            <a:ext cx="894797" cy="430887"/>
          </a:xfrm>
          <a:prstGeom prst="rect">
            <a:avLst/>
          </a:prstGeom>
          <a:noFill/>
          <a:ln>
            <a:solidFill>
              <a:srgbClr val="C00000"/>
            </a:solidFill>
          </a:ln>
        </p:spPr>
        <p:txBody>
          <a:bodyPr wrap="none" rtlCol="0">
            <a:spAutoFit/>
          </a:bodyPr>
          <a:lstStyle/>
          <a:p>
            <a:r>
              <a:rPr lang="fr-FR" sz="1100" dirty="0" err="1"/>
              <a:t>Level</a:t>
            </a:r>
            <a:r>
              <a:rPr lang="fr-FR" sz="1100" dirty="0"/>
              <a:t> of </a:t>
            </a:r>
            <a:br>
              <a:rPr lang="fr-FR" sz="1100" dirty="0"/>
            </a:br>
            <a:r>
              <a:rPr lang="fr-FR" sz="1100" dirty="0" err="1"/>
              <a:t>Competition</a:t>
            </a:r>
            <a:endParaRPr lang="fr-FR" sz="1100" dirty="0"/>
          </a:p>
        </p:txBody>
      </p:sp>
      <p:sp>
        <p:nvSpPr>
          <p:cNvPr id="21" name="ZoneTexte 20"/>
          <p:cNvSpPr txBox="1"/>
          <p:nvPr/>
        </p:nvSpPr>
        <p:spPr>
          <a:xfrm>
            <a:off x="3605971" y="1090024"/>
            <a:ext cx="865943" cy="430887"/>
          </a:xfrm>
          <a:prstGeom prst="rect">
            <a:avLst/>
          </a:prstGeom>
          <a:noFill/>
          <a:ln>
            <a:solidFill>
              <a:srgbClr val="C00000"/>
            </a:solidFill>
          </a:ln>
        </p:spPr>
        <p:txBody>
          <a:bodyPr wrap="none" rtlCol="0">
            <a:spAutoFit/>
          </a:bodyPr>
          <a:lstStyle/>
          <a:p>
            <a:r>
              <a:rPr lang="fr-FR" sz="1100" dirty="0"/>
              <a:t>Information</a:t>
            </a:r>
            <a:br>
              <a:rPr lang="fr-FR" sz="1100" dirty="0"/>
            </a:br>
            <a:r>
              <a:rPr lang="fr-FR" sz="1100" dirty="0"/>
              <a:t>Sharing</a:t>
            </a:r>
          </a:p>
        </p:txBody>
      </p:sp>
      <p:sp>
        <p:nvSpPr>
          <p:cNvPr id="22" name="ZoneTexte 21"/>
          <p:cNvSpPr txBox="1"/>
          <p:nvPr/>
        </p:nvSpPr>
        <p:spPr>
          <a:xfrm>
            <a:off x="5013907" y="1090023"/>
            <a:ext cx="835485" cy="430887"/>
          </a:xfrm>
          <a:prstGeom prst="rect">
            <a:avLst/>
          </a:prstGeom>
          <a:noFill/>
          <a:ln>
            <a:solidFill>
              <a:srgbClr val="C00000"/>
            </a:solidFill>
          </a:ln>
        </p:spPr>
        <p:txBody>
          <a:bodyPr wrap="none" rtlCol="0">
            <a:spAutoFit/>
          </a:bodyPr>
          <a:lstStyle/>
          <a:p>
            <a:r>
              <a:rPr lang="fr-FR" sz="1100" dirty="0"/>
              <a:t>Source </a:t>
            </a:r>
            <a:br>
              <a:rPr lang="fr-FR" sz="1100" dirty="0"/>
            </a:br>
            <a:r>
              <a:rPr lang="fr-FR" sz="1100" dirty="0"/>
              <a:t>recognition</a:t>
            </a:r>
          </a:p>
        </p:txBody>
      </p:sp>
      <p:sp>
        <p:nvSpPr>
          <p:cNvPr id="23" name="ZoneTexte 22"/>
          <p:cNvSpPr txBox="1"/>
          <p:nvPr/>
        </p:nvSpPr>
        <p:spPr>
          <a:xfrm>
            <a:off x="6964954" y="4340646"/>
            <a:ext cx="1978427" cy="261610"/>
          </a:xfrm>
          <a:prstGeom prst="rect">
            <a:avLst/>
          </a:prstGeom>
          <a:noFill/>
        </p:spPr>
        <p:txBody>
          <a:bodyPr wrap="none" rtlCol="0">
            <a:spAutoFit/>
          </a:bodyPr>
          <a:lstStyle/>
          <a:p>
            <a:r>
              <a:rPr lang="fr-FR" sz="1100" dirty="0" err="1"/>
              <a:t>Vaghely</a:t>
            </a:r>
            <a:r>
              <a:rPr lang="fr-FR" sz="1100" dirty="0"/>
              <a:t> &amp; Julien, JBV 25 (2010)</a:t>
            </a:r>
          </a:p>
        </p:txBody>
      </p:sp>
      <p:sp>
        <p:nvSpPr>
          <p:cNvPr id="2" name="ZoneTexte 1"/>
          <p:cNvSpPr txBox="1"/>
          <p:nvPr/>
        </p:nvSpPr>
        <p:spPr>
          <a:xfrm>
            <a:off x="841121" y="2895739"/>
            <a:ext cx="2100383" cy="369332"/>
          </a:xfrm>
          <a:prstGeom prst="rect">
            <a:avLst/>
          </a:prstGeom>
          <a:noFill/>
        </p:spPr>
        <p:txBody>
          <a:bodyPr wrap="none" rtlCol="0">
            <a:spAutoFit/>
          </a:bodyPr>
          <a:lstStyle/>
          <a:p>
            <a:r>
              <a:rPr lang="fr-FR" b="1" dirty="0" err="1"/>
              <a:t>Cognitiv</a:t>
            </a:r>
            <a:r>
              <a:rPr lang="fr-FR" dirty="0" err="1"/>
              <a:t>ist</a:t>
            </a:r>
            <a:r>
              <a:rPr lang="fr-FR" dirty="0"/>
              <a:t> </a:t>
            </a:r>
            <a:r>
              <a:rPr lang="fr-FR" dirty="0" err="1"/>
              <a:t>approach</a:t>
            </a:r>
            <a:endParaRPr lang="fr-FR" dirty="0"/>
          </a:p>
        </p:txBody>
      </p:sp>
      <p:sp>
        <p:nvSpPr>
          <p:cNvPr id="24" name="ZoneTexte 23"/>
          <p:cNvSpPr txBox="1"/>
          <p:nvPr/>
        </p:nvSpPr>
        <p:spPr>
          <a:xfrm>
            <a:off x="5956139" y="2892414"/>
            <a:ext cx="2413609" cy="369332"/>
          </a:xfrm>
          <a:prstGeom prst="rect">
            <a:avLst/>
          </a:prstGeom>
          <a:noFill/>
        </p:spPr>
        <p:txBody>
          <a:bodyPr wrap="none" rtlCol="0">
            <a:spAutoFit/>
          </a:bodyPr>
          <a:lstStyle/>
          <a:p>
            <a:r>
              <a:rPr lang="fr-FR" b="1" dirty="0" err="1"/>
              <a:t>Construct</a:t>
            </a:r>
            <a:r>
              <a:rPr lang="fr-FR" dirty="0" err="1"/>
              <a:t>ivist</a:t>
            </a:r>
            <a:r>
              <a:rPr lang="fr-FR" dirty="0"/>
              <a:t> </a:t>
            </a:r>
            <a:r>
              <a:rPr lang="fr-FR" dirty="0" err="1"/>
              <a:t>approach</a:t>
            </a:r>
            <a:endParaRPr lang="fr-FR" dirty="0"/>
          </a:p>
        </p:txBody>
      </p:sp>
      <p:sp>
        <p:nvSpPr>
          <p:cNvPr id="8" name="Rectangle 7"/>
          <p:cNvSpPr/>
          <p:nvPr/>
        </p:nvSpPr>
        <p:spPr>
          <a:xfrm>
            <a:off x="841121" y="1643449"/>
            <a:ext cx="7685041" cy="1618297"/>
          </a:xfrm>
          <a:prstGeom prst="rect">
            <a:avLst/>
          </a:prstGeom>
          <a:noFill/>
          <a:ln>
            <a:solidFill>
              <a:srgbClr val="1D2D3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p:cNvCxnSpPr>
            <a:stCxn id="20" idx="2"/>
          </p:cNvCxnSpPr>
          <p:nvPr/>
        </p:nvCxnSpPr>
        <p:spPr>
          <a:xfrm flipH="1">
            <a:off x="2526401" y="1508514"/>
            <a:ext cx="1" cy="1540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flipH="1">
            <a:off x="4038941" y="1519272"/>
            <a:ext cx="1" cy="1540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p:nvPr/>
        </p:nvCxnSpPr>
        <p:spPr>
          <a:xfrm flipH="1">
            <a:off x="5412864" y="1519272"/>
            <a:ext cx="1" cy="1540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flipH="1" flipV="1">
            <a:off x="4924985" y="3284656"/>
            <a:ext cx="1" cy="1540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p:cNvCxnSpPr/>
          <p:nvPr/>
        </p:nvCxnSpPr>
        <p:spPr>
          <a:xfrm flipH="1" flipV="1">
            <a:off x="3963483" y="3284656"/>
            <a:ext cx="1" cy="1540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flipH="1" flipV="1">
            <a:off x="2709715" y="3286538"/>
            <a:ext cx="1" cy="1540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p:cNvCxnSpPr/>
          <p:nvPr/>
        </p:nvCxnSpPr>
        <p:spPr>
          <a:xfrm flipH="1" flipV="1">
            <a:off x="5889848" y="3284656"/>
            <a:ext cx="1" cy="1540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403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Entrepreneurial </a:t>
            </a:r>
            <a:r>
              <a:rPr lang="fr-FR" dirty="0" err="1"/>
              <a:t>Experience</a:t>
            </a:r>
            <a:endParaRPr lang="fr-FR" dirty="0"/>
          </a:p>
        </p:txBody>
      </p:sp>
      <p:sp>
        <p:nvSpPr>
          <p:cNvPr id="4" name="Sous-titre 3"/>
          <p:cNvSpPr>
            <a:spLocks noGrp="1"/>
          </p:cNvSpPr>
          <p:nvPr>
            <p:ph type="subTitle" idx="13"/>
          </p:nvPr>
        </p:nvSpPr>
        <p:spPr/>
        <p:txBody>
          <a:bodyPr/>
          <a:lstStyle/>
          <a:p>
            <a:r>
              <a:rPr lang="fr-FR" dirty="0"/>
              <a:t>Business </a:t>
            </a:r>
            <a:r>
              <a:rPr lang="fr-FR" dirty="0" err="1"/>
              <a:t>ownership</a:t>
            </a:r>
            <a:r>
              <a:rPr lang="fr-FR" dirty="0"/>
              <a:t> </a:t>
            </a:r>
            <a:r>
              <a:rPr lang="fr-FR" dirty="0" err="1"/>
              <a:t>experience</a:t>
            </a:r>
            <a:r>
              <a:rPr lang="fr-FR" dirty="0"/>
              <a:t> and </a:t>
            </a:r>
            <a:r>
              <a:rPr lang="fr-FR" dirty="0" err="1"/>
              <a:t>opportunity</a:t>
            </a:r>
            <a:r>
              <a:rPr lang="fr-FR" dirty="0"/>
              <a:t> identification</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52</a:t>
            </a:fld>
            <a:endParaRPr lang="fr-FR"/>
          </a:p>
        </p:txBody>
      </p:sp>
      <p:cxnSp>
        <p:nvCxnSpPr>
          <p:cNvPr id="7" name="Connecteur droit avec flèche 6"/>
          <p:cNvCxnSpPr/>
          <p:nvPr/>
        </p:nvCxnSpPr>
        <p:spPr>
          <a:xfrm>
            <a:off x="1806766" y="3429000"/>
            <a:ext cx="32546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1707614" y="3429000"/>
            <a:ext cx="3353803" cy="369332"/>
          </a:xfrm>
          <a:prstGeom prst="rect">
            <a:avLst/>
          </a:prstGeom>
          <a:noFill/>
        </p:spPr>
        <p:txBody>
          <a:bodyPr wrap="none" rtlCol="0">
            <a:spAutoFit/>
          </a:bodyPr>
          <a:lstStyle/>
          <a:p>
            <a:r>
              <a:rPr lang="fr-FR" dirty="0"/>
              <a:t>0     1     2     3     4     5     6     7     8</a:t>
            </a:r>
          </a:p>
        </p:txBody>
      </p:sp>
      <p:cxnSp>
        <p:nvCxnSpPr>
          <p:cNvPr id="11" name="Connecteur droit avec flèche 10"/>
          <p:cNvCxnSpPr/>
          <p:nvPr/>
        </p:nvCxnSpPr>
        <p:spPr>
          <a:xfrm flipV="1">
            <a:off x="1806766" y="1600200"/>
            <a:ext cx="0" cy="182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198305" y="1600200"/>
            <a:ext cx="1509310" cy="600164"/>
          </a:xfrm>
          <a:prstGeom prst="rect">
            <a:avLst/>
          </a:prstGeom>
          <a:noFill/>
        </p:spPr>
        <p:txBody>
          <a:bodyPr wrap="square" rtlCol="0">
            <a:spAutoFit/>
          </a:bodyPr>
          <a:lstStyle/>
          <a:p>
            <a:r>
              <a:rPr lang="fr-FR" sz="1100" dirty="0" err="1"/>
              <a:t>Number</a:t>
            </a:r>
            <a:r>
              <a:rPr lang="fr-FR" sz="1100" dirty="0"/>
              <a:t> of business </a:t>
            </a:r>
            <a:r>
              <a:rPr lang="fr-FR" sz="1100" dirty="0" err="1"/>
              <a:t>opportunities</a:t>
            </a:r>
            <a:r>
              <a:rPr lang="fr-FR" sz="1100" dirty="0"/>
              <a:t> </a:t>
            </a:r>
            <a:r>
              <a:rPr lang="fr-FR" sz="1100" dirty="0" err="1"/>
              <a:t>identified</a:t>
            </a:r>
            <a:endParaRPr lang="fr-FR" sz="1100" dirty="0"/>
          </a:p>
        </p:txBody>
      </p:sp>
      <p:sp>
        <p:nvSpPr>
          <p:cNvPr id="13" name="ZoneTexte 12"/>
          <p:cNvSpPr txBox="1"/>
          <p:nvPr/>
        </p:nvSpPr>
        <p:spPr>
          <a:xfrm>
            <a:off x="1715150" y="3774945"/>
            <a:ext cx="3624550" cy="430887"/>
          </a:xfrm>
          <a:prstGeom prst="rect">
            <a:avLst/>
          </a:prstGeom>
          <a:noFill/>
        </p:spPr>
        <p:txBody>
          <a:bodyPr wrap="square" rtlCol="0">
            <a:spAutoFit/>
          </a:bodyPr>
          <a:lstStyle/>
          <a:p>
            <a:r>
              <a:rPr lang="fr-FR" sz="1100" dirty="0"/>
              <a:t>Total </a:t>
            </a:r>
            <a:r>
              <a:rPr lang="fr-FR" sz="1100" dirty="0" err="1"/>
              <a:t>number</a:t>
            </a:r>
            <a:r>
              <a:rPr lang="fr-FR" sz="1100" dirty="0"/>
              <a:t> of business </a:t>
            </a:r>
            <a:r>
              <a:rPr lang="fr-FR" sz="1100" dirty="0" err="1"/>
              <a:t>established</a:t>
            </a:r>
            <a:r>
              <a:rPr lang="fr-FR" sz="1100" dirty="0"/>
              <a:t> and/or </a:t>
            </a:r>
            <a:r>
              <a:rPr lang="fr-FR" sz="1100" dirty="0" err="1"/>
              <a:t>purchased</a:t>
            </a:r>
            <a:br>
              <a:rPr lang="fr-FR" sz="1100" dirty="0"/>
            </a:br>
            <a:r>
              <a:rPr lang="fr-FR" sz="1100" dirty="0"/>
              <a:t>to date</a:t>
            </a:r>
          </a:p>
        </p:txBody>
      </p:sp>
      <p:sp>
        <p:nvSpPr>
          <p:cNvPr id="15" name="Forme libre 14"/>
          <p:cNvSpPr/>
          <p:nvPr/>
        </p:nvSpPr>
        <p:spPr>
          <a:xfrm>
            <a:off x="1806766" y="1944638"/>
            <a:ext cx="2974554" cy="1481608"/>
          </a:xfrm>
          <a:custGeom>
            <a:avLst/>
            <a:gdLst>
              <a:gd name="connsiteX0" fmla="*/ 0 w 2974554"/>
              <a:gd name="connsiteY0" fmla="*/ 1481608 h 1481608"/>
              <a:gd name="connsiteX1" fmla="*/ 1619480 w 2974554"/>
              <a:gd name="connsiteY1" fmla="*/ 16364 h 1481608"/>
              <a:gd name="connsiteX2" fmla="*/ 2974554 w 2974554"/>
              <a:gd name="connsiteY2" fmla="*/ 655343 h 1481608"/>
              <a:gd name="connsiteX3" fmla="*/ 2974554 w 2974554"/>
              <a:gd name="connsiteY3" fmla="*/ 655343 h 1481608"/>
            </a:gdLst>
            <a:ahLst/>
            <a:cxnLst>
              <a:cxn ang="0">
                <a:pos x="connsiteX0" y="connsiteY0"/>
              </a:cxn>
              <a:cxn ang="0">
                <a:pos x="connsiteX1" y="connsiteY1"/>
              </a:cxn>
              <a:cxn ang="0">
                <a:pos x="connsiteX2" y="connsiteY2"/>
              </a:cxn>
              <a:cxn ang="0">
                <a:pos x="connsiteX3" y="connsiteY3"/>
              </a:cxn>
            </a:cxnLst>
            <a:rect l="l" t="t" r="r" b="b"/>
            <a:pathLst>
              <a:path w="2974554" h="1481608">
                <a:moveTo>
                  <a:pt x="0" y="1481608"/>
                </a:moveTo>
                <a:cubicBezTo>
                  <a:pt x="561860" y="817841"/>
                  <a:pt x="1123721" y="154075"/>
                  <a:pt x="1619480" y="16364"/>
                </a:cubicBezTo>
                <a:cubicBezTo>
                  <a:pt x="2115239" y="-121347"/>
                  <a:pt x="2974554" y="655343"/>
                  <a:pt x="2974554" y="655343"/>
                </a:cubicBezTo>
                <a:lnTo>
                  <a:pt x="2974554" y="65534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1707614" y="4223995"/>
            <a:ext cx="4010140" cy="430887"/>
          </a:xfrm>
          <a:prstGeom prst="rect">
            <a:avLst/>
          </a:prstGeom>
          <a:noFill/>
        </p:spPr>
        <p:txBody>
          <a:bodyPr wrap="square" rtlCol="0">
            <a:spAutoFit/>
          </a:bodyPr>
          <a:lstStyle/>
          <a:p>
            <a:r>
              <a:rPr lang="fr-FR" sz="1100" b="1" dirty="0"/>
              <a:t>The </a:t>
            </a:r>
            <a:r>
              <a:rPr lang="fr-FR" sz="1100" b="1" dirty="0" err="1"/>
              <a:t>Extent</a:t>
            </a:r>
            <a:r>
              <a:rPr lang="fr-FR" sz="1100" b="1" dirty="0"/>
              <a:t> and Nature of </a:t>
            </a:r>
            <a:r>
              <a:rPr lang="fr-FR" sz="1100" b="1" dirty="0" err="1"/>
              <a:t>Opportunity</a:t>
            </a:r>
            <a:r>
              <a:rPr lang="fr-FR" sz="1100" b="1" dirty="0"/>
              <a:t> Identification by </a:t>
            </a:r>
            <a:r>
              <a:rPr lang="fr-FR" sz="1100" b="1" dirty="0" err="1"/>
              <a:t>Experienced</a:t>
            </a:r>
            <a:r>
              <a:rPr lang="fr-FR" sz="1100" b="1" dirty="0"/>
              <a:t> Entrepreneurs, </a:t>
            </a:r>
            <a:r>
              <a:rPr lang="fr-FR" sz="1100" b="1" dirty="0" err="1"/>
              <a:t>Ucbasaran</a:t>
            </a:r>
            <a:r>
              <a:rPr lang="fr-FR" sz="1100" b="1" dirty="0"/>
              <a:t>, </a:t>
            </a:r>
            <a:r>
              <a:rPr lang="fr-FR" sz="1100" b="1" dirty="0" err="1"/>
              <a:t>Westhead</a:t>
            </a:r>
            <a:r>
              <a:rPr lang="fr-FR" sz="1100" b="1" dirty="0"/>
              <a:t> &amp; Wright, 2009</a:t>
            </a:r>
          </a:p>
        </p:txBody>
      </p:sp>
      <p:sp>
        <p:nvSpPr>
          <p:cNvPr id="18" name="ZoneTexte 17"/>
          <p:cNvSpPr txBox="1"/>
          <p:nvPr/>
        </p:nvSpPr>
        <p:spPr>
          <a:xfrm>
            <a:off x="5339700" y="1421176"/>
            <a:ext cx="3055153" cy="830997"/>
          </a:xfrm>
          <a:prstGeom prst="rect">
            <a:avLst/>
          </a:prstGeom>
          <a:noFill/>
        </p:spPr>
        <p:txBody>
          <a:bodyPr wrap="square" rtlCol="0">
            <a:spAutoFit/>
          </a:bodyPr>
          <a:lstStyle/>
          <a:p>
            <a:r>
              <a:rPr lang="fr-FR" sz="2400" b="1" dirty="0" err="1">
                <a:solidFill>
                  <a:srgbClr val="F93F71"/>
                </a:solidFill>
              </a:rPr>
              <a:t>Why</a:t>
            </a:r>
            <a:r>
              <a:rPr lang="fr-FR" sz="2400" b="1" dirty="0">
                <a:solidFill>
                  <a:srgbClr val="F93F71"/>
                </a:solidFill>
              </a:rPr>
              <a:t> </a:t>
            </a:r>
            <a:r>
              <a:rPr lang="fr-FR" sz="2400" b="1" dirty="0" err="1">
                <a:solidFill>
                  <a:srgbClr val="F93F71"/>
                </a:solidFill>
              </a:rPr>
              <a:t>does</a:t>
            </a:r>
            <a:r>
              <a:rPr lang="fr-FR" sz="2400" b="1" dirty="0">
                <a:solidFill>
                  <a:srgbClr val="F93F71"/>
                </a:solidFill>
              </a:rPr>
              <a:t> </a:t>
            </a:r>
            <a:r>
              <a:rPr lang="fr-FR" sz="2400" b="1" dirty="0" err="1">
                <a:solidFill>
                  <a:srgbClr val="F93F71"/>
                </a:solidFill>
              </a:rPr>
              <a:t>it</a:t>
            </a:r>
            <a:r>
              <a:rPr lang="fr-FR" sz="2400" b="1" dirty="0">
                <a:solidFill>
                  <a:srgbClr val="F93F71"/>
                </a:solidFill>
              </a:rPr>
              <a:t> </a:t>
            </a:r>
            <a:r>
              <a:rPr lang="fr-FR" sz="2400" b="1" dirty="0" err="1">
                <a:solidFill>
                  <a:srgbClr val="F93F71"/>
                </a:solidFill>
              </a:rPr>
              <a:t>increase</a:t>
            </a:r>
            <a:r>
              <a:rPr lang="fr-FR" sz="2400" b="1" dirty="0">
                <a:solidFill>
                  <a:srgbClr val="F93F71"/>
                </a:solidFill>
              </a:rPr>
              <a:t> and </a:t>
            </a:r>
            <a:r>
              <a:rPr lang="fr-FR" sz="2400" b="1" dirty="0" err="1">
                <a:solidFill>
                  <a:srgbClr val="F93F71"/>
                </a:solidFill>
              </a:rPr>
              <a:t>then</a:t>
            </a:r>
            <a:r>
              <a:rPr lang="fr-FR" sz="2400" b="1" dirty="0">
                <a:solidFill>
                  <a:srgbClr val="F93F71"/>
                </a:solidFill>
              </a:rPr>
              <a:t> </a:t>
            </a:r>
            <a:r>
              <a:rPr lang="fr-FR" sz="2400" b="1" dirty="0" err="1">
                <a:solidFill>
                  <a:srgbClr val="F93F71"/>
                </a:solidFill>
              </a:rPr>
              <a:t>decrease</a:t>
            </a:r>
            <a:r>
              <a:rPr lang="fr-FR" sz="2400" b="1" dirty="0">
                <a:solidFill>
                  <a:srgbClr val="F93F71"/>
                </a:solidFill>
              </a:rPr>
              <a:t> ?</a:t>
            </a:r>
          </a:p>
        </p:txBody>
      </p:sp>
    </p:spTree>
    <p:extLst>
      <p:ext uri="{BB962C8B-B14F-4D97-AF65-F5344CB8AC3E}">
        <p14:creationId xmlns:p14="http://schemas.microsoft.com/office/powerpoint/2010/main" val="671738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Typical</a:t>
            </a:r>
            <a:r>
              <a:rPr lang="fr-FR" dirty="0"/>
              <a:t> sources of </a:t>
            </a:r>
            <a:r>
              <a:rPr lang="fr-FR" dirty="0" err="1"/>
              <a:t>opportunity</a:t>
            </a:r>
            <a:endParaRPr lang="fr-FR" dirty="0"/>
          </a:p>
        </p:txBody>
      </p:sp>
      <p:sp>
        <p:nvSpPr>
          <p:cNvPr id="4" name="Sous-titre 3"/>
          <p:cNvSpPr>
            <a:spLocks noGrp="1"/>
          </p:cNvSpPr>
          <p:nvPr>
            <p:ph type="subTitle" idx="13"/>
          </p:nvPr>
        </p:nvSpPr>
        <p:spPr/>
        <p:txBody>
          <a:bodyPr/>
          <a:lstStyle/>
          <a:p>
            <a:r>
              <a:rPr lang="fr-FR" dirty="0"/>
              <a:t>Drucker</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53</a:t>
            </a:fld>
            <a:endParaRPr lang="fr-FR"/>
          </a:p>
        </p:txBody>
      </p:sp>
      <p:pic>
        <p:nvPicPr>
          <p:cNvPr id="6"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452" y="980167"/>
            <a:ext cx="9239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86015" y="1294492"/>
            <a:ext cx="16383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26"/>
          <p:cNvGrpSpPr>
            <a:grpSpLocks/>
          </p:cNvGrpSpPr>
          <p:nvPr/>
        </p:nvGrpSpPr>
        <p:grpSpPr bwMode="auto">
          <a:xfrm>
            <a:off x="1058340" y="1124630"/>
            <a:ext cx="354012" cy="457200"/>
            <a:chOff x="1246" y="1577"/>
            <a:chExt cx="223" cy="288"/>
          </a:xfrm>
        </p:grpSpPr>
        <p:sp>
          <p:nvSpPr>
            <p:cNvPr id="9" name="AutoShape 27"/>
            <p:cNvSpPr>
              <a:spLocks noChangeArrowheads="1"/>
            </p:cNvSpPr>
            <p:nvPr/>
          </p:nvSpPr>
          <p:spPr bwMode="auto">
            <a:xfrm rot="2773132">
              <a:off x="1256" y="1616"/>
              <a:ext cx="200" cy="200"/>
            </a:xfrm>
            <a:prstGeom prst="roundRect">
              <a:avLst>
                <a:gd name="adj" fmla="val 16667"/>
              </a:avLst>
            </a:prstGeom>
            <a:solidFill>
              <a:srgbClr val="DCDDE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endParaRPr lang="fr-FR" altLang="fr-FR"/>
            </a:p>
          </p:txBody>
        </p:sp>
        <p:sp>
          <p:nvSpPr>
            <p:cNvPr id="10" name="Text Box 28"/>
            <p:cNvSpPr txBox="1">
              <a:spLocks noChangeArrowheads="1"/>
            </p:cNvSpPr>
            <p:nvPr/>
          </p:nvSpPr>
          <p:spPr bwMode="auto">
            <a:xfrm>
              <a:off x="1246" y="1577"/>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r>
                <a:rPr lang="fr-FR" altLang="fr-FR" sz="2400" b="1">
                  <a:solidFill>
                    <a:srgbClr val="849DB6"/>
                  </a:solidFill>
                  <a:latin typeface="Arial" panose="020B0604020202020204" pitchFamily="34" charset="0"/>
                </a:rPr>
                <a:t>1</a:t>
              </a:r>
            </a:p>
          </p:txBody>
        </p:sp>
      </p:grpSp>
      <p:grpSp>
        <p:nvGrpSpPr>
          <p:cNvPr id="11" name="Group 29"/>
          <p:cNvGrpSpPr>
            <a:grpSpLocks/>
          </p:cNvGrpSpPr>
          <p:nvPr/>
        </p:nvGrpSpPr>
        <p:grpSpPr bwMode="auto">
          <a:xfrm>
            <a:off x="1058340" y="1581830"/>
            <a:ext cx="354012" cy="457200"/>
            <a:chOff x="1246" y="1865"/>
            <a:chExt cx="223" cy="288"/>
          </a:xfrm>
        </p:grpSpPr>
        <p:sp>
          <p:nvSpPr>
            <p:cNvPr id="12" name="AutoShape 30"/>
            <p:cNvSpPr>
              <a:spLocks noChangeArrowheads="1"/>
            </p:cNvSpPr>
            <p:nvPr/>
          </p:nvSpPr>
          <p:spPr bwMode="auto">
            <a:xfrm rot="2773132">
              <a:off x="1256" y="1920"/>
              <a:ext cx="200" cy="200"/>
            </a:xfrm>
            <a:prstGeom prst="roundRect">
              <a:avLst>
                <a:gd name="adj" fmla="val 16667"/>
              </a:avLst>
            </a:prstGeom>
            <a:solidFill>
              <a:srgbClr val="DCDDE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endParaRPr lang="fr-FR" altLang="fr-FR"/>
            </a:p>
          </p:txBody>
        </p:sp>
        <p:sp>
          <p:nvSpPr>
            <p:cNvPr id="13" name="Text Box 31"/>
            <p:cNvSpPr txBox="1">
              <a:spLocks noChangeArrowheads="1"/>
            </p:cNvSpPr>
            <p:nvPr/>
          </p:nvSpPr>
          <p:spPr bwMode="auto">
            <a:xfrm>
              <a:off x="1246" y="1865"/>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r>
                <a:rPr lang="fr-FR" altLang="fr-FR" sz="2400" b="1">
                  <a:solidFill>
                    <a:srgbClr val="849DB6"/>
                  </a:solidFill>
                  <a:latin typeface="Arial" panose="020B0604020202020204" pitchFamily="34" charset="0"/>
                </a:rPr>
                <a:t>2</a:t>
              </a:r>
            </a:p>
          </p:txBody>
        </p:sp>
      </p:grpSp>
      <p:grpSp>
        <p:nvGrpSpPr>
          <p:cNvPr id="14" name="Group 32"/>
          <p:cNvGrpSpPr>
            <a:grpSpLocks/>
          </p:cNvGrpSpPr>
          <p:nvPr/>
        </p:nvGrpSpPr>
        <p:grpSpPr bwMode="auto">
          <a:xfrm>
            <a:off x="1058340" y="2102530"/>
            <a:ext cx="354012" cy="457200"/>
            <a:chOff x="1246" y="2193"/>
            <a:chExt cx="223" cy="288"/>
          </a:xfrm>
        </p:grpSpPr>
        <p:sp>
          <p:nvSpPr>
            <p:cNvPr id="15" name="AutoShape 33"/>
            <p:cNvSpPr>
              <a:spLocks noChangeArrowheads="1"/>
            </p:cNvSpPr>
            <p:nvPr/>
          </p:nvSpPr>
          <p:spPr bwMode="auto">
            <a:xfrm rot="2773132">
              <a:off x="1256" y="2240"/>
              <a:ext cx="200" cy="200"/>
            </a:xfrm>
            <a:prstGeom prst="roundRect">
              <a:avLst>
                <a:gd name="adj" fmla="val 16667"/>
              </a:avLst>
            </a:prstGeom>
            <a:solidFill>
              <a:srgbClr val="DCDDE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endParaRPr lang="fr-FR" altLang="fr-FR"/>
            </a:p>
          </p:txBody>
        </p:sp>
        <p:sp>
          <p:nvSpPr>
            <p:cNvPr id="16" name="Text Box 34"/>
            <p:cNvSpPr txBox="1">
              <a:spLocks noChangeArrowheads="1"/>
            </p:cNvSpPr>
            <p:nvPr/>
          </p:nvSpPr>
          <p:spPr bwMode="auto">
            <a:xfrm>
              <a:off x="1246" y="2193"/>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r>
                <a:rPr lang="fr-FR" altLang="fr-FR" sz="2400" b="1">
                  <a:solidFill>
                    <a:srgbClr val="849DB6"/>
                  </a:solidFill>
                  <a:latin typeface="Arial" panose="020B0604020202020204" pitchFamily="34" charset="0"/>
                </a:rPr>
                <a:t>3</a:t>
              </a:r>
            </a:p>
          </p:txBody>
        </p:sp>
      </p:grpSp>
      <p:grpSp>
        <p:nvGrpSpPr>
          <p:cNvPr id="17" name="Group 35"/>
          <p:cNvGrpSpPr>
            <a:grpSpLocks/>
          </p:cNvGrpSpPr>
          <p:nvPr/>
        </p:nvGrpSpPr>
        <p:grpSpPr bwMode="auto">
          <a:xfrm>
            <a:off x="1058340" y="2572430"/>
            <a:ext cx="354012" cy="457200"/>
            <a:chOff x="1246" y="2489"/>
            <a:chExt cx="223" cy="288"/>
          </a:xfrm>
        </p:grpSpPr>
        <p:sp>
          <p:nvSpPr>
            <p:cNvPr id="18" name="AutoShape 36"/>
            <p:cNvSpPr>
              <a:spLocks noChangeArrowheads="1"/>
            </p:cNvSpPr>
            <p:nvPr/>
          </p:nvSpPr>
          <p:spPr bwMode="auto">
            <a:xfrm rot="2773132">
              <a:off x="1256" y="2544"/>
              <a:ext cx="200" cy="200"/>
            </a:xfrm>
            <a:prstGeom prst="roundRect">
              <a:avLst>
                <a:gd name="adj" fmla="val 16667"/>
              </a:avLst>
            </a:prstGeom>
            <a:solidFill>
              <a:srgbClr val="DCDDE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endParaRPr lang="fr-FR" altLang="fr-FR"/>
            </a:p>
          </p:txBody>
        </p:sp>
        <p:sp>
          <p:nvSpPr>
            <p:cNvPr id="19" name="Text Box 37"/>
            <p:cNvSpPr txBox="1">
              <a:spLocks noChangeArrowheads="1"/>
            </p:cNvSpPr>
            <p:nvPr/>
          </p:nvSpPr>
          <p:spPr bwMode="auto">
            <a:xfrm>
              <a:off x="1246" y="2489"/>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r>
                <a:rPr lang="fr-FR" altLang="fr-FR" sz="2400" b="1">
                  <a:solidFill>
                    <a:srgbClr val="849DB6"/>
                  </a:solidFill>
                  <a:latin typeface="Arial" panose="020B0604020202020204" pitchFamily="34" charset="0"/>
                </a:rPr>
                <a:t>4</a:t>
              </a:r>
            </a:p>
          </p:txBody>
        </p:sp>
      </p:grpSp>
      <p:grpSp>
        <p:nvGrpSpPr>
          <p:cNvPr id="20" name="Group 38"/>
          <p:cNvGrpSpPr>
            <a:grpSpLocks/>
          </p:cNvGrpSpPr>
          <p:nvPr/>
        </p:nvGrpSpPr>
        <p:grpSpPr bwMode="auto">
          <a:xfrm>
            <a:off x="1058340" y="3188380"/>
            <a:ext cx="354012" cy="457200"/>
            <a:chOff x="1246" y="2877"/>
            <a:chExt cx="223" cy="288"/>
          </a:xfrm>
        </p:grpSpPr>
        <p:sp>
          <p:nvSpPr>
            <p:cNvPr id="21" name="AutoShape 39"/>
            <p:cNvSpPr>
              <a:spLocks noChangeArrowheads="1"/>
            </p:cNvSpPr>
            <p:nvPr/>
          </p:nvSpPr>
          <p:spPr bwMode="auto">
            <a:xfrm rot="2773132">
              <a:off x="1256" y="2912"/>
              <a:ext cx="200" cy="200"/>
            </a:xfrm>
            <a:prstGeom prst="roundRect">
              <a:avLst>
                <a:gd name="adj" fmla="val 16667"/>
              </a:avLst>
            </a:prstGeom>
            <a:solidFill>
              <a:srgbClr val="DCDDE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endParaRPr lang="fr-FR" altLang="fr-FR"/>
            </a:p>
          </p:txBody>
        </p:sp>
        <p:sp>
          <p:nvSpPr>
            <p:cNvPr id="22" name="Text Box 40"/>
            <p:cNvSpPr txBox="1">
              <a:spLocks noChangeArrowheads="1"/>
            </p:cNvSpPr>
            <p:nvPr/>
          </p:nvSpPr>
          <p:spPr bwMode="auto">
            <a:xfrm>
              <a:off x="1246" y="2877"/>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r>
                <a:rPr lang="fr-FR" altLang="fr-FR" sz="2400" b="1">
                  <a:latin typeface="Arial" panose="020B0604020202020204" pitchFamily="34" charset="0"/>
                </a:rPr>
                <a:t>5</a:t>
              </a:r>
            </a:p>
          </p:txBody>
        </p:sp>
      </p:grpSp>
      <p:grpSp>
        <p:nvGrpSpPr>
          <p:cNvPr id="23" name="Group 41"/>
          <p:cNvGrpSpPr>
            <a:grpSpLocks/>
          </p:cNvGrpSpPr>
          <p:nvPr/>
        </p:nvGrpSpPr>
        <p:grpSpPr bwMode="auto">
          <a:xfrm>
            <a:off x="1058340" y="3664630"/>
            <a:ext cx="354012" cy="457200"/>
            <a:chOff x="1246" y="3177"/>
            <a:chExt cx="223" cy="288"/>
          </a:xfrm>
        </p:grpSpPr>
        <p:sp>
          <p:nvSpPr>
            <p:cNvPr id="24" name="AutoShape 42"/>
            <p:cNvSpPr>
              <a:spLocks noChangeArrowheads="1"/>
            </p:cNvSpPr>
            <p:nvPr/>
          </p:nvSpPr>
          <p:spPr bwMode="auto">
            <a:xfrm rot="2773132">
              <a:off x="1256" y="3224"/>
              <a:ext cx="200" cy="200"/>
            </a:xfrm>
            <a:prstGeom prst="roundRect">
              <a:avLst>
                <a:gd name="adj" fmla="val 16667"/>
              </a:avLst>
            </a:prstGeom>
            <a:solidFill>
              <a:srgbClr val="DCDDE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endParaRPr lang="fr-FR" altLang="fr-FR"/>
            </a:p>
          </p:txBody>
        </p:sp>
        <p:sp>
          <p:nvSpPr>
            <p:cNvPr id="25" name="Text Box 43"/>
            <p:cNvSpPr txBox="1">
              <a:spLocks noChangeArrowheads="1"/>
            </p:cNvSpPr>
            <p:nvPr/>
          </p:nvSpPr>
          <p:spPr bwMode="auto">
            <a:xfrm>
              <a:off x="1246" y="3177"/>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r>
                <a:rPr lang="fr-FR" altLang="fr-FR" sz="2400" b="1">
                  <a:latin typeface="Arial" panose="020B0604020202020204" pitchFamily="34" charset="0"/>
                </a:rPr>
                <a:t>6</a:t>
              </a:r>
            </a:p>
          </p:txBody>
        </p:sp>
      </p:grpSp>
      <p:grpSp>
        <p:nvGrpSpPr>
          <p:cNvPr id="26" name="Group 44"/>
          <p:cNvGrpSpPr>
            <a:grpSpLocks/>
          </p:cNvGrpSpPr>
          <p:nvPr/>
        </p:nvGrpSpPr>
        <p:grpSpPr bwMode="auto">
          <a:xfrm>
            <a:off x="1058340" y="4198030"/>
            <a:ext cx="354012" cy="457200"/>
            <a:chOff x="1246" y="3513"/>
            <a:chExt cx="223" cy="288"/>
          </a:xfrm>
        </p:grpSpPr>
        <p:sp>
          <p:nvSpPr>
            <p:cNvPr id="27" name="AutoShape 45"/>
            <p:cNvSpPr>
              <a:spLocks noChangeArrowheads="1"/>
            </p:cNvSpPr>
            <p:nvPr/>
          </p:nvSpPr>
          <p:spPr bwMode="auto">
            <a:xfrm rot="2773132">
              <a:off x="1256" y="3552"/>
              <a:ext cx="200" cy="200"/>
            </a:xfrm>
            <a:prstGeom prst="roundRect">
              <a:avLst>
                <a:gd name="adj" fmla="val 16667"/>
              </a:avLst>
            </a:prstGeom>
            <a:solidFill>
              <a:srgbClr val="DCDDE5"/>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wrap="none" anchor="ct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algn="ctr" eaLnBrk="1" hangingPunct="1"/>
              <a:r>
                <a:rPr lang="fr-FR" altLang="fr-FR" sz="1800">
                  <a:latin typeface="Arial" panose="020B0604020202020204" pitchFamily="34" charset="0"/>
                </a:rPr>
                <a:t> </a:t>
              </a:r>
            </a:p>
          </p:txBody>
        </p:sp>
        <p:sp>
          <p:nvSpPr>
            <p:cNvPr id="28" name="Text Box 46"/>
            <p:cNvSpPr txBox="1">
              <a:spLocks noChangeArrowheads="1"/>
            </p:cNvSpPr>
            <p:nvPr/>
          </p:nvSpPr>
          <p:spPr bwMode="auto">
            <a:xfrm>
              <a:off x="1246" y="3513"/>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r>
                <a:rPr lang="fr-FR" altLang="fr-FR" sz="2400" b="1">
                  <a:latin typeface="Arial" panose="020B0604020202020204" pitchFamily="34" charset="0"/>
                </a:rPr>
                <a:t>7</a:t>
              </a:r>
            </a:p>
          </p:txBody>
        </p:sp>
      </p:grpSp>
      <p:sp>
        <p:nvSpPr>
          <p:cNvPr id="29" name="Text Box 47"/>
          <p:cNvSpPr txBox="1">
            <a:spLocks noChangeArrowheads="1"/>
          </p:cNvSpPr>
          <p:nvPr/>
        </p:nvSpPr>
        <p:spPr bwMode="auto">
          <a:xfrm>
            <a:off x="1388540" y="1146855"/>
            <a:ext cx="19030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r>
              <a:rPr lang="en-US" altLang="fr-FR" sz="1800" dirty="0">
                <a:solidFill>
                  <a:srgbClr val="849DB6"/>
                </a:solidFill>
                <a:latin typeface="Arial" panose="020B0604020202020204" pitchFamily="34" charset="0"/>
              </a:rPr>
              <a:t>The unexpected</a:t>
            </a:r>
          </a:p>
        </p:txBody>
      </p:sp>
      <p:sp>
        <p:nvSpPr>
          <p:cNvPr id="30" name="Text Box 48"/>
          <p:cNvSpPr txBox="1">
            <a:spLocks noChangeArrowheads="1"/>
          </p:cNvSpPr>
          <p:nvPr/>
        </p:nvSpPr>
        <p:spPr bwMode="auto">
          <a:xfrm>
            <a:off x="1388540" y="1654855"/>
            <a:ext cx="3432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r>
              <a:rPr lang="en-US" altLang="fr-FR" sz="1800" dirty="0">
                <a:solidFill>
                  <a:srgbClr val="849DB6"/>
                </a:solidFill>
                <a:latin typeface="Arial" panose="020B0604020202020204" pitchFamily="34" charset="0"/>
              </a:rPr>
              <a:t>The incongruity </a:t>
            </a:r>
            <a:r>
              <a:rPr lang="en-US" altLang="fr-FR" sz="1100" dirty="0">
                <a:solidFill>
                  <a:srgbClr val="849DB6"/>
                </a:solidFill>
                <a:latin typeface="Arial" panose="020B0604020202020204" pitchFamily="34" charset="0"/>
              </a:rPr>
              <a:t>(persistent discrepancies)</a:t>
            </a:r>
          </a:p>
        </p:txBody>
      </p:sp>
      <p:sp>
        <p:nvSpPr>
          <p:cNvPr id="31" name="Text Box 49"/>
          <p:cNvSpPr txBox="1">
            <a:spLocks noChangeArrowheads="1"/>
          </p:cNvSpPr>
          <p:nvPr/>
        </p:nvSpPr>
        <p:spPr bwMode="auto">
          <a:xfrm>
            <a:off x="1388540" y="2162855"/>
            <a:ext cx="25795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r>
              <a:rPr lang="en-US" altLang="fr-FR" sz="1800" dirty="0">
                <a:solidFill>
                  <a:srgbClr val="849DB6"/>
                </a:solidFill>
                <a:latin typeface="Arial" panose="020B0604020202020204" pitchFamily="34" charset="0"/>
              </a:rPr>
              <a:t>Process needs </a:t>
            </a:r>
            <a:r>
              <a:rPr lang="en-US" altLang="fr-FR" sz="1000" dirty="0">
                <a:solidFill>
                  <a:srgbClr val="849DB6"/>
                </a:solidFill>
                <a:latin typeface="Arial" panose="020B0604020202020204" pitchFamily="34" charset="0"/>
              </a:rPr>
              <a:t>(well defined)</a:t>
            </a:r>
          </a:p>
        </p:txBody>
      </p:sp>
      <p:sp>
        <p:nvSpPr>
          <p:cNvPr id="32" name="Text Box 50"/>
          <p:cNvSpPr txBox="1">
            <a:spLocks noChangeArrowheads="1"/>
          </p:cNvSpPr>
          <p:nvPr/>
        </p:nvSpPr>
        <p:spPr bwMode="auto">
          <a:xfrm>
            <a:off x="1388540" y="2645455"/>
            <a:ext cx="2089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r>
              <a:rPr lang="en-US" altLang="fr-FR" sz="1800" dirty="0">
                <a:solidFill>
                  <a:srgbClr val="849DB6"/>
                </a:solidFill>
                <a:latin typeface="Arial" panose="020B0604020202020204" pitchFamily="34" charset="0"/>
              </a:rPr>
              <a:t>Structural changes</a:t>
            </a:r>
          </a:p>
        </p:txBody>
      </p:sp>
      <p:sp>
        <p:nvSpPr>
          <p:cNvPr id="33" name="Text Box 51"/>
          <p:cNvSpPr txBox="1">
            <a:spLocks noChangeArrowheads="1"/>
          </p:cNvSpPr>
          <p:nvPr/>
        </p:nvSpPr>
        <p:spPr bwMode="auto">
          <a:xfrm>
            <a:off x="1388540" y="3242355"/>
            <a:ext cx="165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r>
              <a:rPr lang="en-US" altLang="fr-FR" sz="1800">
                <a:latin typeface="Arial" panose="020B0604020202020204" pitchFamily="34" charset="0"/>
              </a:rPr>
              <a:t>Demographics</a:t>
            </a:r>
          </a:p>
        </p:txBody>
      </p:sp>
      <p:sp>
        <p:nvSpPr>
          <p:cNvPr id="34" name="Text Box 52"/>
          <p:cNvSpPr txBox="1">
            <a:spLocks noChangeArrowheads="1"/>
          </p:cNvSpPr>
          <p:nvPr/>
        </p:nvSpPr>
        <p:spPr bwMode="auto">
          <a:xfrm>
            <a:off x="1388540" y="3724955"/>
            <a:ext cx="4552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r>
              <a:rPr lang="en-US" altLang="fr-FR" sz="1800">
                <a:latin typeface="Arial" panose="020B0604020202020204" pitchFamily="34" charset="0"/>
              </a:rPr>
              <a:t>Changes in perception, mood and meaning</a:t>
            </a:r>
          </a:p>
        </p:txBody>
      </p:sp>
      <p:sp>
        <p:nvSpPr>
          <p:cNvPr id="35" name="Text Box 53"/>
          <p:cNvSpPr txBox="1">
            <a:spLocks noChangeArrowheads="1"/>
          </p:cNvSpPr>
          <p:nvPr/>
        </p:nvSpPr>
        <p:spPr bwMode="auto">
          <a:xfrm>
            <a:off x="1388540" y="4245655"/>
            <a:ext cx="179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r>
              <a:rPr lang="en-US" altLang="fr-FR" sz="1800">
                <a:latin typeface="Arial" panose="020B0604020202020204" pitchFamily="34" charset="0"/>
              </a:rPr>
              <a:t>New knowledge</a:t>
            </a:r>
          </a:p>
        </p:txBody>
      </p:sp>
      <p:sp>
        <p:nvSpPr>
          <p:cNvPr id="36" name="Freeform 54"/>
          <p:cNvSpPr>
            <a:spLocks/>
          </p:cNvSpPr>
          <p:nvPr/>
        </p:nvSpPr>
        <p:spPr bwMode="auto">
          <a:xfrm>
            <a:off x="4560665" y="1083895"/>
            <a:ext cx="152400" cy="1981200"/>
          </a:xfrm>
          <a:custGeom>
            <a:avLst/>
            <a:gdLst>
              <a:gd name="T0" fmla="*/ 0 w 96"/>
              <a:gd name="T1" fmla="*/ 0 h 1248"/>
              <a:gd name="T2" fmla="*/ 2147483647 w 96"/>
              <a:gd name="T3" fmla="*/ 0 h 1248"/>
              <a:gd name="T4" fmla="*/ 2147483647 w 96"/>
              <a:gd name="T5" fmla="*/ 2147483647 h 1248"/>
              <a:gd name="T6" fmla="*/ 0 w 96"/>
              <a:gd name="T7" fmla="*/ 2147483647 h 1248"/>
              <a:gd name="T8" fmla="*/ 0 60000 65536"/>
              <a:gd name="T9" fmla="*/ 0 60000 65536"/>
              <a:gd name="T10" fmla="*/ 0 60000 65536"/>
              <a:gd name="T11" fmla="*/ 0 60000 65536"/>
              <a:gd name="T12" fmla="*/ 0 w 96"/>
              <a:gd name="T13" fmla="*/ 0 h 1248"/>
              <a:gd name="T14" fmla="*/ 96 w 96"/>
              <a:gd name="T15" fmla="*/ 1248 h 1248"/>
            </a:gdLst>
            <a:ahLst/>
            <a:cxnLst>
              <a:cxn ang="T8">
                <a:pos x="T0" y="T1"/>
              </a:cxn>
              <a:cxn ang="T9">
                <a:pos x="T2" y="T3"/>
              </a:cxn>
              <a:cxn ang="T10">
                <a:pos x="T4" y="T5"/>
              </a:cxn>
              <a:cxn ang="T11">
                <a:pos x="T6" y="T7"/>
              </a:cxn>
            </a:cxnLst>
            <a:rect l="T12" t="T13" r="T14" b="T15"/>
            <a:pathLst>
              <a:path w="96" h="1248">
                <a:moveTo>
                  <a:pt x="0" y="0"/>
                </a:moveTo>
                <a:lnTo>
                  <a:pt x="96" y="0"/>
                </a:lnTo>
                <a:lnTo>
                  <a:pt x="96" y="1248"/>
                </a:lnTo>
                <a:lnTo>
                  <a:pt x="0" y="1248"/>
                </a:lnTo>
              </a:path>
            </a:pathLst>
          </a:custGeom>
          <a:noFill/>
          <a:ln w="9525">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endParaRPr lang="fr-FR" altLang="fr-FR"/>
          </a:p>
        </p:txBody>
      </p:sp>
      <p:sp>
        <p:nvSpPr>
          <p:cNvPr id="37" name="Text Box 55"/>
          <p:cNvSpPr txBox="1">
            <a:spLocks noChangeArrowheads="1"/>
          </p:cNvSpPr>
          <p:nvPr/>
        </p:nvSpPr>
        <p:spPr bwMode="auto">
          <a:xfrm>
            <a:off x="4831539" y="1311218"/>
            <a:ext cx="1196356"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r>
              <a:rPr lang="fr-FR" altLang="fr-FR" sz="1400" dirty="0" err="1">
                <a:latin typeface="Arial" panose="020B0604020202020204" pitchFamily="34" charset="0"/>
              </a:rPr>
              <a:t>Require</a:t>
            </a:r>
            <a:br>
              <a:rPr lang="fr-FR" altLang="fr-FR" sz="1400" dirty="0">
                <a:latin typeface="Arial" panose="020B0604020202020204" pitchFamily="34" charset="0"/>
              </a:rPr>
            </a:br>
            <a:r>
              <a:rPr lang="fr-FR" altLang="fr-FR" sz="1400" dirty="0">
                <a:latin typeface="Arial" panose="020B0604020202020204" pitchFamily="34" charset="0"/>
              </a:rPr>
              <a:t>a </a:t>
            </a:r>
            <a:r>
              <a:rPr lang="fr-FR" altLang="fr-FR" sz="1400" dirty="0" err="1">
                <a:latin typeface="Arial" panose="020B0604020202020204" pitchFamily="34" charset="0"/>
              </a:rPr>
              <a:t>focused</a:t>
            </a:r>
            <a:br>
              <a:rPr lang="fr-FR" altLang="fr-FR" sz="1400" dirty="0">
                <a:latin typeface="Arial" panose="020B0604020202020204" pitchFamily="34" charset="0"/>
              </a:rPr>
            </a:br>
            <a:r>
              <a:rPr lang="fr-FR" altLang="fr-FR" sz="1400" dirty="0" err="1">
                <a:latin typeface="Arial" panose="020B0604020202020204" pitchFamily="34" charset="0"/>
              </a:rPr>
              <a:t>analysis</a:t>
            </a:r>
            <a:r>
              <a:rPr lang="fr-FR" altLang="fr-FR" sz="1400" dirty="0">
                <a:latin typeface="Arial" panose="020B0604020202020204" pitchFamily="34" charset="0"/>
              </a:rPr>
              <a:t>.</a:t>
            </a:r>
            <a:br>
              <a:rPr lang="fr-FR" altLang="fr-FR" sz="1400" dirty="0">
                <a:latin typeface="Arial" panose="020B0604020202020204" pitchFamily="34" charset="0"/>
              </a:rPr>
            </a:br>
            <a:br>
              <a:rPr lang="fr-FR" altLang="fr-FR" sz="1400" dirty="0">
                <a:latin typeface="Arial" panose="020B0604020202020204" pitchFamily="34" charset="0"/>
              </a:rPr>
            </a:br>
            <a:r>
              <a:rPr lang="fr-FR" altLang="fr-FR" sz="1400" dirty="0" err="1">
                <a:latin typeface="Arial" panose="020B0604020202020204" pitchFamily="34" charset="0"/>
              </a:rPr>
              <a:t>Symptoms</a:t>
            </a:r>
            <a:r>
              <a:rPr lang="fr-FR" altLang="fr-FR" sz="1400" dirty="0">
                <a:latin typeface="Arial" panose="020B0604020202020204" pitchFamily="34" charset="0"/>
              </a:rPr>
              <a:t> of change</a:t>
            </a:r>
            <a:br>
              <a:rPr lang="fr-FR" altLang="fr-FR" sz="1400" dirty="0">
                <a:latin typeface="Arial" panose="020B0604020202020204" pitchFamily="34" charset="0"/>
              </a:rPr>
            </a:br>
            <a:r>
              <a:rPr lang="fr-FR" altLang="fr-FR" sz="1400" dirty="0" err="1">
                <a:latin typeface="Arial" panose="020B0604020202020204" pitchFamily="34" charset="0"/>
              </a:rPr>
              <a:t>underway</a:t>
            </a:r>
            <a:endParaRPr lang="fr-FR" altLang="fr-FR" sz="1400" dirty="0">
              <a:latin typeface="Arial" panose="020B0604020202020204" pitchFamily="34" charset="0"/>
            </a:endParaRPr>
          </a:p>
        </p:txBody>
      </p:sp>
      <p:sp>
        <p:nvSpPr>
          <p:cNvPr id="38" name="Freeform 56"/>
          <p:cNvSpPr>
            <a:spLocks/>
          </p:cNvSpPr>
          <p:nvPr/>
        </p:nvSpPr>
        <p:spPr bwMode="auto">
          <a:xfrm>
            <a:off x="6300264" y="3202668"/>
            <a:ext cx="192087" cy="1409700"/>
          </a:xfrm>
          <a:custGeom>
            <a:avLst/>
            <a:gdLst>
              <a:gd name="T0" fmla="*/ 0 w 96"/>
              <a:gd name="T1" fmla="*/ 0 h 1248"/>
              <a:gd name="T2" fmla="*/ 2147483647 w 96"/>
              <a:gd name="T3" fmla="*/ 0 h 1248"/>
              <a:gd name="T4" fmla="*/ 2147483647 w 96"/>
              <a:gd name="T5" fmla="*/ 2147483647 h 1248"/>
              <a:gd name="T6" fmla="*/ 0 w 96"/>
              <a:gd name="T7" fmla="*/ 2147483647 h 1248"/>
              <a:gd name="T8" fmla="*/ 0 60000 65536"/>
              <a:gd name="T9" fmla="*/ 0 60000 65536"/>
              <a:gd name="T10" fmla="*/ 0 60000 65536"/>
              <a:gd name="T11" fmla="*/ 0 60000 65536"/>
              <a:gd name="T12" fmla="*/ 0 w 96"/>
              <a:gd name="T13" fmla="*/ 0 h 1248"/>
              <a:gd name="T14" fmla="*/ 96 w 96"/>
              <a:gd name="T15" fmla="*/ 1248 h 1248"/>
            </a:gdLst>
            <a:ahLst/>
            <a:cxnLst>
              <a:cxn ang="T8">
                <a:pos x="T0" y="T1"/>
              </a:cxn>
              <a:cxn ang="T9">
                <a:pos x="T2" y="T3"/>
              </a:cxn>
              <a:cxn ang="T10">
                <a:pos x="T4" y="T5"/>
              </a:cxn>
              <a:cxn ang="T11">
                <a:pos x="T6" y="T7"/>
              </a:cxn>
            </a:cxnLst>
            <a:rect l="T12" t="T13" r="T14" b="T15"/>
            <a:pathLst>
              <a:path w="96" h="1248">
                <a:moveTo>
                  <a:pt x="0" y="0"/>
                </a:moveTo>
                <a:lnTo>
                  <a:pt x="96" y="0"/>
                </a:lnTo>
                <a:lnTo>
                  <a:pt x="96" y="1248"/>
                </a:lnTo>
                <a:lnTo>
                  <a:pt x="0" y="1248"/>
                </a:lnTo>
              </a:path>
            </a:pathLst>
          </a:custGeom>
          <a:noFill/>
          <a:ln w="9525">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endParaRPr lang="fr-FR" altLang="fr-FR"/>
          </a:p>
        </p:txBody>
      </p:sp>
      <p:sp>
        <p:nvSpPr>
          <p:cNvPr id="39" name="Text Box 57"/>
          <p:cNvSpPr txBox="1">
            <a:spLocks noChangeArrowheads="1"/>
          </p:cNvSpPr>
          <p:nvPr/>
        </p:nvSpPr>
        <p:spPr bwMode="auto">
          <a:xfrm>
            <a:off x="6632052" y="3221717"/>
            <a:ext cx="16319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Helvetica 45 Light" pitchFamily="34" charset="0"/>
              </a:defRPr>
            </a:lvl1pPr>
            <a:lvl2pPr marL="742950" indent="-285750" eaLnBrk="0" hangingPunct="0">
              <a:defRPr sz="2000">
                <a:solidFill>
                  <a:schemeClr val="tx1"/>
                </a:solidFill>
                <a:latin typeface="Helvetica 45 Light" pitchFamily="34" charset="0"/>
              </a:defRPr>
            </a:lvl2pPr>
            <a:lvl3pPr marL="1143000" indent="-228600" eaLnBrk="0" hangingPunct="0">
              <a:defRPr sz="2000">
                <a:solidFill>
                  <a:schemeClr val="tx1"/>
                </a:solidFill>
                <a:latin typeface="Helvetica 45 Light" pitchFamily="34" charset="0"/>
              </a:defRPr>
            </a:lvl3pPr>
            <a:lvl4pPr marL="1600200" indent="-228600" eaLnBrk="0" hangingPunct="0">
              <a:defRPr sz="2000">
                <a:solidFill>
                  <a:schemeClr val="tx1"/>
                </a:solidFill>
                <a:latin typeface="Helvetica 45 Light" pitchFamily="34" charset="0"/>
              </a:defRPr>
            </a:lvl4pPr>
            <a:lvl5pPr marL="2057400" indent="-228600" eaLnBrk="0" hangingPunct="0">
              <a:defRPr sz="2000">
                <a:solidFill>
                  <a:schemeClr val="tx1"/>
                </a:solidFill>
                <a:latin typeface="Helvetica 45 Light" pitchFamily="34" charset="0"/>
              </a:defRPr>
            </a:lvl5pPr>
            <a:lvl6pPr marL="2514600" indent="-228600" eaLnBrk="0" fontAlgn="base" hangingPunct="0">
              <a:spcBef>
                <a:spcPct val="0"/>
              </a:spcBef>
              <a:spcAft>
                <a:spcPct val="0"/>
              </a:spcAft>
              <a:defRPr sz="2000">
                <a:solidFill>
                  <a:schemeClr val="tx1"/>
                </a:solidFill>
                <a:latin typeface="Helvetica 45 Light" pitchFamily="34" charset="0"/>
              </a:defRPr>
            </a:lvl6pPr>
            <a:lvl7pPr marL="2971800" indent="-228600" eaLnBrk="0" fontAlgn="base" hangingPunct="0">
              <a:spcBef>
                <a:spcPct val="0"/>
              </a:spcBef>
              <a:spcAft>
                <a:spcPct val="0"/>
              </a:spcAft>
              <a:defRPr sz="2000">
                <a:solidFill>
                  <a:schemeClr val="tx1"/>
                </a:solidFill>
                <a:latin typeface="Helvetica 45 Light" pitchFamily="34" charset="0"/>
              </a:defRPr>
            </a:lvl7pPr>
            <a:lvl8pPr marL="3429000" indent="-228600" eaLnBrk="0" fontAlgn="base" hangingPunct="0">
              <a:spcBef>
                <a:spcPct val="0"/>
              </a:spcBef>
              <a:spcAft>
                <a:spcPct val="0"/>
              </a:spcAft>
              <a:defRPr sz="2000">
                <a:solidFill>
                  <a:schemeClr val="tx1"/>
                </a:solidFill>
                <a:latin typeface="Helvetica 45 Light" pitchFamily="34" charset="0"/>
              </a:defRPr>
            </a:lvl8pPr>
            <a:lvl9pPr marL="3886200" indent="-228600" eaLnBrk="0" fontAlgn="base" hangingPunct="0">
              <a:spcBef>
                <a:spcPct val="0"/>
              </a:spcBef>
              <a:spcAft>
                <a:spcPct val="0"/>
              </a:spcAft>
              <a:defRPr sz="2000">
                <a:solidFill>
                  <a:schemeClr val="tx1"/>
                </a:solidFill>
                <a:latin typeface="Helvetica 45 Light" pitchFamily="34" charset="0"/>
              </a:defRPr>
            </a:lvl9pPr>
          </a:lstStyle>
          <a:p>
            <a:pPr eaLnBrk="1" hangingPunct="1"/>
            <a:r>
              <a:rPr lang="fr-FR" altLang="fr-FR" sz="1800">
                <a:latin typeface="Arial" panose="020B0604020202020204" pitchFamily="34" charset="0"/>
              </a:rPr>
              <a:t>A broad vision</a:t>
            </a:r>
            <a:br>
              <a:rPr lang="fr-FR" altLang="fr-FR" sz="1800">
                <a:latin typeface="Arial" panose="020B0604020202020204" pitchFamily="34" charset="0"/>
              </a:rPr>
            </a:br>
            <a:r>
              <a:rPr lang="fr-FR" altLang="fr-FR" sz="1800">
                <a:latin typeface="Arial" panose="020B0604020202020204" pitchFamily="34" charset="0"/>
              </a:rPr>
              <a:t>is required</a:t>
            </a:r>
            <a:br>
              <a:rPr lang="fr-FR" altLang="fr-FR" sz="1800">
                <a:latin typeface="Arial" panose="020B0604020202020204" pitchFamily="34" charset="0"/>
              </a:rPr>
            </a:br>
            <a:br>
              <a:rPr lang="fr-FR" altLang="fr-FR" sz="1800">
                <a:latin typeface="Arial" panose="020B0604020202020204" pitchFamily="34" charset="0"/>
              </a:rPr>
            </a:br>
            <a:r>
              <a:rPr lang="fr-FR" altLang="fr-FR" sz="1800">
                <a:latin typeface="Arial" panose="020B0604020202020204" pitchFamily="34" charset="0"/>
              </a:rPr>
              <a:t>External</a:t>
            </a:r>
          </a:p>
        </p:txBody>
      </p:sp>
    </p:spTree>
    <p:extLst>
      <p:ext uri="{BB962C8B-B14F-4D97-AF65-F5344CB8AC3E}">
        <p14:creationId xmlns:p14="http://schemas.microsoft.com/office/powerpoint/2010/main" val="157525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54" presetClass="entr" presetSubtype="0" accel="10000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ppt_w</p:attrName>
                                        </p:attrNameLst>
                                      </p:cBhvr>
                                      <p:tavLst>
                                        <p:tav tm="0">
                                          <p:val>
                                            <p:strVal val="#ppt_w*0.05"/>
                                          </p:val>
                                        </p:tav>
                                        <p:tav tm="100000">
                                          <p:val>
                                            <p:strVal val="#ppt_w"/>
                                          </p:val>
                                        </p:tav>
                                      </p:tavLst>
                                    </p:anim>
                                    <p:anim calcmode="lin" valueType="num">
                                      <p:cBhvr>
                                        <p:cTn id="12" dur="500" fill="hold"/>
                                        <p:tgtEl>
                                          <p:spTgt spid="29"/>
                                        </p:tgtEl>
                                        <p:attrNameLst>
                                          <p:attrName>ppt_h</p:attrName>
                                        </p:attrNameLst>
                                      </p:cBhvr>
                                      <p:tavLst>
                                        <p:tav tm="0">
                                          <p:val>
                                            <p:strVal val="#ppt_h"/>
                                          </p:val>
                                        </p:tav>
                                        <p:tav tm="100000">
                                          <p:val>
                                            <p:strVal val="#ppt_h"/>
                                          </p:val>
                                        </p:tav>
                                      </p:tavLst>
                                    </p:anim>
                                    <p:anim calcmode="lin" valueType="num">
                                      <p:cBhvr>
                                        <p:cTn id="13" dur="500" fill="hold"/>
                                        <p:tgtEl>
                                          <p:spTgt spid="29"/>
                                        </p:tgtEl>
                                        <p:attrNameLst>
                                          <p:attrName>ppt_x</p:attrName>
                                        </p:attrNameLst>
                                      </p:cBhvr>
                                      <p:tavLst>
                                        <p:tav tm="0">
                                          <p:val>
                                            <p:strVal val="#ppt_x-.2"/>
                                          </p:val>
                                        </p:tav>
                                        <p:tav tm="100000">
                                          <p:val>
                                            <p:strVal val="#ppt_x"/>
                                          </p:val>
                                        </p:tav>
                                      </p:tavLst>
                                    </p:anim>
                                    <p:anim calcmode="lin" valueType="num">
                                      <p:cBhvr>
                                        <p:cTn id="14" dur="500" fill="hold"/>
                                        <p:tgtEl>
                                          <p:spTgt spid="29"/>
                                        </p:tgtEl>
                                        <p:attrNameLst>
                                          <p:attrName>ppt_y</p:attrName>
                                        </p:attrNameLst>
                                      </p:cBhvr>
                                      <p:tavLst>
                                        <p:tav tm="0">
                                          <p:val>
                                            <p:strVal val="#ppt_y"/>
                                          </p:val>
                                        </p:tav>
                                        <p:tav tm="100000">
                                          <p:val>
                                            <p:strVal val="#ppt_y"/>
                                          </p:val>
                                        </p:tav>
                                      </p:tavLst>
                                    </p:anim>
                                    <p:animEffect transition="in" filter="fade">
                                      <p:cBhvr>
                                        <p:cTn id="15" dur="500"/>
                                        <p:tgtEl>
                                          <p:spTgt spid="29"/>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500"/>
                            </p:stCondLst>
                            <p:childTnLst>
                              <p:par>
                                <p:cTn id="21" presetID="54" presetClass="entr" presetSubtype="0" accel="10000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strVal val="#ppt_w*0.05"/>
                                          </p:val>
                                        </p:tav>
                                        <p:tav tm="100000">
                                          <p:val>
                                            <p:strVal val="#ppt_w"/>
                                          </p:val>
                                        </p:tav>
                                      </p:tavLst>
                                    </p:anim>
                                    <p:anim calcmode="lin" valueType="num">
                                      <p:cBhvr>
                                        <p:cTn id="24" dur="500" fill="hold"/>
                                        <p:tgtEl>
                                          <p:spTgt spid="30"/>
                                        </p:tgtEl>
                                        <p:attrNameLst>
                                          <p:attrName>ppt_h</p:attrName>
                                        </p:attrNameLst>
                                      </p:cBhvr>
                                      <p:tavLst>
                                        <p:tav tm="0">
                                          <p:val>
                                            <p:strVal val="#ppt_h"/>
                                          </p:val>
                                        </p:tav>
                                        <p:tav tm="100000">
                                          <p:val>
                                            <p:strVal val="#ppt_h"/>
                                          </p:val>
                                        </p:tav>
                                      </p:tavLst>
                                    </p:anim>
                                    <p:anim calcmode="lin" valueType="num">
                                      <p:cBhvr>
                                        <p:cTn id="25" dur="500" fill="hold"/>
                                        <p:tgtEl>
                                          <p:spTgt spid="30"/>
                                        </p:tgtEl>
                                        <p:attrNameLst>
                                          <p:attrName>ppt_x</p:attrName>
                                        </p:attrNameLst>
                                      </p:cBhvr>
                                      <p:tavLst>
                                        <p:tav tm="0">
                                          <p:val>
                                            <p:strVal val="#ppt_x-.2"/>
                                          </p:val>
                                        </p:tav>
                                        <p:tav tm="100000">
                                          <p:val>
                                            <p:strVal val="#ppt_x"/>
                                          </p:val>
                                        </p:tav>
                                      </p:tavLst>
                                    </p:anim>
                                    <p:anim calcmode="lin" valueType="num">
                                      <p:cBhvr>
                                        <p:cTn id="26" dur="500" fill="hold"/>
                                        <p:tgtEl>
                                          <p:spTgt spid="30"/>
                                        </p:tgtEl>
                                        <p:attrNameLst>
                                          <p:attrName>ppt_y</p:attrName>
                                        </p:attrNameLst>
                                      </p:cBhvr>
                                      <p:tavLst>
                                        <p:tav tm="0">
                                          <p:val>
                                            <p:strVal val="#ppt_y"/>
                                          </p:val>
                                        </p:tav>
                                        <p:tav tm="100000">
                                          <p:val>
                                            <p:strVal val="#ppt_y"/>
                                          </p:val>
                                        </p:tav>
                                      </p:tavLst>
                                    </p:anim>
                                    <p:animEffect transition="in" filter="fade">
                                      <p:cBhvr>
                                        <p:cTn id="27" dur="500"/>
                                        <p:tgtEl>
                                          <p:spTgt spid="30"/>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2500"/>
                            </p:stCondLst>
                            <p:childTnLst>
                              <p:par>
                                <p:cTn id="33" presetID="54" presetClass="entr" presetSubtype="0" accel="10000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strVal val="#ppt_w*0.05"/>
                                          </p:val>
                                        </p:tav>
                                        <p:tav tm="100000">
                                          <p:val>
                                            <p:strVal val="#ppt_w"/>
                                          </p:val>
                                        </p:tav>
                                      </p:tavLst>
                                    </p:anim>
                                    <p:anim calcmode="lin" valueType="num">
                                      <p:cBhvr>
                                        <p:cTn id="36" dur="500" fill="hold"/>
                                        <p:tgtEl>
                                          <p:spTgt spid="31"/>
                                        </p:tgtEl>
                                        <p:attrNameLst>
                                          <p:attrName>ppt_h</p:attrName>
                                        </p:attrNameLst>
                                      </p:cBhvr>
                                      <p:tavLst>
                                        <p:tav tm="0">
                                          <p:val>
                                            <p:strVal val="#ppt_h"/>
                                          </p:val>
                                        </p:tav>
                                        <p:tav tm="100000">
                                          <p:val>
                                            <p:strVal val="#ppt_h"/>
                                          </p:val>
                                        </p:tav>
                                      </p:tavLst>
                                    </p:anim>
                                    <p:anim calcmode="lin" valueType="num">
                                      <p:cBhvr>
                                        <p:cTn id="37" dur="500" fill="hold"/>
                                        <p:tgtEl>
                                          <p:spTgt spid="31"/>
                                        </p:tgtEl>
                                        <p:attrNameLst>
                                          <p:attrName>ppt_x</p:attrName>
                                        </p:attrNameLst>
                                      </p:cBhvr>
                                      <p:tavLst>
                                        <p:tav tm="0">
                                          <p:val>
                                            <p:strVal val="#ppt_x-.2"/>
                                          </p:val>
                                        </p:tav>
                                        <p:tav tm="100000">
                                          <p:val>
                                            <p:strVal val="#ppt_x"/>
                                          </p:val>
                                        </p:tav>
                                      </p:tavLst>
                                    </p:anim>
                                    <p:anim calcmode="lin" valueType="num">
                                      <p:cBhvr>
                                        <p:cTn id="38" dur="500" fill="hold"/>
                                        <p:tgtEl>
                                          <p:spTgt spid="31"/>
                                        </p:tgtEl>
                                        <p:attrNameLst>
                                          <p:attrName>ppt_y</p:attrName>
                                        </p:attrNameLst>
                                      </p:cBhvr>
                                      <p:tavLst>
                                        <p:tav tm="0">
                                          <p:val>
                                            <p:strVal val="#ppt_y"/>
                                          </p:val>
                                        </p:tav>
                                        <p:tav tm="100000">
                                          <p:val>
                                            <p:strVal val="#ppt_y"/>
                                          </p:val>
                                        </p:tav>
                                      </p:tavLst>
                                    </p:anim>
                                    <p:animEffect transition="in" filter="fade">
                                      <p:cBhvr>
                                        <p:cTn id="39" dur="500"/>
                                        <p:tgtEl>
                                          <p:spTgt spid="31"/>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3500"/>
                            </p:stCondLst>
                            <p:childTnLst>
                              <p:par>
                                <p:cTn id="45" presetID="54" presetClass="entr" presetSubtype="0" accel="100000"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p:cTn id="47" dur="500" fill="hold"/>
                                        <p:tgtEl>
                                          <p:spTgt spid="32"/>
                                        </p:tgtEl>
                                        <p:attrNameLst>
                                          <p:attrName>ppt_w</p:attrName>
                                        </p:attrNameLst>
                                      </p:cBhvr>
                                      <p:tavLst>
                                        <p:tav tm="0">
                                          <p:val>
                                            <p:strVal val="#ppt_w*0.05"/>
                                          </p:val>
                                        </p:tav>
                                        <p:tav tm="100000">
                                          <p:val>
                                            <p:strVal val="#ppt_w"/>
                                          </p:val>
                                        </p:tav>
                                      </p:tavLst>
                                    </p:anim>
                                    <p:anim calcmode="lin" valueType="num">
                                      <p:cBhvr>
                                        <p:cTn id="48" dur="500" fill="hold"/>
                                        <p:tgtEl>
                                          <p:spTgt spid="32"/>
                                        </p:tgtEl>
                                        <p:attrNameLst>
                                          <p:attrName>ppt_h</p:attrName>
                                        </p:attrNameLst>
                                      </p:cBhvr>
                                      <p:tavLst>
                                        <p:tav tm="0">
                                          <p:val>
                                            <p:strVal val="#ppt_h"/>
                                          </p:val>
                                        </p:tav>
                                        <p:tav tm="100000">
                                          <p:val>
                                            <p:strVal val="#ppt_h"/>
                                          </p:val>
                                        </p:tav>
                                      </p:tavLst>
                                    </p:anim>
                                    <p:anim calcmode="lin" valueType="num">
                                      <p:cBhvr>
                                        <p:cTn id="49" dur="500" fill="hold"/>
                                        <p:tgtEl>
                                          <p:spTgt spid="32"/>
                                        </p:tgtEl>
                                        <p:attrNameLst>
                                          <p:attrName>ppt_x</p:attrName>
                                        </p:attrNameLst>
                                      </p:cBhvr>
                                      <p:tavLst>
                                        <p:tav tm="0">
                                          <p:val>
                                            <p:strVal val="#ppt_x-.2"/>
                                          </p:val>
                                        </p:tav>
                                        <p:tav tm="100000">
                                          <p:val>
                                            <p:strVal val="#ppt_x"/>
                                          </p:val>
                                        </p:tav>
                                      </p:tavLst>
                                    </p:anim>
                                    <p:anim calcmode="lin" valueType="num">
                                      <p:cBhvr>
                                        <p:cTn id="50" dur="500" fill="hold"/>
                                        <p:tgtEl>
                                          <p:spTgt spid="32"/>
                                        </p:tgtEl>
                                        <p:attrNameLst>
                                          <p:attrName>ppt_y</p:attrName>
                                        </p:attrNameLst>
                                      </p:cBhvr>
                                      <p:tavLst>
                                        <p:tav tm="0">
                                          <p:val>
                                            <p:strVal val="#ppt_y"/>
                                          </p:val>
                                        </p:tav>
                                        <p:tav tm="100000">
                                          <p:val>
                                            <p:strVal val="#ppt_y"/>
                                          </p:val>
                                        </p:tav>
                                      </p:tavLst>
                                    </p:anim>
                                    <p:animEffect transition="in" filter="fade">
                                      <p:cBhvr>
                                        <p:cTn id="51" dur="500"/>
                                        <p:tgtEl>
                                          <p:spTgt spid="32"/>
                                        </p:tgtEl>
                                      </p:cBhvr>
                                    </p:animEffect>
                                  </p:childTnLst>
                                </p:cTn>
                              </p:par>
                            </p:childTnLst>
                          </p:cTn>
                        </p:par>
                        <p:par>
                          <p:cTn id="52" fill="hold">
                            <p:stCondLst>
                              <p:cond delay="4000"/>
                            </p:stCondLst>
                            <p:childTnLst>
                              <p:par>
                                <p:cTn id="53" presetID="1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4500"/>
                            </p:stCondLst>
                            <p:childTnLst>
                              <p:par>
                                <p:cTn id="57" presetID="54" presetClass="entr" presetSubtype="0" accel="10000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p:cTn id="59" dur="500" fill="hold"/>
                                        <p:tgtEl>
                                          <p:spTgt spid="33"/>
                                        </p:tgtEl>
                                        <p:attrNameLst>
                                          <p:attrName>ppt_w</p:attrName>
                                        </p:attrNameLst>
                                      </p:cBhvr>
                                      <p:tavLst>
                                        <p:tav tm="0">
                                          <p:val>
                                            <p:strVal val="#ppt_w*0.05"/>
                                          </p:val>
                                        </p:tav>
                                        <p:tav tm="100000">
                                          <p:val>
                                            <p:strVal val="#ppt_w"/>
                                          </p:val>
                                        </p:tav>
                                      </p:tavLst>
                                    </p:anim>
                                    <p:anim calcmode="lin" valueType="num">
                                      <p:cBhvr>
                                        <p:cTn id="60" dur="500" fill="hold"/>
                                        <p:tgtEl>
                                          <p:spTgt spid="33"/>
                                        </p:tgtEl>
                                        <p:attrNameLst>
                                          <p:attrName>ppt_h</p:attrName>
                                        </p:attrNameLst>
                                      </p:cBhvr>
                                      <p:tavLst>
                                        <p:tav tm="0">
                                          <p:val>
                                            <p:strVal val="#ppt_h"/>
                                          </p:val>
                                        </p:tav>
                                        <p:tav tm="100000">
                                          <p:val>
                                            <p:strVal val="#ppt_h"/>
                                          </p:val>
                                        </p:tav>
                                      </p:tavLst>
                                    </p:anim>
                                    <p:anim calcmode="lin" valueType="num">
                                      <p:cBhvr>
                                        <p:cTn id="61" dur="500" fill="hold"/>
                                        <p:tgtEl>
                                          <p:spTgt spid="33"/>
                                        </p:tgtEl>
                                        <p:attrNameLst>
                                          <p:attrName>ppt_x</p:attrName>
                                        </p:attrNameLst>
                                      </p:cBhvr>
                                      <p:tavLst>
                                        <p:tav tm="0">
                                          <p:val>
                                            <p:strVal val="#ppt_x-.2"/>
                                          </p:val>
                                        </p:tav>
                                        <p:tav tm="100000">
                                          <p:val>
                                            <p:strVal val="#ppt_x"/>
                                          </p:val>
                                        </p:tav>
                                      </p:tavLst>
                                    </p:anim>
                                    <p:anim calcmode="lin" valueType="num">
                                      <p:cBhvr>
                                        <p:cTn id="62" dur="500" fill="hold"/>
                                        <p:tgtEl>
                                          <p:spTgt spid="33"/>
                                        </p:tgtEl>
                                        <p:attrNameLst>
                                          <p:attrName>ppt_y</p:attrName>
                                        </p:attrNameLst>
                                      </p:cBhvr>
                                      <p:tavLst>
                                        <p:tav tm="0">
                                          <p:val>
                                            <p:strVal val="#ppt_y"/>
                                          </p:val>
                                        </p:tav>
                                        <p:tav tm="100000">
                                          <p:val>
                                            <p:strVal val="#ppt_y"/>
                                          </p:val>
                                        </p:tav>
                                      </p:tavLst>
                                    </p:anim>
                                    <p:animEffect transition="in" filter="fade">
                                      <p:cBhvr>
                                        <p:cTn id="63" dur="500"/>
                                        <p:tgtEl>
                                          <p:spTgt spid="33"/>
                                        </p:tgtEl>
                                      </p:cBhvr>
                                    </p:animEffect>
                                  </p:childTnLst>
                                </p:cTn>
                              </p:par>
                            </p:childTnLst>
                          </p:cTn>
                        </p:par>
                        <p:par>
                          <p:cTn id="64" fill="hold">
                            <p:stCondLst>
                              <p:cond delay="5000"/>
                            </p:stCondLst>
                            <p:childTnLst>
                              <p:par>
                                <p:cTn id="65" presetID="10"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par>
                          <p:cTn id="68" fill="hold">
                            <p:stCondLst>
                              <p:cond delay="5500"/>
                            </p:stCondLst>
                            <p:childTnLst>
                              <p:par>
                                <p:cTn id="69" presetID="54" presetClass="entr" presetSubtype="0" accel="100000" fill="hold" grpId="0" nodeType="after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p:cTn id="71" dur="500" fill="hold"/>
                                        <p:tgtEl>
                                          <p:spTgt spid="34"/>
                                        </p:tgtEl>
                                        <p:attrNameLst>
                                          <p:attrName>ppt_w</p:attrName>
                                        </p:attrNameLst>
                                      </p:cBhvr>
                                      <p:tavLst>
                                        <p:tav tm="0">
                                          <p:val>
                                            <p:strVal val="#ppt_w*0.05"/>
                                          </p:val>
                                        </p:tav>
                                        <p:tav tm="100000">
                                          <p:val>
                                            <p:strVal val="#ppt_w"/>
                                          </p:val>
                                        </p:tav>
                                      </p:tavLst>
                                    </p:anim>
                                    <p:anim calcmode="lin" valueType="num">
                                      <p:cBhvr>
                                        <p:cTn id="72" dur="500" fill="hold"/>
                                        <p:tgtEl>
                                          <p:spTgt spid="34"/>
                                        </p:tgtEl>
                                        <p:attrNameLst>
                                          <p:attrName>ppt_h</p:attrName>
                                        </p:attrNameLst>
                                      </p:cBhvr>
                                      <p:tavLst>
                                        <p:tav tm="0">
                                          <p:val>
                                            <p:strVal val="#ppt_h"/>
                                          </p:val>
                                        </p:tav>
                                        <p:tav tm="100000">
                                          <p:val>
                                            <p:strVal val="#ppt_h"/>
                                          </p:val>
                                        </p:tav>
                                      </p:tavLst>
                                    </p:anim>
                                    <p:anim calcmode="lin" valueType="num">
                                      <p:cBhvr>
                                        <p:cTn id="73" dur="500" fill="hold"/>
                                        <p:tgtEl>
                                          <p:spTgt spid="34"/>
                                        </p:tgtEl>
                                        <p:attrNameLst>
                                          <p:attrName>ppt_x</p:attrName>
                                        </p:attrNameLst>
                                      </p:cBhvr>
                                      <p:tavLst>
                                        <p:tav tm="0">
                                          <p:val>
                                            <p:strVal val="#ppt_x-.2"/>
                                          </p:val>
                                        </p:tav>
                                        <p:tav tm="100000">
                                          <p:val>
                                            <p:strVal val="#ppt_x"/>
                                          </p:val>
                                        </p:tav>
                                      </p:tavLst>
                                    </p:anim>
                                    <p:anim calcmode="lin" valueType="num">
                                      <p:cBhvr>
                                        <p:cTn id="74" dur="500" fill="hold"/>
                                        <p:tgtEl>
                                          <p:spTgt spid="34"/>
                                        </p:tgtEl>
                                        <p:attrNameLst>
                                          <p:attrName>ppt_y</p:attrName>
                                        </p:attrNameLst>
                                      </p:cBhvr>
                                      <p:tavLst>
                                        <p:tav tm="0">
                                          <p:val>
                                            <p:strVal val="#ppt_y"/>
                                          </p:val>
                                        </p:tav>
                                        <p:tav tm="100000">
                                          <p:val>
                                            <p:strVal val="#ppt_y"/>
                                          </p:val>
                                        </p:tav>
                                      </p:tavLst>
                                    </p:anim>
                                    <p:animEffect transition="in" filter="fade">
                                      <p:cBhvr>
                                        <p:cTn id="75" dur="500"/>
                                        <p:tgtEl>
                                          <p:spTgt spid="34"/>
                                        </p:tgtEl>
                                      </p:cBhvr>
                                    </p:animEffect>
                                  </p:childTnLst>
                                </p:cTn>
                              </p:par>
                            </p:childTnLst>
                          </p:cTn>
                        </p:par>
                        <p:par>
                          <p:cTn id="76" fill="hold">
                            <p:stCondLst>
                              <p:cond delay="6000"/>
                            </p:stCondLst>
                            <p:childTnLst>
                              <p:par>
                                <p:cTn id="77" presetID="10" presetClass="entr" presetSubtype="0" fill="hold" nodeType="after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childTnLst>
                          </p:cTn>
                        </p:par>
                        <p:par>
                          <p:cTn id="80" fill="hold">
                            <p:stCondLst>
                              <p:cond delay="6500"/>
                            </p:stCondLst>
                            <p:childTnLst>
                              <p:par>
                                <p:cTn id="81" presetID="54" presetClass="entr" presetSubtype="0" ac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strVal val="#ppt_w*0.05"/>
                                          </p:val>
                                        </p:tav>
                                        <p:tav tm="100000">
                                          <p:val>
                                            <p:strVal val="#ppt_w"/>
                                          </p:val>
                                        </p:tav>
                                      </p:tavLst>
                                    </p:anim>
                                    <p:anim calcmode="lin" valueType="num">
                                      <p:cBhvr>
                                        <p:cTn id="84" dur="500" fill="hold"/>
                                        <p:tgtEl>
                                          <p:spTgt spid="35"/>
                                        </p:tgtEl>
                                        <p:attrNameLst>
                                          <p:attrName>ppt_h</p:attrName>
                                        </p:attrNameLst>
                                      </p:cBhvr>
                                      <p:tavLst>
                                        <p:tav tm="0">
                                          <p:val>
                                            <p:strVal val="#ppt_h"/>
                                          </p:val>
                                        </p:tav>
                                        <p:tav tm="100000">
                                          <p:val>
                                            <p:strVal val="#ppt_h"/>
                                          </p:val>
                                        </p:tav>
                                      </p:tavLst>
                                    </p:anim>
                                    <p:anim calcmode="lin" valueType="num">
                                      <p:cBhvr>
                                        <p:cTn id="85" dur="500" fill="hold"/>
                                        <p:tgtEl>
                                          <p:spTgt spid="35"/>
                                        </p:tgtEl>
                                        <p:attrNameLst>
                                          <p:attrName>ppt_x</p:attrName>
                                        </p:attrNameLst>
                                      </p:cBhvr>
                                      <p:tavLst>
                                        <p:tav tm="0">
                                          <p:val>
                                            <p:strVal val="#ppt_x-.2"/>
                                          </p:val>
                                        </p:tav>
                                        <p:tav tm="100000">
                                          <p:val>
                                            <p:strVal val="#ppt_x"/>
                                          </p:val>
                                        </p:tav>
                                      </p:tavLst>
                                    </p:anim>
                                    <p:anim calcmode="lin" valueType="num">
                                      <p:cBhvr>
                                        <p:cTn id="86" dur="500" fill="hold"/>
                                        <p:tgtEl>
                                          <p:spTgt spid="35"/>
                                        </p:tgtEl>
                                        <p:attrNameLst>
                                          <p:attrName>ppt_y</p:attrName>
                                        </p:attrNameLst>
                                      </p:cBhvr>
                                      <p:tavLst>
                                        <p:tav tm="0">
                                          <p:val>
                                            <p:strVal val="#ppt_y"/>
                                          </p:val>
                                        </p:tav>
                                        <p:tav tm="100000">
                                          <p:val>
                                            <p:strVal val="#ppt_y"/>
                                          </p:val>
                                        </p:tav>
                                      </p:tavLst>
                                    </p:anim>
                                    <p:animEffect transition="in" filter="fade">
                                      <p:cBhvr>
                                        <p:cTn id="87" dur="500"/>
                                        <p:tgtEl>
                                          <p:spTgt spid="35"/>
                                        </p:tgtEl>
                                      </p:cBhvr>
                                    </p:animEffect>
                                  </p:childTnLst>
                                </p:cTn>
                              </p:par>
                            </p:childTnLst>
                          </p:cTn>
                        </p:par>
                        <p:par>
                          <p:cTn id="88" fill="hold">
                            <p:stCondLst>
                              <p:cond delay="7000"/>
                            </p:stCondLst>
                            <p:childTnLst>
                              <p:par>
                                <p:cTn id="89" presetID="6" presetClass="entr" presetSubtype="32" fill="hold" grpId="0" nodeType="afterEffect">
                                  <p:stCondLst>
                                    <p:cond delay="1000"/>
                                  </p:stCondLst>
                                  <p:childTnLst>
                                    <p:set>
                                      <p:cBhvr>
                                        <p:cTn id="90" dur="1" fill="hold">
                                          <p:stCondLst>
                                            <p:cond delay="0"/>
                                          </p:stCondLst>
                                        </p:cTn>
                                        <p:tgtEl>
                                          <p:spTgt spid="36"/>
                                        </p:tgtEl>
                                        <p:attrNameLst>
                                          <p:attrName>style.visibility</p:attrName>
                                        </p:attrNameLst>
                                      </p:cBhvr>
                                      <p:to>
                                        <p:strVal val="visible"/>
                                      </p:to>
                                    </p:set>
                                    <p:animEffect transition="in" filter="circle(out)">
                                      <p:cBhvr>
                                        <p:cTn id="91" dur="2000"/>
                                        <p:tgtEl>
                                          <p:spTgt spid="36"/>
                                        </p:tgtEl>
                                      </p:cBhvr>
                                    </p:animEffect>
                                  </p:childTnLst>
                                </p:cTn>
                              </p:par>
                            </p:childTnLst>
                          </p:cTn>
                        </p:par>
                        <p:par>
                          <p:cTn id="92" fill="hold">
                            <p:stCondLst>
                              <p:cond delay="10000"/>
                            </p:stCondLst>
                            <p:childTnLst>
                              <p:par>
                                <p:cTn id="93" presetID="10" presetClass="entr" presetSubtype="0" fill="hold" grpId="0" nodeType="after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1000"/>
                                        <p:tgtEl>
                                          <p:spTgt spid="37"/>
                                        </p:tgtEl>
                                      </p:cBhvr>
                                    </p:animEffect>
                                  </p:childTnLst>
                                </p:cTn>
                              </p:par>
                            </p:childTnLst>
                          </p:cTn>
                        </p:par>
                        <p:par>
                          <p:cTn id="96" fill="hold">
                            <p:stCondLst>
                              <p:cond delay="11000"/>
                            </p:stCondLst>
                            <p:childTnLst>
                              <p:par>
                                <p:cTn id="97" presetID="6" presetClass="entr" presetSubtype="32" fill="hold" grpId="0" nodeType="afterEffect">
                                  <p:stCondLst>
                                    <p:cond delay="1000"/>
                                  </p:stCondLst>
                                  <p:childTnLst>
                                    <p:set>
                                      <p:cBhvr>
                                        <p:cTn id="98" dur="1" fill="hold">
                                          <p:stCondLst>
                                            <p:cond delay="0"/>
                                          </p:stCondLst>
                                        </p:cTn>
                                        <p:tgtEl>
                                          <p:spTgt spid="38"/>
                                        </p:tgtEl>
                                        <p:attrNameLst>
                                          <p:attrName>style.visibility</p:attrName>
                                        </p:attrNameLst>
                                      </p:cBhvr>
                                      <p:to>
                                        <p:strVal val="visible"/>
                                      </p:to>
                                    </p:set>
                                    <p:animEffect transition="in" filter="circle(out)">
                                      <p:cBhvr>
                                        <p:cTn id="99" dur="2000"/>
                                        <p:tgtEl>
                                          <p:spTgt spid="38"/>
                                        </p:tgtEl>
                                      </p:cBhvr>
                                    </p:animEffect>
                                  </p:childTnLst>
                                </p:cTn>
                              </p:par>
                            </p:childTnLst>
                          </p:cTn>
                        </p:par>
                        <p:par>
                          <p:cTn id="100" fill="hold">
                            <p:stCondLst>
                              <p:cond delay="14000"/>
                            </p:stCondLst>
                            <p:childTnLst>
                              <p:par>
                                <p:cTn id="101" presetID="10" presetClass="entr" presetSubtype="0" fill="hold" grpId="0"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5" grpId="0"/>
      <p:bldP spid="36" grpId="0" animBg="1"/>
      <p:bldP spid="37" grpId="0"/>
      <p:bldP spid="38" grpId="0" animBg="1"/>
      <p:bldP spid="3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The </a:t>
            </a:r>
            <a:r>
              <a:rPr lang="fr-FR" dirty="0" err="1"/>
              <a:t>process</a:t>
            </a:r>
            <a:endParaRPr lang="fr-FR" dirty="0"/>
          </a:p>
        </p:txBody>
      </p:sp>
      <p:sp>
        <p:nvSpPr>
          <p:cNvPr id="4" name="Sous-titre 3"/>
          <p:cNvSpPr>
            <a:spLocks noGrp="1"/>
          </p:cNvSpPr>
          <p:nvPr>
            <p:ph type="subTitle" idx="13"/>
          </p:nvPr>
        </p:nvSpPr>
        <p:spPr/>
        <p:txBody>
          <a:bodyPr/>
          <a:lstStyle/>
          <a:p>
            <a:r>
              <a:rPr lang="fr-FR" dirty="0" err="1"/>
              <a:t>Now</a:t>
            </a:r>
            <a:r>
              <a:rPr lang="fr-FR" dirty="0"/>
              <a:t> ..</a:t>
            </a:r>
            <a:r>
              <a:rPr lang="fr-FR" dirty="0" err="1"/>
              <a:t>evaluate</a:t>
            </a:r>
            <a:r>
              <a:rPr lang="fr-FR" dirty="0"/>
              <a:t> !</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54</a:t>
            </a:fld>
            <a:endParaRPr lang="fr-FR"/>
          </a:p>
        </p:txBody>
      </p:sp>
      <p:sp>
        <p:nvSpPr>
          <p:cNvPr id="6" name="Rectangle 5"/>
          <p:cNvSpPr/>
          <p:nvPr/>
        </p:nvSpPr>
        <p:spPr>
          <a:xfrm>
            <a:off x="4848751" y="1261499"/>
            <a:ext cx="3487140" cy="456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Opportunity</a:t>
            </a:r>
            <a:r>
              <a:rPr lang="fr-FR" dirty="0"/>
              <a:t> Recognition</a:t>
            </a:r>
          </a:p>
        </p:txBody>
      </p:sp>
      <p:sp>
        <p:nvSpPr>
          <p:cNvPr id="7" name="Rectangle 6"/>
          <p:cNvSpPr/>
          <p:nvPr/>
        </p:nvSpPr>
        <p:spPr>
          <a:xfrm>
            <a:off x="1269792" y="1223878"/>
            <a:ext cx="3487140" cy="2381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Opportuity</a:t>
            </a:r>
            <a:r>
              <a:rPr lang="fr-FR" dirty="0"/>
              <a:t> </a:t>
            </a:r>
            <a:r>
              <a:rPr lang="fr-FR" dirty="0" err="1"/>
              <a:t>Search</a:t>
            </a:r>
            <a:r>
              <a:rPr lang="fr-FR" dirty="0"/>
              <a:t> &amp; </a:t>
            </a:r>
            <a:r>
              <a:rPr lang="fr-FR" dirty="0" err="1"/>
              <a:t>Discovery</a:t>
            </a:r>
            <a:endParaRPr lang="fr-FR" dirty="0"/>
          </a:p>
        </p:txBody>
      </p:sp>
      <p:sp>
        <p:nvSpPr>
          <p:cNvPr id="14" name="Rectangle 13"/>
          <p:cNvSpPr/>
          <p:nvPr/>
        </p:nvSpPr>
        <p:spPr>
          <a:xfrm>
            <a:off x="4848751" y="710088"/>
            <a:ext cx="3487140" cy="45672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Entrepreneurial </a:t>
            </a:r>
            <a:r>
              <a:rPr lang="fr-FR" dirty="0" err="1">
                <a:solidFill>
                  <a:schemeClr val="tx1"/>
                </a:solidFill>
              </a:rPr>
              <a:t>Intent</a:t>
            </a:r>
            <a:endParaRPr lang="fr-FR" dirty="0">
              <a:solidFill>
                <a:schemeClr val="tx1"/>
              </a:solidFill>
            </a:endParaRPr>
          </a:p>
        </p:txBody>
      </p:sp>
      <p:sp>
        <p:nvSpPr>
          <p:cNvPr id="15" name="Rectangle 14"/>
          <p:cNvSpPr/>
          <p:nvPr/>
        </p:nvSpPr>
        <p:spPr>
          <a:xfrm>
            <a:off x="1269792" y="2398320"/>
            <a:ext cx="3487140" cy="2381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Decision</a:t>
            </a:r>
            <a:r>
              <a:rPr lang="fr-FR" dirty="0"/>
              <a:t> to Seize </a:t>
            </a:r>
            <a:r>
              <a:rPr lang="fr-FR" dirty="0" err="1"/>
              <a:t>opportunity</a:t>
            </a:r>
            <a:endParaRPr lang="fr-FR" dirty="0"/>
          </a:p>
        </p:txBody>
      </p:sp>
      <p:sp>
        <p:nvSpPr>
          <p:cNvPr id="16" name="Rectangle 15"/>
          <p:cNvSpPr/>
          <p:nvPr/>
        </p:nvSpPr>
        <p:spPr>
          <a:xfrm>
            <a:off x="4848751" y="1790443"/>
            <a:ext cx="3487140" cy="4560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Opportunity</a:t>
            </a:r>
            <a:r>
              <a:rPr lang="fr-FR" dirty="0"/>
              <a:t> </a:t>
            </a:r>
            <a:r>
              <a:rPr lang="fr-FR" dirty="0" err="1"/>
              <a:t>Assessment</a:t>
            </a:r>
            <a:br>
              <a:rPr lang="fr-FR" dirty="0"/>
            </a:br>
            <a:r>
              <a:rPr lang="fr-FR" dirty="0"/>
              <a:t>&amp; </a:t>
            </a:r>
            <a:r>
              <a:rPr lang="fr-FR" dirty="0" err="1"/>
              <a:t>Feasibility</a:t>
            </a:r>
            <a:r>
              <a:rPr lang="fr-FR" dirty="0"/>
              <a:t> </a:t>
            </a:r>
            <a:r>
              <a:rPr lang="fr-FR" dirty="0" err="1"/>
              <a:t>Analysis</a:t>
            </a:r>
            <a:endParaRPr lang="fr-FR" dirty="0"/>
          </a:p>
        </p:txBody>
      </p:sp>
      <p:sp>
        <p:nvSpPr>
          <p:cNvPr id="17" name="Rectangle 16"/>
          <p:cNvSpPr/>
          <p:nvPr/>
        </p:nvSpPr>
        <p:spPr>
          <a:xfrm>
            <a:off x="4848751" y="2307206"/>
            <a:ext cx="3487140" cy="449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Business Planning</a:t>
            </a:r>
          </a:p>
        </p:txBody>
      </p:sp>
      <p:sp>
        <p:nvSpPr>
          <p:cNvPr id="18" name="Rectangle 17"/>
          <p:cNvSpPr/>
          <p:nvPr/>
        </p:nvSpPr>
        <p:spPr>
          <a:xfrm>
            <a:off x="4848751" y="2828970"/>
            <a:ext cx="3487140" cy="49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Analysis</a:t>
            </a:r>
            <a:r>
              <a:rPr lang="fr-FR" dirty="0"/>
              <a:t> of </a:t>
            </a:r>
            <a:r>
              <a:rPr lang="fr-FR" dirty="0" err="1"/>
              <a:t>Industry</a:t>
            </a:r>
            <a:r>
              <a:rPr lang="fr-FR" dirty="0"/>
              <a:t> and </a:t>
            </a:r>
            <a:r>
              <a:rPr lang="fr-FR" dirty="0" err="1"/>
              <a:t>Competitive</a:t>
            </a:r>
            <a:r>
              <a:rPr lang="fr-FR" dirty="0"/>
              <a:t> </a:t>
            </a:r>
            <a:r>
              <a:rPr lang="fr-FR" dirty="0" err="1"/>
              <a:t>Environment</a:t>
            </a:r>
            <a:endParaRPr lang="fr-FR" dirty="0"/>
          </a:p>
        </p:txBody>
      </p:sp>
      <p:sp>
        <p:nvSpPr>
          <p:cNvPr id="19" name="Rectangle 18"/>
          <p:cNvSpPr/>
          <p:nvPr/>
        </p:nvSpPr>
        <p:spPr>
          <a:xfrm>
            <a:off x="4848751" y="3399775"/>
            <a:ext cx="3487140" cy="456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Business Model and </a:t>
            </a:r>
            <a:r>
              <a:rPr lang="fr-FR" dirty="0" err="1"/>
              <a:t>Strategy</a:t>
            </a:r>
            <a:endParaRPr lang="fr-FR" dirty="0"/>
          </a:p>
        </p:txBody>
      </p:sp>
      <p:sp>
        <p:nvSpPr>
          <p:cNvPr id="20" name="Rectangle 19"/>
          <p:cNvSpPr/>
          <p:nvPr/>
        </p:nvSpPr>
        <p:spPr>
          <a:xfrm>
            <a:off x="4848751" y="3938681"/>
            <a:ext cx="3487140" cy="404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Financing</a:t>
            </a:r>
            <a:r>
              <a:rPr lang="fr-FR" dirty="0"/>
              <a:t> &amp; </a:t>
            </a:r>
            <a:r>
              <a:rPr lang="fr-FR" dirty="0" err="1"/>
              <a:t>Funding</a:t>
            </a:r>
            <a:endParaRPr lang="fr-FR" dirty="0"/>
          </a:p>
        </p:txBody>
      </p:sp>
    </p:spTree>
    <p:extLst>
      <p:ext uri="{BB962C8B-B14F-4D97-AF65-F5344CB8AC3E}">
        <p14:creationId xmlns:p14="http://schemas.microsoft.com/office/powerpoint/2010/main" val="2190146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Strategic fit? Career fit?</a:t>
            </a:r>
          </a:p>
          <a:p>
            <a:r>
              <a:rPr lang="en-US" dirty="0"/>
              <a:t>Does the market exist? Is it growing? Do first customers exist?</a:t>
            </a:r>
          </a:p>
          <a:p>
            <a:r>
              <a:rPr lang="en-US" dirty="0"/>
              <a:t>What is potential competition? Response?</a:t>
            </a:r>
          </a:p>
          <a:p>
            <a:r>
              <a:rPr lang="en-US" dirty="0"/>
              <a:t>Financially viable? </a:t>
            </a:r>
          </a:p>
          <a:p>
            <a:r>
              <a:rPr lang="en-US" dirty="0"/>
              <a:t>Tech feasibility and tech uncertainty (is tech stable?)</a:t>
            </a:r>
          </a:p>
          <a:p>
            <a:r>
              <a:rPr lang="en-US" b="1" dirty="0"/>
              <a:t>Do we have knowledge, people, abilities ?</a:t>
            </a:r>
          </a:p>
        </p:txBody>
      </p:sp>
      <p:sp>
        <p:nvSpPr>
          <p:cNvPr id="3" name="Titre 2"/>
          <p:cNvSpPr>
            <a:spLocks noGrp="1"/>
          </p:cNvSpPr>
          <p:nvPr>
            <p:ph type="title"/>
          </p:nvPr>
        </p:nvSpPr>
        <p:spPr/>
        <p:txBody>
          <a:bodyPr/>
          <a:lstStyle/>
          <a:p>
            <a:r>
              <a:rPr lang="fr-FR" dirty="0"/>
              <a:t>Evaluation</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55</a:t>
            </a:fld>
            <a:endParaRPr lang="fr-FR"/>
          </a:p>
        </p:txBody>
      </p:sp>
    </p:spTree>
    <p:extLst>
      <p:ext uri="{BB962C8B-B14F-4D97-AF65-F5344CB8AC3E}">
        <p14:creationId xmlns:p14="http://schemas.microsoft.com/office/powerpoint/2010/main" val="151871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Entrepreneurs and innovators – it starts with people !</a:t>
            </a:r>
          </a:p>
          <a:p>
            <a:r>
              <a:rPr lang="en-US" dirty="0"/>
              <a:t>Access to an </a:t>
            </a:r>
            <a:r>
              <a:rPr lang="en-US" b="1" dirty="0"/>
              <a:t>adequate</a:t>
            </a:r>
            <a:r>
              <a:rPr lang="en-US" dirty="0"/>
              <a:t> amount of resources (not too much)</a:t>
            </a:r>
          </a:p>
          <a:p>
            <a:r>
              <a:rPr lang="en-US" dirty="0"/>
              <a:t>Support networks – the « extended » team</a:t>
            </a:r>
          </a:p>
        </p:txBody>
      </p:sp>
      <p:sp>
        <p:nvSpPr>
          <p:cNvPr id="3" name="Titre 2"/>
          <p:cNvSpPr>
            <a:spLocks noGrp="1"/>
          </p:cNvSpPr>
          <p:nvPr>
            <p:ph type="title"/>
          </p:nvPr>
        </p:nvSpPr>
        <p:spPr/>
        <p:txBody>
          <a:bodyPr/>
          <a:lstStyle/>
          <a:p>
            <a:r>
              <a:rPr lang="fr-FR" dirty="0" err="1"/>
              <a:t>Entrepreneurship</a:t>
            </a:r>
            <a:endParaRPr lang="fr-FR" dirty="0"/>
          </a:p>
        </p:txBody>
      </p:sp>
      <p:sp>
        <p:nvSpPr>
          <p:cNvPr id="4" name="Sous-titre 3"/>
          <p:cNvSpPr>
            <a:spLocks noGrp="1"/>
          </p:cNvSpPr>
          <p:nvPr>
            <p:ph type="subTitle" idx="13"/>
          </p:nvPr>
        </p:nvSpPr>
        <p:spPr/>
        <p:txBody>
          <a:bodyPr/>
          <a:lstStyle/>
          <a:p>
            <a:r>
              <a:rPr lang="fr-FR" dirty="0"/>
              <a:t>Key </a:t>
            </a:r>
            <a:r>
              <a:rPr lang="fr-FR" dirty="0" err="1"/>
              <a:t>factors</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56</a:t>
            </a:fld>
            <a:endParaRPr lang="fr-FR"/>
          </a:p>
        </p:txBody>
      </p:sp>
      <p:sp>
        <p:nvSpPr>
          <p:cNvPr id="6" name="ZoneTexte 5"/>
          <p:cNvSpPr txBox="1"/>
          <p:nvPr/>
        </p:nvSpPr>
        <p:spPr>
          <a:xfrm>
            <a:off x="1974406" y="3058963"/>
            <a:ext cx="5748690" cy="1384995"/>
          </a:xfrm>
          <a:prstGeom prst="rect">
            <a:avLst/>
          </a:prstGeom>
          <a:noFill/>
        </p:spPr>
        <p:txBody>
          <a:bodyPr wrap="none" rtlCol="0">
            <a:spAutoFit/>
          </a:bodyPr>
          <a:lstStyle/>
          <a:p>
            <a:pPr algn="ctr"/>
            <a:r>
              <a:rPr lang="fr-FR" sz="2800" dirty="0"/>
              <a:t>The « A » team </a:t>
            </a:r>
            <a:r>
              <a:rPr lang="fr-FR" sz="2800" dirty="0" err="1"/>
              <a:t>with</a:t>
            </a:r>
            <a:r>
              <a:rPr lang="fr-FR" sz="2800" dirty="0"/>
              <a:t> a « B » </a:t>
            </a:r>
            <a:r>
              <a:rPr lang="fr-FR" sz="2800" dirty="0" err="1"/>
              <a:t>project</a:t>
            </a:r>
            <a:br>
              <a:rPr lang="fr-FR" sz="2800" dirty="0"/>
            </a:br>
            <a:r>
              <a:rPr lang="fr-FR" sz="2800" dirty="0" err="1"/>
              <a:t>is</a:t>
            </a:r>
            <a:r>
              <a:rPr lang="fr-FR" sz="2800" dirty="0"/>
              <a:t> </a:t>
            </a:r>
            <a:r>
              <a:rPr lang="fr-FR" sz="2800" u="sng" dirty="0" err="1"/>
              <a:t>better</a:t>
            </a:r>
            <a:r>
              <a:rPr lang="fr-FR" sz="2800" dirty="0"/>
              <a:t> </a:t>
            </a:r>
            <a:r>
              <a:rPr lang="fr-FR" sz="2800" dirty="0" err="1"/>
              <a:t>than</a:t>
            </a:r>
            <a:r>
              <a:rPr lang="fr-FR" sz="2800" dirty="0"/>
              <a:t> </a:t>
            </a:r>
            <a:br>
              <a:rPr lang="fr-FR" sz="2800" dirty="0"/>
            </a:br>
            <a:r>
              <a:rPr lang="fr-FR" sz="2800" dirty="0"/>
              <a:t>The « B » team </a:t>
            </a:r>
            <a:r>
              <a:rPr lang="fr-FR" sz="2800" dirty="0" err="1"/>
              <a:t>with</a:t>
            </a:r>
            <a:r>
              <a:rPr lang="fr-FR" sz="2800" dirty="0"/>
              <a:t> the « A » </a:t>
            </a:r>
            <a:r>
              <a:rPr lang="fr-FR" sz="2800" dirty="0" err="1"/>
              <a:t>project</a:t>
            </a:r>
            <a:endParaRPr lang="fr-FR" sz="2800" dirty="0"/>
          </a:p>
        </p:txBody>
      </p:sp>
    </p:spTree>
    <p:extLst>
      <p:ext uri="{BB962C8B-B14F-4D97-AF65-F5344CB8AC3E}">
        <p14:creationId xmlns:p14="http://schemas.microsoft.com/office/powerpoint/2010/main" val="8155700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sz="1400" dirty="0"/>
              <a:t>Capacity to sustain effort over a long period of time		64%</a:t>
            </a:r>
          </a:p>
          <a:p>
            <a:r>
              <a:rPr lang="en-US" sz="1400" dirty="0"/>
              <a:t>Intimate </a:t>
            </a:r>
            <a:r>
              <a:rPr lang="en-US" sz="1400" u="sng" dirty="0"/>
              <a:t>understanding of market</a:t>
            </a:r>
            <a:r>
              <a:rPr lang="en-US" sz="1400" dirty="0"/>
              <a:t>			62%</a:t>
            </a:r>
          </a:p>
          <a:p>
            <a:r>
              <a:rPr lang="en-US" sz="1400" dirty="0"/>
              <a:t>Return &gt; 10x in 5 to 10 years				50%</a:t>
            </a:r>
          </a:p>
          <a:p>
            <a:r>
              <a:rPr lang="en-US" sz="1400" dirty="0"/>
              <a:t>Capacity to </a:t>
            </a:r>
            <a:r>
              <a:rPr lang="en-US" sz="1400" u="sng" dirty="0"/>
              <a:t>lead based on experience</a:t>
            </a:r>
            <a:r>
              <a:rPr lang="en-US" sz="1400" dirty="0"/>
              <a:t>			50%</a:t>
            </a:r>
          </a:p>
          <a:p>
            <a:r>
              <a:rPr lang="en-US" sz="1400" dirty="0"/>
              <a:t>Capacity to evaluate and react to risks			48%</a:t>
            </a:r>
          </a:p>
          <a:p>
            <a:r>
              <a:rPr lang="en-US" sz="1400" dirty="0"/>
              <a:t>Possibility to « get out »				44%</a:t>
            </a:r>
          </a:p>
          <a:p>
            <a:r>
              <a:rPr lang="en-US" sz="1400" dirty="0"/>
              <a:t>Significant </a:t>
            </a:r>
            <a:r>
              <a:rPr lang="en-US" sz="1400" b="1" dirty="0"/>
              <a:t>market growth</a:t>
            </a:r>
            <a:r>
              <a:rPr lang="en-US" sz="1400" dirty="0"/>
              <a:t>				43%</a:t>
            </a:r>
          </a:p>
          <a:p>
            <a:pPr lvl="1"/>
            <a:r>
              <a:rPr lang="en-US" sz="1000" dirty="0"/>
              <a:t>In US : 10-100 M$</a:t>
            </a:r>
          </a:p>
          <a:p>
            <a:pPr lvl="1"/>
            <a:r>
              <a:rPr lang="en-US" sz="1000" dirty="0"/>
              <a:t>In US : 30-60% growth per year in market (venture earned about 20% per year)</a:t>
            </a:r>
          </a:p>
          <a:p>
            <a:r>
              <a:rPr lang="en-US" sz="1400" dirty="0"/>
              <a:t>Experience coherent with project			37%</a:t>
            </a:r>
          </a:p>
          <a:p>
            <a:r>
              <a:rPr lang="en-US" sz="1400" dirty="0"/>
              <a:t>Clear project vision is expressed			31%</a:t>
            </a:r>
          </a:p>
          <a:p>
            <a:endParaRPr lang="fr-FR" sz="1400" dirty="0"/>
          </a:p>
        </p:txBody>
      </p:sp>
      <p:sp>
        <p:nvSpPr>
          <p:cNvPr id="3" name="Titre 2"/>
          <p:cNvSpPr>
            <a:spLocks noGrp="1"/>
          </p:cNvSpPr>
          <p:nvPr>
            <p:ph type="title"/>
          </p:nvPr>
        </p:nvSpPr>
        <p:spPr/>
        <p:txBody>
          <a:bodyPr/>
          <a:lstStyle/>
          <a:p>
            <a:r>
              <a:rPr lang="fr-FR" dirty="0"/>
              <a:t>Evaluation (by VC)</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57</a:t>
            </a:fld>
            <a:endParaRPr lang="fr-FR"/>
          </a:p>
        </p:txBody>
      </p:sp>
    </p:spTree>
    <p:extLst>
      <p:ext uri="{BB962C8B-B14F-4D97-AF65-F5344CB8AC3E}">
        <p14:creationId xmlns:p14="http://schemas.microsoft.com/office/powerpoint/2010/main" val="311881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Life-cycle</a:t>
            </a:r>
          </a:p>
        </p:txBody>
      </p:sp>
      <p:sp>
        <p:nvSpPr>
          <p:cNvPr id="4" name="Sous-titre 3"/>
          <p:cNvSpPr>
            <a:spLocks noGrp="1"/>
          </p:cNvSpPr>
          <p:nvPr>
            <p:ph type="subTitle" idx="13"/>
          </p:nvPr>
        </p:nvSpPr>
        <p:spPr/>
        <p:txBody>
          <a:bodyPr/>
          <a:lstStyle/>
          <a:p>
            <a:r>
              <a:rPr lang="fr-FR" dirty="0" err="1"/>
              <a:t>Financing</a:t>
            </a:r>
            <a:r>
              <a:rPr lang="fr-FR" dirty="0"/>
              <a:t> &amp; </a:t>
            </a:r>
            <a:r>
              <a:rPr lang="fr-FR" dirty="0" err="1"/>
              <a:t>funding</a:t>
            </a:r>
            <a:r>
              <a:rPr lang="fr-FR" dirty="0"/>
              <a:t> &amp; </a:t>
            </a:r>
            <a:r>
              <a:rPr lang="fr-FR" dirty="0" err="1"/>
              <a:t>evolution</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58</a:t>
            </a:fld>
            <a:endParaRPr lang="fr-FR"/>
          </a:p>
        </p:txBody>
      </p:sp>
      <p:pic>
        <p:nvPicPr>
          <p:cNvPr id="6" name="Image 5"/>
          <p:cNvPicPr>
            <a:picLocks noChangeAspect="1"/>
          </p:cNvPicPr>
          <p:nvPr/>
        </p:nvPicPr>
        <p:blipFill>
          <a:blip r:embed="rId2"/>
          <a:stretch>
            <a:fillRect/>
          </a:stretch>
        </p:blipFill>
        <p:spPr>
          <a:xfrm>
            <a:off x="355846" y="1073140"/>
            <a:ext cx="6107423" cy="3369861"/>
          </a:xfrm>
          <a:prstGeom prst="rect">
            <a:avLst/>
          </a:prstGeom>
        </p:spPr>
      </p:pic>
      <p:sp>
        <p:nvSpPr>
          <p:cNvPr id="7" name="ZoneTexte 6"/>
          <p:cNvSpPr txBox="1"/>
          <p:nvPr/>
        </p:nvSpPr>
        <p:spPr>
          <a:xfrm>
            <a:off x="6470641" y="89595"/>
            <a:ext cx="2357146" cy="1077218"/>
          </a:xfrm>
          <a:prstGeom prst="rect">
            <a:avLst/>
          </a:prstGeom>
          <a:noFill/>
        </p:spPr>
        <p:txBody>
          <a:bodyPr wrap="square" rtlCol="0">
            <a:spAutoFit/>
          </a:bodyPr>
          <a:lstStyle/>
          <a:p>
            <a:r>
              <a:rPr lang="en-US" b="1" dirty="0"/>
              <a:t>Startup</a:t>
            </a:r>
            <a:r>
              <a:rPr lang="en-US" dirty="0"/>
              <a:t>: </a:t>
            </a:r>
            <a:br>
              <a:rPr lang="en-US" dirty="0"/>
            </a:br>
            <a:r>
              <a:rPr lang="en-US" dirty="0"/>
              <a:t>Capital is King ! </a:t>
            </a:r>
            <a:br>
              <a:rPr lang="en-US" dirty="0"/>
            </a:br>
            <a:r>
              <a:rPr lang="en-US" sz="1400" dirty="0"/>
              <a:t>Loans, </a:t>
            </a:r>
            <a:r>
              <a:rPr lang="en-US" sz="1400" b="1" dirty="0"/>
              <a:t>credit cards</a:t>
            </a:r>
            <a:r>
              <a:rPr lang="en-US" sz="1400" dirty="0"/>
              <a:t>, Govt. Funding, early stage VC</a:t>
            </a:r>
            <a:endParaRPr lang="en-US" dirty="0"/>
          </a:p>
        </p:txBody>
      </p:sp>
      <p:sp>
        <p:nvSpPr>
          <p:cNvPr id="8" name="ZoneTexte 7"/>
          <p:cNvSpPr txBox="1"/>
          <p:nvPr/>
        </p:nvSpPr>
        <p:spPr>
          <a:xfrm>
            <a:off x="6470641" y="1154319"/>
            <a:ext cx="2357146" cy="923330"/>
          </a:xfrm>
          <a:prstGeom prst="rect">
            <a:avLst/>
          </a:prstGeom>
          <a:noFill/>
        </p:spPr>
        <p:txBody>
          <a:bodyPr wrap="square" rtlCol="0">
            <a:spAutoFit/>
          </a:bodyPr>
          <a:lstStyle/>
          <a:p>
            <a:r>
              <a:rPr lang="en-US" b="1" dirty="0"/>
              <a:t>Growth</a:t>
            </a:r>
            <a:r>
              <a:rPr lang="en-US" dirty="0"/>
              <a:t>: </a:t>
            </a:r>
            <a:br>
              <a:rPr lang="en-US" dirty="0"/>
            </a:br>
            <a:r>
              <a:rPr lang="en-US" dirty="0"/>
              <a:t>New role as manager</a:t>
            </a:r>
            <a:br>
              <a:rPr lang="en-US" dirty="0"/>
            </a:br>
            <a:r>
              <a:rPr lang="en-US" dirty="0"/>
              <a:t>Tough to transition</a:t>
            </a:r>
          </a:p>
        </p:txBody>
      </p:sp>
      <p:sp>
        <p:nvSpPr>
          <p:cNvPr id="9" name="ZoneTexte 8"/>
          <p:cNvSpPr txBox="1"/>
          <p:nvPr/>
        </p:nvSpPr>
        <p:spPr>
          <a:xfrm>
            <a:off x="6470641" y="2072507"/>
            <a:ext cx="2769052" cy="1200329"/>
          </a:xfrm>
          <a:prstGeom prst="rect">
            <a:avLst/>
          </a:prstGeom>
          <a:noFill/>
        </p:spPr>
        <p:txBody>
          <a:bodyPr wrap="square" rtlCol="0">
            <a:spAutoFit/>
          </a:bodyPr>
          <a:lstStyle/>
          <a:p>
            <a:r>
              <a:rPr lang="en-US" b="1" dirty="0"/>
              <a:t>Maturity</a:t>
            </a:r>
            <a:r>
              <a:rPr lang="en-US" dirty="0"/>
              <a:t>: </a:t>
            </a:r>
            <a:br>
              <a:rPr lang="en-US" dirty="0"/>
            </a:br>
            <a:r>
              <a:rPr lang="en-US" dirty="0"/>
              <a:t>Keep energy/creativity</a:t>
            </a:r>
          </a:p>
          <a:p>
            <a:r>
              <a:rPr lang="en-US" dirty="0"/>
              <a:t>Intrapreneurship strategies</a:t>
            </a:r>
          </a:p>
          <a:p>
            <a:r>
              <a:rPr lang="en-US" dirty="0"/>
              <a:t>2</a:t>
            </a:r>
            <a:r>
              <a:rPr lang="en-US" baseline="30000" dirty="0"/>
              <a:t>nd</a:t>
            </a:r>
            <a:r>
              <a:rPr lang="en-US" dirty="0"/>
              <a:t> generation products</a:t>
            </a:r>
          </a:p>
        </p:txBody>
      </p:sp>
      <p:sp>
        <p:nvSpPr>
          <p:cNvPr id="10" name="ZoneTexte 9"/>
          <p:cNvSpPr txBox="1"/>
          <p:nvPr/>
        </p:nvSpPr>
        <p:spPr>
          <a:xfrm>
            <a:off x="6470641" y="3223569"/>
            <a:ext cx="3151043" cy="1477328"/>
          </a:xfrm>
          <a:prstGeom prst="rect">
            <a:avLst/>
          </a:prstGeom>
          <a:noFill/>
        </p:spPr>
        <p:txBody>
          <a:bodyPr wrap="square" rtlCol="0">
            <a:spAutoFit/>
          </a:bodyPr>
          <a:lstStyle/>
          <a:p>
            <a:r>
              <a:rPr lang="en-US" b="1" dirty="0"/>
              <a:t>Exit</a:t>
            </a:r>
            <a:r>
              <a:rPr lang="en-US" dirty="0"/>
              <a:t>: </a:t>
            </a:r>
            <a:br>
              <a:rPr lang="en-US" dirty="0"/>
            </a:br>
            <a:r>
              <a:rPr lang="en-US" dirty="0"/>
              <a:t>Founder leaves</a:t>
            </a:r>
            <a:br>
              <a:rPr lang="en-US" dirty="0"/>
            </a:br>
            <a:r>
              <a:rPr lang="en-US" dirty="0"/>
              <a:t>Investors leave</a:t>
            </a:r>
            <a:br>
              <a:rPr lang="en-US" dirty="0"/>
            </a:br>
            <a:r>
              <a:rPr lang="en-US" dirty="0"/>
              <a:t>IPO, trade sale</a:t>
            </a:r>
          </a:p>
          <a:p>
            <a:r>
              <a:rPr lang="en-US" dirty="0"/>
              <a:t>Next? (serial entrepreneur)</a:t>
            </a:r>
          </a:p>
        </p:txBody>
      </p:sp>
    </p:spTree>
    <p:extLst>
      <p:ext uri="{BB962C8B-B14F-4D97-AF65-F5344CB8AC3E}">
        <p14:creationId xmlns:p14="http://schemas.microsoft.com/office/powerpoint/2010/main" val="168528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Start with simple idea (sometimes no idea) – </a:t>
            </a:r>
            <a:r>
              <a:rPr lang="en-US" b="1" dirty="0"/>
              <a:t>with what you have </a:t>
            </a:r>
            <a:r>
              <a:rPr lang="en-US" dirty="0"/>
              <a:t>(personality, knowledge, relations)</a:t>
            </a:r>
          </a:p>
          <a:p>
            <a:r>
              <a:rPr lang="en-US" dirty="0"/>
              <a:t>Use existing resources or resources easy-to-acquire (credit card, relations)</a:t>
            </a:r>
          </a:p>
          <a:p>
            <a:r>
              <a:rPr lang="en-US" dirty="0"/>
              <a:t>No business plan – « build as you go »</a:t>
            </a:r>
          </a:p>
          <a:p>
            <a:r>
              <a:rPr lang="en-US" dirty="0"/>
              <a:t>Use surprises (errors) to do better (make lemonade from lemons)</a:t>
            </a:r>
          </a:p>
          <a:p>
            <a:r>
              <a:rPr lang="en-US" dirty="0"/>
              <a:t>No market study – launch with « acceptable losses » – focus is not on what you can earn – but rather on « what you are ready to lose »</a:t>
            </a:r>
          </a:p>
          <a:p>
            <a:r>
              <a:rPr lang="en-US" dirty="0"/>
              <a:t>Control your future vs predict it</a:t>
            </a:r>
          </a:p>
          <a:p>
            <a:endParaRPr lang="en-US" dirty="0"/>
          </a:p>
        </p:txBody>
      </p:sp>
      <p:sp>
        <p:nvSpPr>
          <p:cNvPr id="3" name="Titre 2"/>
          <p:cNvSpPr>
            <a:spLocks noGrp="1"/>
          </p:cNvSpPr>
          <p:nvPr>
            <p:ph type="title"/>
          </p:nvPr>
        </p:nvSpPr>
        <p:spPr/>
        <p:txBody>
          <a:bodyPr/>
          <a:lstStyle/>
          <a:p>
            <a:r>
              <a:rPr lang="fr-FR" dirty="0"/>
              <a:t>Effectuation</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59</a:t>
            </a:fld>
            <a:endParaRPr lang="fr-FR"/>
          </a:p>
        </p:txBody>
      </p:sp>
    </p:spTree>
    <p:extLst>
      <p:ext uri="{BB962C8B-B14F-4D97-AF65-F5344CB8AC3E}">
        <p14:creationId xmlns:p14="http://schemas.microsoft.com/office/powerpoint/2010/main" val="348641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324470"/>
            <a:ext cx="8463869" cy="758636"/>
          </a:xfrm>
        </p:spPr>
        <p:txBody>
          <a:bodyPr/>
          <a:lstStyle/>
          <a:p>
            <a:r>
              <a:rPr lang="en-US" dirty="0"/>
              <a:t>At the corporate level, companies need to decide in which areas they wish to compete. </a:t>
            </a:r>
            <a:br>
              <a:rPr lang="en-US" dirty="0"/>
            </a:br>
            <a:endParaRPr lang="en-US" sz="1600" dirty="0"/>
          </a:p>
        </p:txBody>
      </p:sp>
      <p:sp>
        <p:nvSpPr>
          <p:cNvPr id="3" name="Titre 2"/>
          <p:cNvSpPr>
            <a:spLocks noGrp="1"/>
          </p:cNvSpPr>
          <p:nvPr>
            <p:ph type="title"/>
          </p:nvPr>
        </p:nvSpPr>
        <p:spPr/>
        <p:txBody>
          <a:bodyPr/>
          <a:lstStyle/>
          <a:p>
            <a:r>
              <a:rPr lang="fr-FR" dirty="0"/>
              <a:t>Strategic Business </a:t>
            </a:r>
            <a:r>
              <a:rPr lang="fr-FR" dirty="0" err="1"/>
              <a:t>Units</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6</a:t>
            </a:fld>
            <a:endParaRPr lang="fr-FR"/>
          </a:p>
        </p:txBody>
      </p:sp>
      <p:pic>
        <p:nvPicPr>
          <p:cNvPr id="10" name="Image 9"/>
          <p:cNvPicPr>
            <a:picLocks noChangeAspect="1"/>
          </p:cNvPicPr>
          <p:nvPr/>
        </p:nvPicPr>
        <p:blipFill>
          <a:blip r:embed="rId2"/>
          <a:stretch>
            <a:fillRect/>
          </a:stretch>
        </p:blipFill>
        <p:spPr>
          <a:xfrm>
            <a:off x="3776974" y="1819460"/>
            <a:ext cx="1590052" cy="527292"/>
          </a:xfrm>
          <a:prstGeom prst="rect">
            <a:avLst/>
          </a:prstGeom>
        </p:spPr>
      </p:pic>
      <p:pic>
        <p:nvPicPr>
          <p:cNvPr id="11" name="Image 10"/>
          <p:cNvPicPr>
            <a:picLocks noChangeAspect="1"/>
          </p:cNvPicPr>
          <p:nvPr/>
        </p:nvPicPr>
        <p:blipFill>
          <a:blip r:embed="rId3"/>
          <a:stretch>
            <a:fillRect/>
          </a:stretch>
        </p:blipFill>
        <p:spPr>
          <a:xfrm>
            <a:off x="1000691" y="2623292"/>
            <a:ext cx="1297428" cy="521844"/>
          </a:xfrm>
          <a:prstGeom prst="rect">
            <a:avLst/>
          </a:prstGeom>
        </p:spPr>
      </p:pic>
      <p:pic>
        <p:nvPicPr>
          <p:cNvPr id="12" name="Image 11"/>
          <p:cNvPicPr>
            <a:picLocks noChangeAspect="1"/>
          </p:cNvPicPr>
          <p:nvPr/>
        </p:nvPicPr>
        <p:blipFill>
          <a:blip r:embed="rId4"/>
          <a:stretch>
            <a:fillRect/>
          </a:stretch>
        </p:blipFill>
        <p:spPr>
          <a:xfrm>
            <a:off x="2785864" y="2623292"/>
            <a:ext cx="1457562" cy="547263"/>
          </a:xfrm>
          <a:prstGeom prst="rect">
            <a:avLst/>
          </a:prstGeom>
        </p:spPr>
      </p:pic>
      <p:pic>
        <p:nvPicPr>
          <p:cNvPr id="13" name="Image 12"/>
          <p:cNvPicPr>
            <a:picLocks noChangeAspect="1"/>
          </p:cNvPicPr>
          <p:nvPr/>
        </p:nvPicPr>
        <p:blipFill>
          <a:blip r:embed="rId5"/>
          <a:stretch>
            <a:fillRect/>
          </a:stretch>
        </p:blipFill>
        <p:spPr>
          <a:xfrm>
            <a:off x="4727381" y="2569519"/>
            <a:ext cx="1719987" cy="601036"/>
          </a:xfrm>
          <a:prstGeom prst="rect">
            <a:avLst/>
          </a:prstGeom>
        </p:spPr>
      </p:pic>
      <p:pic>
        <p:nvPicPr>
          <p:cNvPr id="14" name="Image 13"/>
          <p:cNvPicPr>
            <a:picLocks noChangeAspect="1"/>
          </p:cNvPicPr>
          <p:nvPr/>
        </p:nvPicPr>
        <p:blipFill>
          <a:blip r:embed="rId6"/>
          <a:stretch>
            <a:fillRect/>
          </a:stretch>
        </p:blipFill>
        <p:spPr>
          <a:xfrm>
            <a:off x="7029309" y="2599152"/>
            <a:ext cx="1376562" cy="571403"/>
          </a:xfrm>
          <a:prstGeom prst="rect">
            <a:avLst/>
          </a:prstGeom>
        </p:spPr>
      </p:pic>
      <p:sp>
        <p:nvSpPr>
          <p:cNvPr id="15" name="ZoneTexte 14"/>
          <p:cNvSpPr txBox="1"/>
          <p:nvPr/>
        </p:nvSpPr>
        <p:spPr>
          <a:xfrm>
            <a:off x="3089385" y="2393214"/>
            <a:ext cx="963341" cy="276999"/>
          </a:xfrm>
          <a:prstGeom prst="rect">
            <a:avLst/>
          </a:prstGeom>
          <a:noFill/>
        </p:spPr>
        <p:txBody>
          <a:bodyPr wrap="none" rtlCol="0">
            <a:spAutoFit/>
          </a:bodyPr>
          <a:lstStyle/>
          <a:p>
            <a:r>
              <a:rPr lang="fr-FR" sz="1200" dirty="0"/>
              <a:t>Water (20%)</a:t>
            </a:r>
          </a:p>
        </p:txBody>
      </p:sp>
      <p:sp>
        <p:nvSpPr>
          <p:cNvPr id="16" name="ZoneTexte 15"/>
          <p:cNvSpPr txBox="1"/>
          <p:nvPr/>
        </p:nvSpPr>
        <p:spPr>
          <a:xfrm>
            <a:off x="1039395" y="2391937"/>
            <a:ext cx="1281441" cy="276999"/>
          </a:xfrm>
          <a:prstGeom prst="rect">
            <a:avLst/>
          </a:prstGeom>
          <a:noFill/>
        </p:spPr>
        <p:txBody>
          <a:bodyPr wrap="none" rtlCol="0">
            <a:spAutoFit/>
          </a:bodyPr>
          <a:lstStyle/>
          <a:p>
            <a:r>
              <a:rPr lang="fr-FR" sz="1200" dirty="0" err="1"/>
              <a:t>Fresh</a:t>
            </a:r>
            <a:r>
              <a:rPr lang="fr-FR" sz="1200" dirty="0"/>
              <a:t> </a:t>
            </a:r>
            <a:r>
              <a:rPr lang="fr-FR" sz="1200" dirty="0" err="1"/>
              <a:t>Dairy</a:t>
            </a:r>
            <a:r>
              <a:rPr lang="fr-FR" sz="1200" dirty="0"/>
              <a:t> (52%)</a:t>
            </a:r>
          </a:p>
        </p:txBody>
      </p:sp>
      <p:sp>
        <p:nvSpPr>
          <p:cNvPr id="17" name="ZoneTexte 16"/>
          <p:cNvSpPr txBox="1"/>
          <p:nvPr/>
        </p:nvSpPr>
        <p:spPr>
          <a:xfrm>
            <a:off x="4760455" y="2391937"/>
            <a:ext cx="1602042" cy="276999"/>
          </a:xfrm>
          <a:prstGeom prst="rect">
            <a:avLst/>
          </a:prstGeom>
          <a:noFill/>
        </p:spPr>
        <p:txBody>
          <a:bodyPr wrap="none" rtlCol="0">
            <a:spAutoFit/>
          </a:bodyPr>
          <a:lstStyle/>
          <a:p>
            <a:r>
              <a:rPr lang="fr-FR" sz="1200" dirty="0" err="1"/>
              <a:t>Medical</a:t>
            </a:r>
            <a:r>
              <a:rPr lang="fr-FR" sz="1200" dirty="0"/>
              <a:t> Nutrition (7%)</a:t>
            </a:r>
          </a:p>
        </p:txBody>
      </p:sp>
      <p:sp>
        <p:nvSpPr>
          <p:cNvPr id="18" name="ZoneTexte 17"/>
          <p:cNvSpPr txBox="1"/>
          <p:nvPr/>
        </p:nvSpPr>
        <p:spPr>
          <a:xfrm>
            <a:off x="7274584" y="2391937"/>
            <a:ext cx="886012" cy="276999"/>
          </a:xfrm>
          <a:prstGeom prst="rect">
            <a:avLst/>
          </a:prstGeom>
          <a:noFill/>
        </p:spPr>
        <p:txBody>
          <a:bodyPr wrap="none" rtlCol="0">
            <a:spAutoFit/>
          </a:bodyPr>
          <a:lstStyle/>
          <a:p>
            <a:r>
              <a:rPr lang="fr-FR" sz="1200" dirty="0"/>
              <a:t>Baby (21%)</a:t>
            </a:r>
          </a:p>
        </p:txBody>
      </p:sp>
      <p:sp>
        <p:nvSpPr>
          <p:cNvPr id="19" name="Espace réservé du contenu 1"/>
          <p:cNvSpPr txBox="1">
            <a:spLocks/>
          </p:cNvSpPr>
          <p:nvPr/>
        </p:nvSpPr>
        <p:spPr>
          <a:xfrm>
            <a:off x="363218" y="3354509"/>
            <a:ext cx="8463869" cy="1261575"/>
          </a:xfrm>
          <a:prstGeom prst="rect">
            <a:avLst/>
          </a:prstGeom>
        </p:spPr>
        <p:txBody>
          <a:bodyPr/>
          <a:lstStyle>
            <a:lvl1pPr marL="355600" indent="-355600" algn="l" defTabSz="914400" rtl="0" eaLnBrk="1" latinLnBrk="0" hangingPunct="1">
              <a:spcBef>
                <a:spcPct val="20000"/>
              </a:spcBef>
              <a:buClr>
                <a:schemeClr val="tx1">
                  <a:lumMod val="85000"/>
                  <a:lumOff val="15000"/>
                </a:schemeClr>
              </a:buClr>
              <a:buSzPct val="70000"/>
              <a:buFont typeface="Wingdings" panose="05000000000000000000" pitchFamily="2" charset="2"/>
              <a:buChar char="§"/>
              <a:defRPr sz="2000" kern="1200">
                <a:solidFill>
                  <a:srgbClr val="17212F"/>
                </a:solidFill>
                <a:latin typeface="Arial"/>
                <a:ea typeface="+mn-ea"/>
                <a:cs typeface="Arial"/>
              </a:defRPr>
            </a:lvl1pPr>
            <a:lvl2pPr marL="742950" indent="-28575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17212F"/>
                </a:solidFill>
                <a:latin typeface="Arial"/>
                <a:ea typeface="+mn-ea"/>
                <a:cs typeface="Arial"/>
              </a:defRPr>
            </a:lvl2pPr>
            <a:lvl3pPr marL="11430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400" kern="1200">
                <a:solidFill>
                  <a:srgbClr val="17212F"/>
                </a:solidFill>
                <a:latin typeface="Arial"/>
                <a:ea typeface="+mn-ea"/>
                <a:cs typeface="Arial"/>
              </a:defRPr>
            </a:lvl3pPr>
            <a:lvl4pPr marL="16002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200" kern="1200">
                <a:solidFill>
                  <a:srgbClr val="17212F"/>
                </a:solidFill>
                <a:latin typeface="Arial"/>
                <a:ea typeface="+mn-ea"/>
                <a:cs typeface="Arial"/>
              </a:defRPr>
            </a:lvl4pPr>
            <a:lvl5pPr marL="20574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40404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An SBU supplies goods and services for a </a:t>
            </a:r>
            <a:r>
              <a:rPr lang="en-US" b="1" dirty="0"/>
              <a:t>distinct activity</a:t>
            </a:r>
            <a:r>
              <a:rPr lang="en-US" dirty="0"/>
              <a:t>.</a:t>
            </a:r>
            <a:br>
              <a:rPr lang="en-US" dirty="0"/>
            </a:br>
            <a:r>
              <a:rPr lang="en-US" sz="1600" dirty="0"/>
              <a:t>(note : in French, we often refer to a DAS – Domain </a:t>
            </a:r>
            <a:r>
              <a:rPr lang="en-US" sz="1600" dirty="0" err="1"/>
              <a:t>d’Activité</a:t>
            </a:r>
            <a:r>
              <a:rPr lang="en-US" sz="1600" dirty="0"/>
              <a:t> </a:t>
            </a:r>
            <a:r>
              <a:rPr lang="en-US" sz="1600" dirty="0" err="1"/>
              <a:t>Stratégique</a:t>
            </a:r>
            <a:r>
              <a:rPr lang="en-US" sz="1600" dirty="0"/>
              <a:t>)</a:t>
            </a:r>
          </a:p>
          <a:p>
            <a:pPr lvl="1"/>
            <a:r>
              <a:rPr lang="en-US" sz="1200" dirty="0"/>
              <a:t>Defined by market (channels, customers, ….) or capabilities</a:t>
            </a:r>
          </a:p>
          <a:p>
            <a:endParaRPr lang="en-US" sz="1600" dirty="0"/>
          </a:p>
        </p:txBody>
      </p:sp>
    </p:spTree>
    <p:extLst>
      <p:ext uri="{BB962C8B-B14F-4D97-AF65-F5344CB8AC3E}">
        <p14:creationId xmlns:p14="http://schemas.microsoft.com/office/powerpoint/2010/main" val="224374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5" grpId="0"/>
      <p:bldP spid="16" grpId="0"/>
      <p:bldP spid="17" grpId="0"/>
      <p:bldP spid="18" grpId="0"/>
      <p:bldP spid="1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324470"/>
            <a:ext cx="3953069" cy="3119488"/>
          </a:xfrm>
        </p:spPr>
        <p:txBody>
          <a:bodyPr/>
          <a:lstStyle/>
          <a:p>
            <a:r>
              <a:rPr lang="en-US" dirty="0"/>
              <a:t>Short product development cycles</a:t>
            </a:r>
          </a:p>
          <a:p>
            <a:r>
              <a:rPr lang="en-US" dirty="0"/>
              <a:t>Testing of business model</a:t>
            </a:r>
          </a:p>
          <a:p>
            <a:r>
              <a:rPr lang="en-US" dirty="0"/>
              <a:t>Testing hypotheses with a</a:t>
            </a:r>
            <a:br>
              <a:rPr lang="en-US" dirty="0"/>
            </a:br>
            <a:r>
              <a:rPr lang="en-US" dirty="0"/>
              <a:t>MVP</a:t>
            </a:r>
          </a:p>
          <a:p>
            <a:r>
              <a:rPr lang="en-US" dirty="0"/>
              <a:t>Pivoting based on results</a:t>
            </a:r>
          </a:p>
          <a:p>
            <a:endParaRPr lang="en-US" dirty="0"/>
          </a:p>
        </p:txBody>
      </p:sp>
      <p:sp>
        <p:nvSpPr>
          <p:cNvPr id="3" name="Titre 2"/>
          <p:cNvSpPr>
            <a:spLocks noGrp="1"/>
          </p:cNvSpPr>
          <p:nvPr>
            <p:ph type="title"/>
          </p:nvPr>
        </p:nvSpPr>
        <p:spPr/>
        <p:txBody>
          <a:bodyPr/>
          <a:lstStyle/>
          <a:p>
            <a:r>
              <a:rPr lang="fr-FR" dirty="0"/>
              <a:t>Not </a:t>
            </a:r>
            <a:r>
              <a:rPr lang="fr-FR" dirty="0" err="1"/>
              <a:t>linear</a:t>
            </a:r>
            <a:endParaRPr lang="fr-FR" dirty="0"/>
          </a:p>
        </p:txBody>
      </p:sp>
      <p:sp>
        <p:nvSpPr>
          <p:cNvPr id="4" name="Sous-titre 3"/>
          <p:cNvSpPr>
            <a:spLocks noGrp="1"/>
          </p:cNvSpPr>
          <p:nvPr>
            <p:ph type="subTitle" idx="13"/>
          </p:nvPr>
        </p:nvSpPr>
        <p:spPr/>
        <p:txBody>
          <a:bodyPr/>
          <a:lstStyle/>
          <a:p>
            <a:r>
              <a:rPr lang="fr-FR" dirty="0"/>
              <a:t>Lean Startup</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60</a:t>
            </a:fld>
            <a:endParaRPr lang="fr-FR"/>
          </a:p>
        </p:txBody>
      </p:sp>
      <p:sp>
        <p:nvSpPr>
          <p:cNvPr id="7" name="Ellipse 6"/>
          <p:cNvSpPr/>
          <p:nvPr/>
        </p:nvSpPr>
        <p:spPr>
          <a:xfrm>
            <a:off x="5704607" y="730828"/>
            <a:ext cx="1122219" cy="1122219"/>
          </a:xfrm>
          <a:prstGeom prst="ellipse">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600" dirty="0" err="1">
                <a:solidFill>
                  <a:schemeClr val="bg1"/>
                </a:solidFill>
              </a:rPr>
              <a:t>Build</a:t>
            </a:r>
            <a:endParaRPr lang="fr-FR" sz="1600" dirty="0">
              <a:solidFill>
                <a:schemeClr val="bg1"/>
              </a:solidFill>
            </a:endParaRPr>
          </a:p>
        </p:txBody>
      </p:sp>
      <p:sp>
        <p:nvSpPr>
          <p:cNvPr id="8" name="Ellipse 7"/>
          <p:cNvSpPr/>
          <p:nvPr/>
        </p:nvSpPr>
        <p:spPr>
          <a:xfrm>
            <a:off x="7242462" y="1856095"/>
            <a:ext cx="1122219" cy="1122219"/>
          </a:xfrm>
          <a:prstGeom prst="ellipse">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600" dirty="0">
                <a:solidFill>
                  <a:schemeClr val="bg1"/>
                </a:solidFill>
              </a:rPr>
              <a:t>Test </a:t>
            </a:r>
            <a:r>
              <a:rPr lang="fr-FR" sz="1600" dirty="0" err="1">
                <a:solidFill>
                  <a:schemeClr val="bg1"/>
                </a:solidFill>
              </a:rPr>
              <a:t>Hyp</a:t>
            </a:r>
            <a:r>
              <a:rPr lang="fr-FR" sz="1600" dirty="0">
                <a:solidFill>
                  <a:schemeClr val="bg1"/>
                </a:solidFill>
              </a:rPr>
              <a:t>.</a:t>
            </a:r>
            <a:br>
              <a:rPr lang="fr-FR" sz="1600" dirty="0">
                <a:solidFill>
                  <a:schemeClr val="bg1"/>
                </a:solidFill>
              </a:rPr>
            </a:br>
            <a:r>
              <a:rPr lang="fr-FR" sz="1600" dirty="0" err="1">
                <a:solidFill>
                  <a:schemeClr val="bg1"/>
                </a:solidFill>
              </a:rPr>
              <a:t>thanks</a:t>
            </a:r>
            <a:r>
              <a:rPr lang="fr-FR" sz="1600" dirty="0">
                <a:solidFill>
                  <a:schemeClr val="bg1"/>
                </a:solidFill>
              </a:rPr>
              <a:t> to MVP</a:t>
            </a:r>
          </a:p>
        </p:txBody>
      </p:sp>
      <p:sp>
        <p:nvSpPr>
          <p:cNvPr id="9" name="Ellipse 8"/>
          <p:cNvSpPr/>
          <p:nvPr/>
        </p:nvSpPr>
        <p:spPr>
          <a:xfrm>
            <a:off x="5704607" y="2867890"/>
            <a:ext cx="1122219" cy="1122219"/>
          </a:xfrm>
          <a:prstGeom prst="ellipse">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600" dirty="0" err="1">
                <a:solidFill>
                  <a:schemeClr val="bg1"/>
                </a:solidFill>
              </a:rPr>
              <a:t>Learn</a:t>
            </a:r>
            <a:endParaRPr lang="fr-FR" sz="1600" dirty="0">
              <a:solidFill>
                <a:schemeClr val="bg1"/>
              </a:solidFill>
            </a:endParaRPr>
          </a:p>
        </p:txBody>
      </p:sp>
      <p:sp>
        <p:nvSpPr>
          <p:cNvPr id="10" name="Ellipse 9"/>
          <p:cNvSpPr/>
          <p:nvPr/>
        </p:nvSpPr>
        <p:spPr>
          <a:xfrm>
            <a:off x="4010890" y="1788709"/>
            <a:ext cx="1122219" cy="1122219"/>
          </a:xfrm>
          <a:prstGeom prst="ellipse">
            <a:avLst/>
          </a:prstGeom>
          <a:solidFill>
            <a:srgbClr val="1D2D3F"/>
          </a:solidFill>
          <a:ln>
            <a:solidFill>
              <a:srgbClr val="1D2D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600" dirty="0" err="1">
                <a:solidFill>
                  <a:schemeClr val="bg1"/>
                </a:solidFill>
              </a:rPr>
              <a:t>Ideas</a:t>
            </a:r>
            <a:endParaRPr lang="fr-FR" sz="1600" dirty="0">
              <a:solidFill>
                <a:schemeClr val="bg1"/>
              </a:solidFill>
            </a:endParaRPr>
          </a:p>
        </p:txBody>
      </p:sp>
      <p:sp>
        <p:nvSpPr>
          <p:cNvPr id="11" name="Flèche en arc 10"/>
          <p:cNvSpPr/>
          <p:nvPr/>
        </p:nvSpPr>
        <p:spPr>
          <a:xfrm>
            <a:off x="5962912" y="819669"/>
            <a:ext cx="2057401" cy="1958916"/>
          </a:xfrm>
          <a:prstGeom prst="circularArrow">
            <a:avLst>
              <a:gd name="adj1" fmla="val 12500"/>
              <a:gd name="adj2" fmla="val 1142319"/>
              <a:gd name="adj3" fmla="val 20457681"/>
              <a:gd name="adj4" fmla="val 15805649"/>
              <a:gd name="adj5" fmla="val 125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rgbClr val="C00000"/>
                </a:solidFill>
              </a:ln>
              <a:solidFill>
                <a:srgbClr val="C00000"/>
              </a:solidFill>
            </a:endParaRPr>
          </a:p>
        </p:txBody>
      </p:sp>
      <p:sp>
        <p:nvSpPr>
          <p:cNvPr id="12" name="Flèche en arc 11"/>
          <p:cNvSpPr/>
          <p:nvPr/>
        </p:nvSpPr>
        <p:spPr>
          <a:xfrm rot="6669543">
            <a:off x="6074351" y="1966733"/>
            <a:ext cx="2057401" cy="1958916"/>
          </a:xfrm>
          <a:prstGeom prst="circularArrow">
            <a:avLst>
              <a:gd name="adj1" fmla="val 12500"/>
              <a:gd name="adj2" fmla="val 1142319"/>
              <a:gd name="adj3" fmla="val 20457681"/>
              <a:gd name="adj4" fmla="val 15805649"/>
              <a:gd name="adj5" fmla="val 125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rgbClr val="C00000"/>
                </a:solidFill>
              </a:ln>
              <a:solidFill>
                <a:srgbClr val="C00000"/>
              </a:solidFill>
            </a:endParaRPr>
          </a:p>
        </p:txBody>
      </p:sp>
      <p:sp>
        <p:nvSpPr>
          <p:cNvPr id="13" name="Flèche en arc 12"/>
          <p:cNvSpPr/>
          <p:nvPr/>
        </p:nvSpPr>
        <p:spPr>
          <a:xfrm rot="13942078">
            <a:off x="5314593" y="1413774"/>
            <a:ext cx="2057401" cy="1958916"/>
          </a:xfrm>
          <a:prstGeom prst="circularArrow">
            <a:avLst>
              <a:gd name="adj1" fmla="val 12500"/>
              <a:gd name="adj2" fmla="val 1142319"/>
              <a:gd name="adj3" fmla="val 20457681"/>
              <a:gd name="adj4" fmla="val 15805649"/>
              <a:gd name="adj5" fmla="val 125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rgbClr val="C00000"/>
                </a:solidFill>
              </a:ln>
              <a:solidFill>
                <a:srgbClr val="C00000"/>
              </a:solidFill>
            </a:endParaRPr>
          </a:p>
        </p:txBody>
      </p:sp>
      <p:sp>
        <p:nvSpPr>
          <p:cNvPr id="14" name="Flèche en arc 13"/>
          <p:cNvSpPr/>
          <p:nvPr/>
        </p:nvSpPr>
        <p:spPr>
          <a:xfrm rot="17180057">
            <a:off x="4204355" y="689908"/>
            <a:ext cx="2057401" cy="1958916"/>
          </a:xfrm>
          <a:prstGeom prst="circularArrow">
            <a:avLst>
              <a:gd name="adj1" fmla="val 12500"/>
              <a:gd name="adj2" fmla="val 1142319"/>
              <a:gd name="adj3" fmla="val 20457681"/>
              <a:gd name="adj4" fmla="val 15805649"/>
              <a:gd name="adj5" fmla="val 125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rgbClr val="C00000"/>
                </a:solidFill>
              </a:ln>
              <a:solidFill>
                <a:srgbClr val="C00000"/>
              </a:solidFill>
            </a:endParaRPr>
          </a:p>
        </p:txBody>
      </p:sp>
      <p:sp>
        <p:nvSpPr>
          <p:cNvPr id="15" name="Flèche en arc 14"/>
          <p:cNvSpPr/>
          <p:nvPr/>
        </p:nvSpPr>
        <p:spPr>
          <a:xfrm rot="10374676">
            <a:off x="4345574" y="1868474"/>
            <a:ext cx="2057401" cy="1958916"/>
          </a:xfrm>
          <a:prstGeom prst="circularArrow">
            <a:avLst>
              <a:gd name="adj1" fmla="val 11083"/>
              <a:gd name="adj2" fmla="val 1142319"/>
              <a:gd name="adj3" fmla="val 19752702"/>
              <a:gd name="adj4" fmla="val 15805649"/>
              <a:gd name="adj5" fmla="val 125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rgbClr val="C00000"/>
                </a:solidFill>
              </a:ln>
              <a:solidFill>
                <a:srgbClr val="C00000"/>
              </a:solidFill>
            </a:endParaRPr>
          </a:p>
        </p:txBody>
      </p:sp>
      <p:sp>
        <p:nvSpPr>
          <p:cNvPr id="16" name="ZoneTexte 15"/>
          <p:cNvSpPr txBox="1"/>
          <p:nvPr/>
        </p:nvSpPr>
        <p:spPr>
          <a:xfrm>
            <a:off x="7313163" y="390947"/>
            <a:ext cx="1790875" cy="646331"/>
          </a:xfrm>
          <a:prstGeom prst="rect">
            <a:avLst/>
          </a:prstGeom>
          <a:noFill/>
        </p:spPr>
        <p:txBody>
          <a:bodyPr wrap="none" rtlCol="0">
            <a:spAutoFit/>
          </a:bodyPr>
          <a:lstStyle/>
          <a:p>
            <a:r>
              <a:rPr lang="fr-FR" dirty="0"/>
              <a:t>Minimum Viable </a:t>
            </a:r>
            <a:br>
              <a:rPr lang="fr-FR" dirty="0"/>
            </a:br>
            <a:r>
              <a:rPr lang="fr-FR" dirty="0"/>
              <a:t>Product (MVP)</a:t>
            </a:r>
          </a:p>
        </p:txBody>
      </p:sp>
      <p:sp>
        <p:nvSpPr>
          <p:cNvPr id="17" name="ZoneTexte 16"/>
          <p:cNvSpPr txBox="1"/>
          <p:nvPr/>
        </p:nvSpPr>
        <p:spPr>
          <a:xfrm>
            <a:off x="7122856" y="3749573"/>
            <a:ext cx="2071336" cy="923330"/>
          </a:xfrm>
          <a:prstGeom prst="rect">
            <a:avLst/>
          </a:prstGeom>
          <a:noFill/>
        </p:spPr>
        <p:txBody>
          <a:bodyPr wrap="none" rtlCol="0">
            <a:spAutoFit/>
          </a:bodyPr>
          <a:lstStyle/>
          <a:p>
            <a:r>
              <a:rPr lang="fr-FR" dirty="0" err="1"/>
              <a:t>Actionable</a:t>
            </a:r>
            <a:r>
              <a:rPr lang="fr-FR" dirty="0"/>
              <a:t> </a:t>
            </a:r>
            <a:r>
              <a:rPr lang="fr-FR" dirty="0" err="1"/>
              <a:t>Metrics</a:t>
            </a:r>
            <a:r>
              <a:rPr lang="fr-FR" dirty="0"/>
              <a:t> </a:t>
            </a:r>
            <a:br>
              <a:rPr lang="fr-FR" dirty="0"/>
            </a:br>
            <a:r>
              <a:rPr lang="fr-FR" dirty="0" err="1"/>
              <a:t>linked</a:t>
            </a:r>
            <a:r>
              <a:rPr lang="fr-FR" dirty="0"/>
              <a:t> to business</a:t>
            </a:r>
            <a:br>
              <a:rPr lang="fr-FR" dirty="0"/>
            </a:br>
            <a:r>
              <a:rPr lang="fr-FR" dirty="0"/>
              <a:t>model for  </a:t>
            </a:r>
            <a:r>
              <a:rPr lang="fr-FR" dirty="0" err="1"/>
              <a:t>decisions</a:t>
            </a:r>
            <a:endParaRPr lang="fr-FR" dirty="0"/>
          </a:p>
        </p:txBody>
      </p:sp>
      <p:sp>
        <p:nvSpPr>
          <p:cNvPr id="18" name="ZoneTexte 17"/>
          <p:cNvSpPr txBox="1"/>
          <p:nvPr/>
        </p:nvSpPr>
        <p:spPr>
          <a:xfrm>
            <a:off x="5741871" y="2153882"/>
            <a:ext cx="1104213" cy="369332"/>
          </a:xfrm>
          <a:prstGeom prst="rect">
            <a:avLst/>
          </a:prstGeom>
          <a:noFill/>
        </p:spPr>
        <p:txBody>
          <a:bodyPr wrap="none" rtlCol="0">
            <a:spAutoFit/>
          </a:bodyPr>
          <a:lstStyle/>
          <a:p>
            <a:r>
              <a:rPr lang="fr-FR" dirty="0" err="1"/>
              <a:t>Persevere</a:t>
            </a:r>
            <a:endParaRPr lang="fr-FR" dirty="0"/>
          </a:p>
        </p:txBody>
      </p:sp>
      <p:sp>
        <p:nvSpPr>
          <p:cNvPr id="19" name="ZoneTexte 18"/>
          <p:cNvSpPr txBox="1"/>
          <p:nvPr/>
        </p:nvSpPr>
        <p:spPr>
          <a:xfrm>
            <a:off x="3964136" y="3564907"/>
            <a:ext cx="1524072" cy="646331"/>
          </a:xfrm>
          <a:prstGeom prst="rect">
            <a:avLst/>
          </a:prstGeom>
          <a:noFill/>
        </p:spPr>
        <p:txBody>
          <a:bodyPr wrap="none" rtlCol="0">
            <a:spAutoFit/>
          </a:bodyPr>
          <a:lstStyle/>
          <a:p>
            <a:r>
              <a:rPr lang="fr-FR" dirty="0"/>
              <a:t>Pivot to a new</a:t>
            </a:r>
            <a:br>
              <a:rPr lang="fr-FR" dirty="0"/>
            </a:br>
            <a:r>
              <a:rPr lang="fr-FR" dirty="0" err="1"/>
              <a:t>approach</a:t>
            </a:r>
            <a:endParaRPr lang="fr-FR" dirty="0"/>
          </a:p>
        </p:txBody>
      </p:sp>
    </p:spTree>
    <p:extLst>
      <p:ext uri="{BB962C8B-B14F-4D97-AF65-F5344CB8AC3E}">
        <p14:creationId xmlns:p14="http://schemas.microsoft.com/office/powerpoint/2010/main" val="234865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p:bldP spid="18" grpId="0"/>
      <p:bldP spid="1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324470"/>
            <a:ext cx="4575761" cy="3119488"/>
          </a:xfrm>
        </p:spPr>
        <p:txBody>
          <a:bodyPr/>
          <a:lstStyle/>
          <a:p>
            <a:r>
              <a:rPr lang="en-US" sz="1800" dirty="0"/>
              <a:t>Addresses social problems through entrepreneurship</a:t>
            </a:r>
          </a:p>
          <a:p>
            <a:pPr lvl="1"/>
            <a:r>
              <a:rPr lang="en-US" sz="1400" dirty="0"/>
              <a:t>Toilets (Jack Sim) (WTO – World Toilet Org.)</a:t>
            </a:r>
          </a:p>
          <a:p>
            <a:pPr lvl="1"/>
            <a:r>
              <a:rPr lang="en-US" sz="1400" dirty="0"/>
              <a:t>Cabbages &amp; Condoms (Bangkok)</a:t>
            </a:r>
          </a:p>
          <a:p>
            <a:r>
              <a:rPr lang="en-US" sz="1800" dirty="0"/>
              <a:t>Social mission</a:t>
            </a:r>
          </a:p>
          <a:p>
            <a:r>
              <a:rPr lang="en-US" sz="1800" dirty="0"/>
              <a:t>Cooperative form is common</a:t>
            </a:r>
          </a:p>
          <a:p>
            <a:r>
              <a:rPr lang="en-US" sz="1800" dirty="0"/>
              <a:t>Market based revenues are typically on a not-for-profit basis</a:t>
            </a:r>
          </a:p>
          <a:p>
            <a:pPr lvl="1"/>
            <a:r>
              <a:rPr lang="en-US" sz="1400" dirty="0"/>
              <a:t>Margin pushed into social objective</a:t>
            </a:r>
          </a:p>
          <a:p>
            <a:r>
              <a:rPr lang="en-US" sz="1800" dirty="0"/>
              <a:t>BOP (Base of Pyramid)</a:t>
            </a:r>
          </a:p>
          <a:p>
            <a:pPr lvl="1"/>
            <a:r>
              <a:rPr lang="en-US" sz="1400" dirty="0" err="1"/>
              <a:t>Microfunding</a:t>
            </a:r>
            <a:r>
              <a:rPr lang="en-US" sz="1400" dirty="0"/>
              <a:t>/crowd</a:t>
            </a:r>
          </a:p>
        </p:txBody>
      </p:sp>
      <p:sp>
        <p:nvSpPr>
          <p:cNvPr id="3" name="Titre 2"/>
          <p:cNvSpPr>
            <a:spLocks noGrp="1"/>
          </p:cNvSpPr>
          <p:nvPr>
            <p:ph type="title"/>
          </p:nvPr>
        </p:nvSpPr>
        <p:spPr/>
        <p:txBody>
          <a:bodyPr/>
          <a:lstStyle/>
          <a:p>
            <a:r>
              <a:rPr lang="fr-FR" dirty="0"/>
              <a:t>Social </a:t>
            </a:r>
            <a:r>
              <a:rPr lang="fr-FR" dirty="0" err="1"/>
              <a:t>entrepreneurship</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61</a:t>
            </a:fld>
            <a:endParaRPr lang="fr-FR"/>
          </a:p>
        </p:txBody>
      </p:sp>
      <p:pic>
        <p:nvPicPr>
          <p:cNvPr id="6" name="Image 5"/>
          <p:cNvPicPr>
            <a:picLocks noChangeAspect="1"/>
          </p:cNvPicPr>
          <p:nvPr/>
        </p:nvPicPr>
        <p:blipFill>
          <a:blip r:embed="rId2"/>
          <a:stretch>
            <a:fillRect/>
          </a:stretch>
        </p:blipFill>
        <p:spPr>
          <a:xfrm>
            <a:off x="5204816" y="846293"/>
            <a:ext cx="3622971" cy="2037921"/>
          </a:xfrm>
          <a:prstGeom prst="rect">
            <a:avLst/>
          </a:prstGeom>
        </p:spPr>
      </p:pic>
      <p:pic>
        <p:nvPicPr>
          <p:cNvPr id="7" name="Image 6"/>
          <p:cNvPicPr>
            <a:picLocks noChangeAspect="1"/>
          </p:cNvPicPr>
          <p:nvPr/>
        </p:nvPicPr>
        <p:blipFill>
          <a:blip r:embed="rId3"/>
          <a:stretch>
            <a:fillRect/>
          </a:stretch>
        </p:blipFill>
        <p:spPr>
          <a:xfrm>
            <a:off x="5516748" y="2407557"/>
            <a:ext cx="2412154" cy="2042886"/>
          </a:xfrm>
          <a:prstGeom prst="rect">
            <a:avLst/>
          </a:prstGeom>
        </p:spPr>
      </p:pic>
    </p:spTree>
    <p:extLst>
      <p:ext uri="{BB962C8B-B14F-4D97-AF65-F5344CB8AC3E}">
        <p14:creationId xmlns:p14="http://schemas.microsoft.com/office/powerpoint/2010/main" val="14221355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8744" y="2204917"/>
            <a:ext cx="9131870" cy="469106"/>
          </a:xfrm>
        </p:spPr>
        <p:txBody>
          <a:bodyPr/>
          <a:lstStyle/>
          <a:p>
            <a:pPr>
              <a:buNone/>
            </a:pPr>
            <a:r>
              <a:rPr lang="fr-FR" dirty="0"/>
              <a:t>Innovation </a:t>
            </a:r>
            <a:r>
              <a:rPr lang="fr-FR" dirty="0" err="1"/>
              <a:t>dilemmas</a:t>
            </a:r>
            <a:endParaRPr lang="fr-FR" dirty="0"/>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62</a:t>
            </a:fld>
            <a:endParaRPr lang="fr-FR"/>
          </a:p>
        </p:txBody>
      </p:sp>
    </p:spTree>
    <p:extLst>
      <p:ext uri="{BB962C8B-B14F-4D97-AF65-F5344CB8AC3E}">
        <p14:creationId xmlns:p14="http://schemas.microsoft.com/office/powerpoint/2010/main" val="505666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White">
          <a:xfrm>
            <a:off x="4837806" y="2416085"/>
            <a:ext cx="4306194" cy="204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space réservé du contenu 5"/>
          <p:cNvSpPr>
            <a:spLocks noGrp="1"/>
          </p:cNvSpPr>
          <p:nvPr>
            <p:ph idx="1"/>
          </p:nvPr>
        </p:nvSpPr>
        <p:spPr>
          <a:xfrm>
            <a:off x="356546" y="912863"/>
            <a:ext cx="8463869" cy="3119488"/>
          </a:xfrm>
        </p:spPr>
        <p:txBody>
          <a:bodyPr/>
          <a:lstStyle/>
          <a:p>
            <a:r>
              <a:rPr lang="en-US" dirty="0"/>
              <a:t>Innovation is </a:t>
            </a:r>
            <a:r>
              <a:rPr lang="en-US" b="1" u="sng" dirty="0"/>
              <a:t>not</a:t>
            </a:r>
            <a:r>
              <a:rPr lang="en-US" dirty="0"/>
              <a:t> </a:t>
            </a:r>
            <a:r>
              <a:rPr lang="en-US" b="1" dirty="0"/>
              <a:t>the same as invention</a:t>
            </a:r>
          </a:p>
          <a:p>
            <a:pPr lvl="1"/>
            <a:r>
              <a:rPr lang="en-US" b="1" dirty="0"/>
              <a:t>Can you innovate without inventing ? YES</a:t>
            </a:r>
          </a:p>
          <a:p>
            <a:pPr lvl="1"/>
            <a:r>
              <a:rPr lang="en-US" b="1" dirty="0"/>
              <a:t>Are all innovations inventions ? NO (improvements, incremental,..)</a:t>
            </a:r>
          </a:p>
          <a:p>
            <a:r>
              <a:rPr lang="en-US" dirty="0"/>
              <a:t>Conversion of new knowledge into </a:t>
            </a:r>
            <a:br>
              <a:rPr lang="en-US" dirty="0"/>
            </a:br>
            <a:r>
              <a:rPr lang="en-US" dirty="0"/>
              <a:t>a new product, process or service </a:t>
            </a:r>
            <a:br>
              <a:rPr lang="en-US" dirty="0"/>
            </a:br>
            <a:r>
              <a:rPr lang="en-US" b="1" u="sng" dirty="0"/>
              <a:t>AND</a:t>
            </a:r>
            <a:r>
              <a:rPr lang="en-US" dirty="0"/>
              <a:t> putting of this new </a:t>
            </a:r>
            <a:r>
              <a:rPr lang="en-US" dirty="0" err="1"/>
              <a:t>product,process</a:t>
            </a:r>
            <a:r>
              <a:rPr lang="en-US" dirty="0"/>
              <a:t> </a:t>
            </a:r>
            <a:br>
              <a:rPr lang="en-US" dirty="0"/>
            </a:br>
            <a:r>
              <a:rPr lang="en-US" dirty="0"/>
              <a:t>or service into actual commercial use.</a:t>
            </a:r>
          </a:p>
        </p:txBody>
      </p:sp>
      <p:sp>
        <p:nvSpPr>
          <p:cNvPr id="5" name="Titre 4"/>
          <p:cNvSpPr>
            <a:spLocks noGrp="1"/>
          </p:cNvSpPr>
          <p:nvPr>
            <p:ph type="title"/>
          </p:nvPr>
        </p:nvSpPr>
        <p:spPr/>
        <p:txBody>
          <a:bodyPr/>
          <a:lstStyle/>
          <a:p>
            <a:r>
              <a:rPr lang="fr-FR" dirty="0"/>
              <a:t>Innovation</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63</a:t>
            </a:fld>
            <a:endParaRPr lang="fr-FR"/>
          </a:p>
        </p:txBody>
      </p:sp>
      <p:grpSp>
        <p:nvGrpSpPr>
          <p:cNvPr id="7" name="Groupe 6"/>
          <p:cNvGrpSpPr/>
          <p:nvPr/>
        </p:nvGrpSpPr>
        <p:grpSpPr>
          <a:xfrm>
            <a:off x="575126" y="1920069"/>
            <a:ext cx="4977374" cy="1290964"/>
            <a:chOff x="355847" y="954902"/>
            <a:chExt cx="4977374" cy="1290964"/>
          </a:xfrm>
        </p:grpSpPr>
        <p:sp>
          <p:nvSpPr>
            <p:cNvPr id="9" name="Rectangle 8"/>
            <p:cNvSpPr/>
            <p:nvPr/>
          </p:nvSpPr>
          <p:spPr>
            <a:xfrm>
              <a:off x="355847" y="954902"/>
              <a:ext cx="4815582" cy="1290964"/>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p:cNvPicPr>
              <a:picLocks noChangeAspect="1"/>
            </p:cNvPicPr>
            <p:nvPr/>
          </p:nvPicPr>
          <p:blipFill>
            <a:blip r:embed="rId3">
              <a:clrChange>
                <a:clrFrom>
                  <a:srgbClr val="FAFAFA"/>
                </a:clrFrom>
                <a:clrTo>
                  <a:srgbClr val="FAFAFA">
                    <a:alpha val="0"/>
                  </a:srgbClr>
                </a:clrTo>
              </a:clrChange>
              <a:duotone>
                <a:schemeClr val="accent6">
                  <a:shade val="45000"/>
                  <a:satMod val="135000"/>
                </a:schemeClr>
                <a:prstClr val="white"/>
              </a:duotone>
            </a:blip>
            <a:stretch>
              <a:fillRect/>
            </a:stretch>
          </p:blipFill>
          <p:spPr>
            <a:xfrm>
              <a:off x="4854190" y="954902"/>
              <a:ext cx="479031" cy="513384"/>
            </a:xfrm>
            <a:prstGeom prst="rect">
              <a:avLst/>
            </a:prstGeom>
          </p:spPr>
        </p:pic>
      </p:grpSp>
    </p:spTree>
    <p:extLst>
      <p:ext uri="{BB962C8B-B14F-4D97-AF65-F5344CB8AC3E}">
        <p14:creationId xmlns:p14="http://schemas.microsoft.com/office/powerpoint/2010/main" val="225283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83607" y="1323513"/>
            <a:ext cx="6859743" cy="3119488"/>
          </a:xfrm>
        </p:spPr>
        <p:txBody>
          <a:bodyPr/>
          <a:lstStyle/>
          <a:p>
            <a:r>
              <a:rPr lang="en-US" sz="1800" dirty="0"/>
              <a:t>Follow technological opportunity even against market demand</a:t>
            </a:r>
            <a:br>
              <a:rPr lang="en-US" sz="1800" dirty="0"/>
            </a:br>
            <a:r>
              <a:rPr lang="en-US" sz="1400" dirty="0"/>
              <a:t>(future vs current customers is often considered here too)</a:t>
            </a:r>
            <a:br>
              <a:rPr lang="en-US" sz="1400" dirty="0"/>
            </a:br>
            <a:r>
              <a:rPr lang="en-US" sz="1400" i="1" dirty="0"/>
              <a:t>Radical </a:t>
            </a:r>
            <a:r>
              <a:rPr lang="en-US" sz="1400" b="1" i="1" dirty="0"/>
              <a:t>or </a:t>
            </a:r>
            <a:r>
              <a:rPr lang="en-US" sz="1400" i="1" dirty="0"/>
              <a:t>Incremental innovation</a:t>
            </a:r>
            <a:br>
              <a:rPr lang="en-US" sz="1800" dirty="0"/>
            </a:br>
            <a:endParaRPr lang="en-US" sz="1800" dirty="0"/>
          </a:p>
          <a:p>
            <a:r>
              <a:rPr lang="en-US" sz="1800" dirty="0"/>
              <a:t>Invest in product </a:t>
            </a:r>
            <a:r>
              <a:rPr lang="en-US" sz="1800" b="1" dirty="0"/>
              <a:t>or</a:t>
            </a:r>
            <a:r>
              <a:rPr lang="en-US" sz="1800" dirty="0"/>
              <a:t> process innovation</a:t>
            </a:r>
            <a:br>
              <a:rPr lang="en-US" sz="1800" dirty="0"/>
            </a:br>
            <a:r>
              <a:rPr lang="en-US" sz="1400" dirty="0"/>
              <a:t>(make something new </a:t>
            </a:r>
            <a:r>
              <a:rPr lang="en-US" sz="1400" b="1" dirty="0"/>
              <a:t>or</a:t>
            </a:r>
            <a:r>
              <a:rPr lang="en-US" sz="1400" dirty="0"/>
              <a:t> make in a new way)</a:t>
            </a:r>
            <a:br>
              <a:rPr lang="en-US" sz="1800" dirty="0"/>
            </a:br>
            <a:endParaRPr lang="en-US" sz="1800" dirty="0"/>
          </a:p>
          <a:p>
            <a:r>
              <a:rPr lang="en-US" sz="1800" dirty="0"/>
              <a:t>Keep quiet (closed innovation) or open up</a:t>
            </a:r>
            <a:br>
              <a:rPr lang="en-US" sz="1800" dirty="0"/>
            </a:br>
            <a:r>
              <a:rPr lang="en-US" sz="1400" dirty="0"/>
              <a:t>(open innovation </a:t>
            </a:r>
            <a:r>
              <a:rPr lang="en-US" sz="1400" b="1" dirty="0"/>
              <a:t>or</a:t>
            </a:r>
            <a:r>
              <a:rPr lang="en-US" sz="1400" dirty="0"/>
              <a:t> closed?)</a:t>
            </a:r>
          </a:p>
        </p:txBody>
      </p:sp>
      <p:sp>
        <p:nvSpPr>
          <p:cNvPr id="3" name="Titre 2"/>
          <p:cNvSpPr>
            <a:spLocks noGrp="1"/>
          </p:cNvSpPr>
          <p:nvPr>
            <p:ph type="title"/>
          </p:nvPr>
        </p:nvSpPr>
        <p:spPr/>
        <p:txBody>
          <a:bodyPr/>
          <a:lstStyle/>
          <a:p>
            <a:r>
              <a:rPr lang="fr-FR" dirty="0"/>
              <a:t>3 challenges/</a:t>
            </a:r>
            <a:r>
              <a:rPr lang="fr-FR" dirty="0" err="1"/>
              <a:t>dilemmas</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64</a:t>
            </a:fld>
            <a:endParaRPr lang="fr-FR"/>
          </a:p>
        </p:txBody>
      </p:sp>
      <p:pic>
        <p:nvPicPr>
          <p:cNvPr id="6" name="Image 5"/>
          <p:cNvPicPr>
            <a:picLocks noChangeAspect="1"/>
          </p:cNvPicPr>
          <p:nvPr/>
        </p:nvPicPr>
        <p:blipFill>
          <a:blip r:embed="rId2"/>
          <a:stretch>
            <a:fillRect/>
          </a:stretch>
        </p:blipFill>
        <p:spPr>
          <a:xfrm>
            <a:off x="5082363" y="2576759"/>
            <a:ext cx="4061637" cy="2082559"/>
          </a:xfrm>
          <a:prstGeom prst="rect">
            <a:avLst/>
          </a:prstGeom>
        </p:spPr>
      </p:pic>
    </p:spTree>
    <p:extLst>
      <p:ext uri="{BB962C8B-B14F-4D97-AF65-F5344CB8AC3E}">
        <p14:creationId xmlns:p14="http://schemas.microsoft.com/office/powerpoint/2010/main" val="158929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5846" y="1184997"/>
            <a:ext cx="5652311" cy="3233016"/>
          </a:xfrm>
        </p:spPr>
        <p:txBody>
          <a:bodyPr/>
          <a:lstStyle/>
          <a:p>
            <a:r>
              <a:rPr lang="en-US" sz="1800" dirty="0"/>
              <a:t>Tech push : innovation driven/pushed by new technologies</a:t>
            </a:r>
          </a:p>
          <a:p>
            <a:pPr lvl="1"/>
            <a:r>
              <a:rPr lang="en-US" sz="1400" dirty="0"/>
              <a:t>R&amp;D driven perspective (offer / supply perspective)</a:t>
            </a:r>
          </a:p>
          <a:p>
            <a:pPr lvl="1"/>
            <a:r>
              <a:rPr lang="en-US" sz="1400" b="1" dirty="0"/>
              <a:t>Often radical/disruptive</a:t>
            </a:r>
          </a:p>
          <a:p>
            <a:r>
              <a:rPr lang="en-US" sz="1800" dirty="0"/>
              <a:t>Market pull : looks at use by customers</a:t>
            </a:r>
          </a:p>
          <a:p>
            <a:pPr lvl="1"/>
            <a:r>
              <a:rPr lang="en-US" sz="1400" dirty="0"/>
              <a:t>Customer driven innovation</a:t>
            </a:r>
          </a:p>
          <a:p>
            <a:pPr lvl="1"/>
            <a:r>
              <a:rPr lang="en-US" sz="1400" b="1" dirty="0"/>
              <a:t>« Pain points »</a:t>
            </a:r>
            <a:br>
              <a:rPr lang="en-US" sz="1400" dirty="0"/>
            </a:br>
            <a:br>
              <a:rPr lang="en-US" sz="1400" dirty="0"/>
            </a:br>
            <a:r>
              <a:rPr lang="en-US" sz="1400" b="1" dirty="0"/>
              <a:t>Lead users </a:t>
            </a:r>
            <a:r>
              <a:rPr lang="en-US" sz="1400" dirty="0"/>
              <a:t>: helps identify needs </a:t>
            </a:r>
            <a:br>
              <a:rPr lang="en-US" sz="1400" dirty="0"/>
            </a:br>
            <a:r>
              <a:rPr lang="en-US" sz="1400" dirty="0"/>
              <a:t>(need to be in contact with them)</a:t>
            </a:r>
            <a:br>
              <a:rPr lang="en-US" sz="1400" dirty="0"/>
            </a:br>
            <a:r>
              <a:rPr lang="en-US" sz="1400" dirty="0"/>
              <a:t>(ex. LEGO lead user groups; Volvo trucks, </a:t>
            </a:r>
            <a:r>
              <a:rPr lang="en-US" sz="1400" dirty="0" err="1"/>
              <a:t>Playmobile</a:t>
            </a:r>
            <a:r>
              <a:rPr lang="en-US" sz="1400" dirty="0"/>
              <a:t>,…)</a:t>
            </a:r>
            <a:br>
              <a:rPr lang="en-US" sz="1400" dirty="0"/>
            </a:br>
            <a:r>
              <a:rPr lang="en-US" sz="1400" b="1" dirty="0"/>
              <a:t>Frugal Innovation </a:t>
            </a:r>
            <a:r>
              <a:rPr lang="en-US" sz="1400" dirty="0"/>
              <a:t>: ordinary customers with little resources  - Tata automobiles Nano</a:t>
            </a:r>
          </a:p>
        </p:txBody>
      </p:sp>
      <p:sp>
        <p:nvSpPr>
          <p:cNvPr id="3" name="Titre 2"/>
          <p:cNvSpPr>
            <a:spLocks noGrp="1"/>
          </p:cNvSpPr>
          <p:nvPr>
            <p:ph type="title"/>
          </p:nvPr>
        </p:nvSpPr>
        <p:spPr/>
        <p:txBody>
          <a:bodyPr/>
          <a:lstStyle/>
          <a:p>
            <a:r>
              <a:rPr lang="fr-FR" dirty="0"/>
              <a:t>1. Tech push or </a:t>
            </a:r>
            <a:r>
              <a:rPr lang="fr-FR" dirty="0" err="1"/>
              <a:t>market</a:t>
            </a:r>
            <a:r>
              <a:rPr lang="fr-FR" dirty="0"/>
              <a:t> pull ?</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65</a:t>
            </a:fld>
            <a:endParaRPr lang="fr-FR"/>
          </a:p>
        </p:txBody>
      </p:sp>
      <p:pic>
        <p:nvPicPr>
          <p:cNvPr id="6" name="Image 5"/>
          <p:cNvPicPr>
            <a:picLocks noChangeAspect="1"/>
          </p:cNvPicPr>
          <p:nvPr/>
        </p:nvPicPr>
        <p:blipFill>
          <a:blip r:embed="rId2"/>
          <a:stretch>
            <a:fillRect/>
          </a:stretch>
        </p:blipFill>
        <p:spPr>
          <a:xfrm>
            <a:off x="6052457" y="1324470"/>
            <a:ext cx="2561905" cy="1790476"/>
          </a:xfrm>
          <a:prstGeom prst="rect">
            <a:avLst/>
          </a:prstGeom>
        </p:spPr>
      </p:pic>
      <p:sp>
        <p:nvSpPr>
          <p:cNvPr id="7" name="ZoneTexte 6"/>
          <p:cNvSpPr txBox="1"/>
          <p:nvPr/>
        </p:nvSpPr>
        <p:spPr>
          <a:xfrm>
            <a:off x="6502400" y="3429000"/>
            <a:ext cx="1959429" cy="923330"/>
          </a:xfrm>
          <a:prstGeom prst="rect">
            <a:avLst/>
          </a:prstGeom>
          <a:noFill/>
        </p:spPr>
        <p:txBody>
          <a:bodyPr wrap="square" rtlCol="0">
            <a:spAutoFit/>
          </a:bodyPr>
          <a:lstStyle/>
          <a:p>
            <a:r>
              <a:rPr lang="fr-FR" dirty="0"/>
              <a:t>Radical vs </a:t>
            </a:r>
            <a:r>
              <a:rPr lang="fr-FR" dirty="0" err="1"/>
              <a:t>Incremental</a:t>
            </a:r>
            <a:r>
              <a:rPr lang="fr-FR" dirty="0"/>
              <a:t> Innovation</a:t>
            </a:r>
          </a:p>
        </p:txBody>
      </p:sp>
    </p:spTree>
    <p:extLst>
      <p:ext uri="{BB962C8B-B14F-4D97-AF65-F5344CB8AC3E}">
        <p14:creationId xmlns:p14="http://schemas.microsoft.com/office/powerpoint/2010/main" val="148968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Product – </a:t>
            </a:r>
            <a:r>
              <a:rPr lang="en-US" b="1" dirty="0"/>
              <a:t>features of product/service sold</a:t>
            </a:r>
          </a:p>
          <a:p>
            <a:pPr lvl="1"/>
            <a:r>
              <a:rPr lang="en-US" dirty="0"/>
              <a:t>Apple is good here</a:t>
            </a:r>
          </a:p>
          <a:p>
            <a:pPr lvl="1"/>
            <a:r>
              <a:rPr lang="en-US" b="1" dirty="0"/>
              <a:t>Typically in first stages of an industry </a:t>
            </a:r>
            <a:r>
              <a:rPr lang="en-US" dirty="0"/>
              <a:t>as technologies compete for acceptance</a:t>
            </a:r>
            <a:br>
              <a:rPr lang="en-US" dirty="0"/>
            </a:br>
            <a:r>
              <a:rPr lang="en-US" dirty="0"/>
              <a:t>- Tech norms (VHS/Beta; </a:t>
            </a:r>
            <a:r>
              <a:rPr lang="en-US" dirty="0" err="1"/>
              <a:t>Blueray</a:t>
            </a:r>
            <a:r>
              <a:rPr lang="en-US" dirty="0"/>
              <a:t>; E-vehicle recharging;</a:t>
            </a:r>
          </a:p>
          <a:p>
            <a:pPr lvl="1"/>
            <a:r>
              <a:rPr lang="en-US" dirty="0"/>
              <a:t>A </a:t>
            </a:r>
            <a:r>
              <a:rPr lang="en-US" b="1" dirty="0"/>
              <a:t>dominant design </a:t>
            </a:r>
            <a:r>
              <a:rPr lang="en-US" dirty="0"/>
              <a:t>emerges over time</a:t>
            </a:r>
          </a:p>
          <a:p>
            <a:r>
              <a:rPr lang="en-US" dirty="0"/>
              <a:t>Process – </a:t>
            </a:r>
            <a:r>
              <a:rPr lang="en-US" b="1" dirty="0"/>
              <a:t>how product is produced and distributed</a:t>
            </a:r>
          </a:p>
          <a:p>
            <a:pPr lvl="1"/>
            <a:r>
              <a:rPr lang="en-US" dirty="0"/>
              <a:t>Dell computers (differentiation of computer, direct sales, modularity, build to order)</a:t>
            </a:r>
          </a:p>
          <a:p>
            <a:pPr lvl="1"/>
            <a:r>
              <a:rPr lang="en-US" b="1" dirty="0"/>
              <a:t>Usually after the dominant design has emerged</a:t>
            </a:r>
            <a:br>
              <a:rPr lang="en-US" dirty="0"/>
            </a:br>
            <a:r>
              <a:rPr lang="en-US" dirty="0"/>
              <a:t>- ex. Ford’s assembly line</a:t>
            </a:r>
          </a:p>
          <a:p>
            <a:r>
              <a:rPr lang="en-US" dirty="0"/>
              <a:t>All restarts after time with more product innovation as the dominant design is put into question! </a:t>
            </a:r>
          </a:p>
        </p:txBody>
      </p:sp>
      <p:sp>
        <p:nvSpPr>
          <p:cNvPr id="3" name="Titre 2"/>
          <p:cNvSpPr>
            <a:spLocks noGrp="1"/>
          </p:cNvSpPr>
          <p:nvPr>
            <p:ph type="title"/>
          </p:nvPr>
        </p:nvSpPr>
        <p:spPr/>
        <p:txBody>
          <a:bodyPr/>
          <a:lstStyle/>
          <a:p>
            <a:r>
              <a:rPr lang="fr-FR" dirty="0"/>
              <a:t>2. Product or </a:t>
            </a:r>
            <a:r>
              <a:rPr lang="fr-FR" dirty="0" err="1"/>
              <a:t>Process</a:t>
            </a:r>
            <a:r>
              <a:rPr lang="fr-FR" dirty="0"/>
              <a:t> ?</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66</a:t>
            </a:fld>
            <a:endParaRPr lang="fr-FR"/>
          </a:p>
        </p:txBody>
      </p:sp>
    </p:spTree>
    <p:extLst>
      <p:ext uri="{BB962C8B-B14F-4D97-AF65-F5344CB8AC3E}">
        <p14:creationId xmlns:p14="http://schemas.microsoft.com/office/powerpoint/2010/main" val="323555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2. Product or </a:t>
            </a:r>
            <a:r>
              <a:rPr lang="fr-FR" dirty="0" err="1"/>
              <a:t>Process</a:t>
            </a:r>
            <a:r>
              <a:rPr lang="fr-FR" dirty="0"/>
              <a:t> ?</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67</a:t>
            </a:fld>
            <a:endParaRPr lang="fr-FR"/>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418813"/>
            <a:ext cx="4454525"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space réservé du contenu 1"/>
          <p:cNvSpPr>
            <a:spLocks noGrp="1"/>
          </p:cNvSpPr>
          <p:nvPr>
            <p:ph idx="1"/>
          </p:nvPr>
        </p:nvSpPr>
        <p:spPr>
          <a:xfrm>
            <a:off x="356603" y="1324470"/>
            <a:ext cx="4215398" cy="3119488"/>
          </a:xfrm>
        </p:spPr>
        <p:txBody>
          <a:bodyPr/>
          <a:lstStyle/>
          <a:p>
            <a:r>
              <a:rPr lang="en-US" sz="1600" dirty="0"/>
              <a:t>New developing industries </a:t>
            </a:r>
            <a:r>
              <a:rPr lang="en-US" sz="1600" dirty="0" err="1"/>
              <a:t>favour</a:t>
            </a:r>
            <a:r>
              <a:rPr lang="en-US" sz="1600" dirty="0"/>
              <a:t> </a:t>
            </a:r>
            <a:r>
              <a:rPr lang="en-US" sz="1600" b="1" dirty="0"/>
              <a:t>product innovations.</a:t>
            </a:r>
          </a:p>
          <a:p>
            <a:r>
              <a:rPr lang="en-US" sz="1600" dirty="0"/>
              <a:t>Maturing industries </a:t>
            </a:r>
            <a:r>
              <a:rPr lang="en-US" sz="1600" dirty="0" err="1"/>
              <a:t>favour</a:t>
            </a:r>
            <a:r>
              <a:rPr lang="en-US" sz="1600" dirty="0"/>
              <a:t> </a:t>
            </a:r>
            <a:r>
              <a:rPr lang="en-US" sz="1600" b="1" dirty="0"/>
              <a:t>process innovations.</a:t>
            </a:r>
            <a:br>
              <a:rPr lang="en-US" sz="1600" dirty="0"/>
            </a:br>
            <a:endParaRPr lang="en-US" sz="1600" dirty="0"/>
          </a:p>
          <a:p>
            <a:r>
              <a:rPr lang="en-US" sz="1600" dirty="0"/>
              <a:t>Small </a:t>
            </a:r>
            <a:r>
              <a:rPr lang="en-US" sz="1600" b="1" dirty="0"/>
              <a:t>new entrants </a:t>
            </a:r>
            <a:r>
              <a:rPr lang="en-US" sz="1600" dirty="0"/>
              <a:t>have greatest opportunities in the early stages of an industry.</a:t>
            </a:r>
          </a:p>
          <a:p>
            <a:r>
              <a:rPr lang="en-US" sz="1600" dirty="0"/>
              <a:t>Large incumbent firms have advantages in </a:t>
            </a:r>
            <a:r>
              <a:rPr lang="en-US" sz="1600" b="1" dirty="0"/>
              <a:t>later stages.</a:t>
            </a:r>
          </a:p>
        </p:txBody>
      </p:sp>
    </p:spTree>
    <p:extLst>
      <p:ext uri="{BB962C8B-B14F-4D97-AF65-F5344CB8AC3E}">
        <p14:creationId xmlns:p14="http://schemas.microsoft.com/office/powerpoint/2010/main" val="653788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324470"/>
            <a:ext cx="4215398" cy="3119488"/>
          </a:xfrm>
        </p:spPr>
        <p:txBody>
          <a:bodyPr/>
          <a:lstStyle/>
          <a:p>
            <a:r>
              <a:rPr lang="en-US" dirty="0"/>
              <a:t>Invention is </a:t>
            </a:r>
            <a:r>
              <a:rPr lang="en-US" u="sng" dirty="0"/>
              <a:t>not</a:t>
            </a:r>
            <a:r>
              <a:rPr lang="en-US" dirty="0"/>
              <a:t> innovation</a:t>
            </a:r>
          </a:p>
          <a:p>
            <a:r>
              <a:rPr lang="en-US" dirty="0"/>
              <a:t>Import and export of knowledge in order to accelerate and enhance innovation</a:t>
            </a:r>
          </a:p>
          <a:p>
            <a:r>
              <a:rPr lang="en-US" dirty="0"/>
              <a:t>Use external links and network</a:t>
            </a:r>
          </a:p>
          <a:p>
            <a:r>
              <a:rPr lang="en-US" dirty="0"/>
              <a:t>Ex. P&amp;G Pringles</a:t>
            </a:r>
          </a:p>
          <a:p>
            <a:r>
              <a:rPr lang="en-US" dirty="0"/>
              <a:t>Ex. Work with universities</a:t>
            </a:r>
          </a:p>
        </p:txBody>
      </p:sp>
      <p:sp>
        <p:nvSpPr>
          <p:cNvPr id="3" name="Titre 2"/>
          <p:cNvSpPr>
            <a:spLocks noGrp="1"/>
          </p:cNvSpPr>
          <p:nvPr>
            <p:ph type="title"/>
          </p:nvPr>
        </p:nvSpPr>
        <p:spPr/>
        <p:txBody>
          <a:bodyPr/>
          <a:lstStyle/>
          <a:p>
            <a:r>
              <a:rPr lang="fr-FR" dirty="0"/>
              <a:t>3. Open or </a:t>
            </a:r>
            <a:r>
              <a:rPr lang="fr-FR" dirty="0" err="1"/>
              <a:t>Closed</a:t>
            </a:r>
            <a:r>
              <a:rPr lang="fr-FR" dirty="0"/>
              <a:t> innovation ?</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68</a:t>
            </a:fld>
            <a:endParaRPr lang="fr-FR"/>
          </a:p>
        </p:txBody>
      </p:sp>
      <p:pic>
        <p:nvPicPr>
          <p:cNvPr id="6" name="Image 5"/>
          <p:cNvPicPr>
            <a:picLocks noChangeAspect="1"/>
          </p:cNvPicPr>
          <p:nvPr/>
        </p:nvPicPr>
        <p:blipFill rotWithShape="1">
          <a:blip r:embed="rId2"/>
          <a:srcRect l="14773" t="2979" r="8279" b="4582"/>
          <a:stretch/>
        </p:blipFill>
        <p:spPr>
          <a:xfrm>
            <a:off x="4368799" y="1207877"/>
            <a:ext cx="4451615" cy="3164114"/>
          </a:xfrm>
          <a:prstGeom prst="rect">
            <a:avLst/>
          </a:prstGeom>
        </p:spPr>
      </p:pic>
    </p:spTree>
    <p:extLst>
      <p:ext uri="{BB962C8B-B14F-4D97-AF65-F5344CB8AC3E}">
        <p14:creationId xmlns:p14="http://schemas.microsoft.com/office/powerpoint/2010/main" val="22839307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endParaRPr lang="fr-FR" dirty="0"/>
          </a:p>
        </p:txBody>
      </p:sp>
      <p:sp>
        <p:nvSpPr>
          <p:cNvPr id="3" name="Titre 2"/>
          <p:cNvSpPr>
            <a:spLocks noGrp="1"/>
          </p:cNvSpPr>
          <p:nvPr>
            <p:ph type="title"/>
          </p:nvPr>
        </p:nvSpPr>
        <p:spPr/>
        <p:txBody>
          <a:bodyPr/>
          <a:lstStyle/>
          <a:p>
            <a:endParaRPr lang="fr-F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69</a:t>
            </a:fld>
            <a:endParaRPr lang="fr-FR"/>
          </a:p>
        </p:txBody>
      </p:sp>
      <p:pic>
        <p:nvPicPr>
          <p:cNvPr id="7" name="Image 6"/>
          <p:cNvPicPr>
            <a:picLocks noChangeAspect="1"/>
          </p:cNvPicPr>
          <p:nvPr/>
        </p:nvPicPr>
        <p:blipFill>
          <a:blip r:embed="rId2"/>
          <a:stretch>
            <a:fillRect/>
          </a:stretch>
        </p:blipFill>
        <p:spPr>
          <a:xfrm>
            <a:off x="5385205" y="953066"/>
            <a:ext cx="3765638" cy="3490892"/>
          </a:xfrm>
          <a:prstGeom prst="rect">
            <a:avLst/>
          </a:prstGeom>
        </p:spPr>
      </p:pic>
      <p:pic>
        <p:nvPicPr>
          <p:cNvPr id="8" name="Image 7"/>
          <p:cNvPicPr>
            <a:picLocks noChangeAspect="1"/>
          </p:cNvPicPr>
          <p:nvPr/>
        </p:nvPicPr>
        <p:blipFill>
          <a:blip r:embed="rId3"/>
          <a:stretch>
            <a:fillRect/>
          </a:stretch>
        </p:blipFill>
        <p:spPr>
          <a:xfrm>
            <a:off x="363218" y="1261897"/>
            <a:ext cx="5137785" cy="2641557"/>
          </a:xfrm>
          <a:prstGeom prst="rect">
            <a:avLst/>
          </a:prstGeom>
        </p:spPr>
      </p:pic>
    </p:spTree>
    <p:extLst>
      <p:ext uri="{BB962C8B-B14F-4D97-AF65-F5344CB8AC3E}">
        <p14:creationId xmlns:p14="http://schemas.microsoft.com/office/powerpoint/2010/main" val="2113742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a:t>How </a:t>
            </a:r>
            <a:r>
              <a:rPr lang="fr-FR" dirty="0" err="1"/>
              <a:t>will</a:t>
            </a:r>
            <a:r>
              <a:rPr lang="fr-FR" dirty="0"/>
              <a:t> </a:t>
            </a:r>
            <a:r>
              <a:rPr lang="fr-FR" dirty="0" err="1"/>
              <a:t>we</a:t>
            </a:r>
            <a:r>
              <a:rPr lang="fr-FR" dirty="0"/>
              <a:t> </a:t>
            </a:r>
            <a:r>
              <a:rPr lang="fr-FR" dirty="0" err="1"/>
              <a:t>compete</a:t>
            </a:r>
            <a:r>
              <a:rPr lang="fr-FR" dirty="0"/>
              <a:t> ? – </a:t>
            </a:r>
            <a:r>
              <a:rPr lang="fr-FR" dirty="0" err="1"/>
              <a:t>our</a:t>
            </a:r>
            <a:r>
              <a:rPr lang="fr-FR" dirty="0"/>
              <a:t> </a:t>
            </a:r>
            <a:r>
              <a:rPr lang="fr-FR" dirty="0" err="1"/>
              <a:t>competitive</a:t>
            </a:r>
            <a:r>
              <a:rPr lang="fr-FR" dirty="0"/>
              <a:t> </a:t>
            </a:r>
            <a:r>
              <a:rPr lang="fr-FR" dirty="0" err="1"/>
              <a:t>strategy</a:t>
            </a:r>
            <a:endParaRPr lang="fr-FR" dirty="0"/>
          </a:p>
          <a:p>
            <a:r>
              <a:rPr lang="fr-FR" dirty="0"/>
              <a:t>How </a:t>
            </a:r>
            <a:r>
              <a:rPr lang="fr-FR" dirty="0" err="1"/>
              <a:t>will</a:t>
            </a:r>
            <a:r>
              <a:rPr lang="fr-FR" dirty="0"/>
              <a:t> </a:t>
            </a:r>
            <a:r>
              <a:rPr lang="fr-FR" dirty="0" err="1"/>
              <a:t>we</a:t>
            </a:r>
            <a:r>
              <a:rPr lang="fr-FR" dirty="0"/>
              <a:t> « capture value » ? – </a:t>
            </a:r>
            <a:r>
              <a:rPr lang="fr-FR" dirty="0" err="1"/>
              <a:t>our</a:t>
            </a:r>
            <a:r>
              <a:rPr lang="fr-FR" dirty="0"/>
              <a:t> business model</a:t>
            </a:r>
          </a:p>
        </p:txBody>
      </p:sp>
      <p:sp>
        <p:nvSpPr>
          <p:cNvPr id="3" name="Titre 2"/>
          <p:cNvSpPr>
            <a:spLocks noGrp="1"/>
          </p:cNvSpPr>
          <p:nvPr>
            <p:ph type="title"/>
          </p:nvPr>
        </p:nvSpPr>
        <p:spPr/>
        <p:txBody>
          <a:bodyPr/>
          <a:lstStyle/>
          <a:p>
            <a:r>
              <a:rPr lang="fr-FR" dirty="0"/>
              <a:t>Key questions</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7</a:t>
            </a:fld>
            <a:endParaRPr lang="fr-FR"/>
          </a:p>
        </p:txBody>
      </p:sp>
    </p:spTree>
    <p:extLst>
      <p:ext uri="{BB962C8B-B14F-4D97-AF65-F5344CB8AC3E}">
        <p14:creationId xmlns:p14="http://schemas.microsoft.com/office/powerpoint/2010/main" val="31435800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Competitive rivalry (intense? – favor closed)</a:t>
            </a:r>
          </a:p>
          <a:p>
            <a:r>
              <a:rPr lang="en-US" dirty="0"/>
              <a:t>One-shot innovations – closed (there are winners)</a:t>
            </a:r>
          </a:p>
          <a:p>
            <a:r>
              <a:rPr lang="en-US" dirty="0"/>
              <a:t>Continuous innovations – open</a:t>
            </a:r>
          </a:p>
          <a:p>
            <a:r>
              <a:rPr lang="en-US" dirty="0"/>
              <a:t>Complex technologies – need to fit existing links – hard to open up</a:t>
            </a:r>
          </a:p>
        </p:txBody>
      </p:sp>
      <p:sp>
        <p:nvSpPr>
          <p:cNvPr id="3" name="Titre 2"/>
          <p:cNvSpPr>
            <a:spLocks noGrp="1"/>
          </p:cNvSpPr>
          <p:nvPr>
            <p:ph type="title"/>
          </p:nvPr>
        </p:nvSpPr>
        <p:spPr/>
        <p:txBody>
          <a:bodyPr/>
          <a:lstStyle/>
          <a:p>
            <a:r>
              <a:rPr lang="fr-FR" dirty="0"/>
              <a:t>3. Open or </a:t>
            </a:r>
            <a:r>
              <a:rPr lang="fr-FR" dirty="0" err="1"/>
              <a:t>closed</a:t>
            </a:r>
            <a:r>
              <a:rPr lang="fr-FR" dirty="0"/>
              <a:t> ?</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70</a:t>
            </a:fld>
            <a:endParaRPr lang="fr-FR"/>
          </a:p>
        </p:txBody>
      </p:sp>
    </p:spTree>
    <p:extLst>
      <p:ext uri="{BB962C8B-B14F-4D97-AF65-F5344CB8AC3E}">
        <p14:creationId xmlns:p14="http://schemas.microsoft.com/office/powerpoint/2010/main" val="186850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60350" y="2204917"/>
            <a:ext cx="9131870" cy="469106"/>
          </a:xfrm>
        </p:spPr>
        <p:txBody>
          <a:bodyPr/>
          <a:lstStyle/>
          <a:p>
            <a:pPr>
              <a:buNone/>
            </a:pPr>
            <a:r>
              <a:rPr lang="fr-FR" dirty="0" err="1"/>
              <a:t>Innovators</a:t>
            </a:r>
            <a:r>
              <a:rPr lang="fr-FR" dirty="0"/>
              <a:t> and </a:t>
            </a:r>
            <a:r>
              <a:rPr lang="fr-FR" dirty="0" err="1"/>
              <a:t>imitators</a:t>
            </a:r>
            <a:endParaRPr lang="fr-FR" dirty="0"/>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71</a:t>
            </a:fld>
            <a:endParaRPr lang="fr-FR"/>
          </a:p>
        </p:txBody>
      </p:sp>
    </p:spTree>
    <p:extLst>
      <p:ext uri="{BB962C8B-B14F-4D97-AF65-F5344CB8AC3E}">
        <p14:creationId xmlns:p14="http://schemas.microsoft.com/office/powerpoint/2010/main" val="2292937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buNone/>
            </a:pPr>
            <a:r>
              <a:rPr lang="en-US" dirty="0"/>
              <a:t>A first mover advantage exists where an </a:t>
            </a:r>
            <a:r>
              <a:rPr lang="en-US" dirty="0" err="1"/>
              <a:t>organisation</a:t>
            </a:r>
            <a:r>
              <a:rPr lang="en-US" dirty="0"/>
              <a:t> is better off than its competitors as a result of </a:t>
            </a:r>
            <a:r>
              <a:rPr lang="en-US" b="1" dirty="0"/>
              <a:t>being first to market with a new product, service or process</a:t>
            </a:r>
            <a:r>
              <a:rPr lang="en-US" dirty="0"/>
              <a:t>.</a:t>
            </a:r>
          </a:p>
          <a:p>
            <a:r>
              <a:rPr lang="en-US" dirty="0"/>
              <a:t>What are potential benefits for cost and differentiation strategies?</a:t>
            </a:r>
          </a:p>
          <a:p>
            <a:pPr lvl="1"/>
            <a:r>
              <a:rPr lang="en-US" dirty="0"/>
              <a:t>Experience curve </a:t>
            </a:r>
            <a:r>
              <a:rPr lang="en-US" dirty="0">
                <a:sym typeface="Wingdings" panose="05000000000000000000" pitchFamily="2" charset="2"/>
              </a:rPr>
              <a:t> cost advantage</a:t>
            </a:r>
            <a:endParaRPr lang="en-US" dirty="0"/>
          </a:p>
          <a:p>
            <a:pPr lvl="1"/>
            <a:r>
              <a:rPr lang="en-US" dirty="0"/>
              <a:t>Scale benefits </a:t>
            </a:r>
            <a:r>
              <a:rPr lang="en-US" dirty="0">
                <a:sym typeface="Wingdings" panose="05000000000000000000" pitchFamily="2" charset="2"/>
              </a:rPr>
              <a:t> cost advantage</a:t>
            </a:r>
            <a:endParaRPr lang="en-US" dirty="0"/>
          </a:p>
          <a:p>
            <a:pPr lvl="1"/>
            <a:r>
              <a:rPr lang="en-US" dirty="0"/>
              <a:t>Pre-emption of scarce resources </a:t>
            </a:r>
            <a:r>
              <a:rPr lang="en-US" dirty="0">
                <a:sym typeface="Wingdings" panose="05000000000000000000" pitchFamily="2" charset="2"/>
              </a:rPr>
              <a:t> cost advantage</a:t>
            </a:r>
            <a:endParaRPr lang="en-US" dirty="0"/>
          </a:p>
          <a:p>
            <a:pPr lvl="1"/>
            <a:r>
              <a:rPr lang="en-US" dirty="0"/>
              <a:t>Reputation (ex. </a:t>
            </a:r>
            <a:r>
              <a:rPr lang="en-US" i="1" dirty="0"/>
              <a:t>Established in 1900</a:t>
            </a:r>
            <a:r>
              <a:rPr lang="en-US" dirty="0"/>
              <a:t>)</a:t>
            </a:r>
          </a:p>
          <a:p>
            <a:pPr lvl="1"/>
            <a:r>
              <a:rPr lang="en-US" dirty="0"/>
              <a:t>Buyer switching costs (establish the standard)</a:t>
            </a:r>
          </a:p>
        </p:txBody>
      </p:sp>
      <p:sp>
        <p:nvSpPr>
          <p:cNvPr id="3" name="Titre 2"/>
          <p:cNvSpPr>
            <a:spLocks noGrp="1"/>
          </p:cNvSpPr>
          <p:nvPr>
            <p:ph type="title"/>
          </p:nvPr>
        </p:nvSpPr>
        <p:spPr/>
        <p:txBody>
          <a:bodyPr/>
          <a:lstStyle/>
          <a:p>
            <a:r>
              <a:rPr lang="fr-FR" dirty="0"/>
              <a:t>First </a:t>
            </a:r>
            <a:r>
              <a:rPr lang="fr-FR" dirty="0" err="1"/>
              <a:t>mover</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72</a:t>
            </a:fld>
            <a:endParaRPr lang="fr-FR"/>
          </a:p>
        </p:txBody>
      </p:sp>
      <p:sp>
        <p:nvSpPr>
          <p:cNvPr id="6" name="Accolade fermante 5"/>
          <p:cNvSpPr/>
          <p:nvPr/>
        </p:nvSpPr>
        <p:spPr>
          <a:xfrm>
            <a:off x="5979886" y="2618313"/>
            <a:ext cx="130628" cy="9869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ZoneTexte 6"/>
          <p:cNvSpPr txBox="1"/>
          <p:nvPr/>
        </p:nvSpPr>
        <p:spPr>
          <a:xfrm>
            <a:off x="6198781" y="2714171"/>
            <a:ext cx="2945219" cy="646331"/>
          </a:xfrm>
          <a:prstGeom prst="rect">
            <a:avLst/>
          </a:prstGeom>
          <a:noFill/>
        </p:spPr>
        <p:txBody>
          <a:bodyPr wrap="square" rtlCol="0">
            <a:spAutoFit/>
          </a:bodyPr>
          <a:lstStyle/>
          <a:p>
            <a:r>
              <a:rPr lang="fr-FR" dirty="0" err="1"/>
              <a:t>Makes</a:t>
            </a:r>
            <a:r>
              <a:rPr lang="fr-FR" dirty="0"/>
              <a:t> a </a:t>
            </a:r>
            <a:r>
              <a:rPr lang="fr-FR" dirty="0" err="1"/>
              <a:t>price</a:t>
            </a:r>
            <a:r>
              <a:rPr lang="fr-FR" dirty="0"/>
              <a:t> </a:t>
            </a:r>
            <a:r>
              <a:rPr lang="fr-FR" dirty="0" err="1"/>
              <a:t>war</a:t>
            </a:r>
            <a:r>
              <a:rPr lang="fr-FR" dirty="0"/>
              <a:t> </a:t>
            </a:r>
            <a:r>
              <a:rPr lang="fr-FR" dirty="0" err="1"/>
              <a:t>easier</a:t>
            </a:r>
            <a:r>
              <a:rPr lang="fr-FR" dirty="0"/>
              <a:t> </a:t>
            </a:r>
            <a:r>
              <a:rPr lang="fr-FR" dirty="0" err="1"/>
              <a:t>with</a:t>
            </a:r>
            <a:r>
              <a:rPr lang="fr-FR" dirty="0"/>
              <a:t> new entrants / </a:t>
            </a:r>
            <a:r>
              <a:rPr lang="fr-FR" dirty="0" err="1"/>
              <a:t>followers</a:t>
            </a:r>
            <a:endParaRPr lang="fr-FR" dirty="0"/>
          </a:p>
        </p:txBody>
      </p:sp>
      <p:sp>
        <p:nvSpPr>
          <p:cNvPr id="8" name="Accolade fermante 7"/>
          <p:cNvSpPr/>
          <p:nvPr/>
        </p:nvSpPr>
        <p:spPr>
          <a:xfrm>
            <a:off x="5979886" y="3674723"/>
            <a:ext cx="130628" cy="4707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p:cNvSpPr txBox="1"/>
          <p:nvPr/>
        </p:nvSpPr>
        <p:spPr>
          <a:xfrm>
            <a:off x="6357257" y="3577522"/>
            <a:ext cx="2786743" cy="646331"/>
          </a:xfrm>
          <a:prstGeom prst="rect">
            <a:avLst/>
          </a:prstGeom>
          <a:noFill/>
        </p:spPr>
        <p:txBody>
          <a:bodyPr wrap="square" rtlCol="0">
            <a:spAutoFit/>
          </a:bodyPr>
          <a:lstStyle/>
          <a:p>
            <a:r>
              <a:rPr lang="fr-FR" dirty="0"/>
              <a:t>Marketing </a:t>
            </a:r>
            <a:r>
              <a:rPr lang="fr-FR" dirty="0" err="1"/>
              <a:t>advantage</a:t>
            </a:r>
            <a:br>
              <a:rPr lang="fr-FR" dirty="0"/>
            </a:br>
            <a:r>
              <a:rPr lang="fr-FR" dirty="0" err="1"/>
              <a:t>allowing</a:t>
            </a:r>
            <a:r>
              <a:rPr lang="fr-FR" dirty="0"/>
              <a:t> for </a:t>
            </a:r>
            <a:r>
              <a:rPr lang="fr-FR" b="1" dirty="0" err="1"/>
              <a:t>higher</a:t>
            </a:r>
            <a:r>
              <a:rPr lang="fr-FR" b="1" dirty="0"/>
              <a:t> </a:t>
            </a:r>
            <a:r>
              <a:rPr lang="fr-FR" b="1" dirty="0" err="1"/>
              <a:t>prices</a:t>
            </a:r>
            <a:endParaRPr lang="fr-FR" b="1" dirty="0"/>
          </a:p>
        </p:txBody>
      </p:sp>
      <p:grpSp>
        <p:nvGrpSpPr>
          <p:cNvPr id="10" name="Groupe 9"/>
          <p:cNvGrpSpPr/>
          <p:nvPr/>
        </p:nvGrpSpPr>
        <p:grpSpPr>
          <a:xfrm>
            <a:off x="355846" y="1108020"/>
            <a:ext cx="8714475" cy="1176402"/>
            <a:chOff x="355846" y="713703"/>
            <a:chExt cx="8714475" cy="1176402"/>
          </a:xfrm>
        </p:grpSpPr>
        <p:sp>
          <p:nvSpPr>
            <p:cNvPr id="11" name="Rectangle 10"/>
            <p:cNvSpPr/>
            <p:nvPr/>
          </p:nvSpPr>
          <p:spPr>
            <a:xfrm>
              <a:off x="355846" y="954902"/>
              <a:ext cx="8299781" cy="935203"/>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Image 11"/>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713703"/>
              <a:ext cx="479031" cy="513384"/>
            </a:xfrm>
            <a:prstGeom prst="rect">
              <a:avLst/>
            </a:prstGeom>
          </p:spPr>
        </p:pic>
      </p:grpSp>
    </p:spTree>
    <p:extLst>
      <p:ext uri="{BB962C8B-B14F-4D97-AF65-F5344CB8AC3E}">
        <p14:creationId xmlns:p14="http://schemas.microsoft.com/office/powerpoint/2010/main" val="212704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Free ride on innovation investments of first-movers</a:t>
            </a:r>
          </a:p>
          <a:p>
            <a:pPr lvl="1"/>
            <a:r>
              <a:rPr lang="en-US" dirty="0"/>
              <a:t>Imitate (35% less expensive to do this!)</a:t>
            </a:r>
          </a:p>
          <a:p>
            <a:r>
              <a:rPr lang="en-US" dirty="0"/>
              <a:t>Learning </a:t>
            </a:r>
            <a:r>
              <a:rPr lang="en-US" sz="1600" dirty="0"/>
              <a:t>(let the first mover make mistakes – and then YOU learn from them)</a:t>
            </a:r>
          </a:p>
          <a:p>
            <a:pPr lvl="1"/>
            <a:r>
              <a:rPr lang="en-US" dirty="0"/>
              <a:t>What works !</a:t>
            </a:r>
          </a:p>
          <a:p>
            <a:r>
              <a:rPr lang="en-US" dirty="0"/>
              <a:t>Radical innovation </a:t>
            </a:r>
            <a:r>
              <a:rPr lang="en-US" dirty="0">
                <a:sym typeface="Wingdings" panose="05000000000000000000" pitchFamily="2" charset="2"/>
              </a:rPr>
              <a:t> may be better to be a « fast second »</a:t>
            </a:r>
          </a:p>
          <a:p>
            <a:pPr lvl="1"/>
            <a:r>
              <a:rPr lang="en-US" dirty="0">
                <a:sym typeface="Wingdings" panose="05000000000000000000" pitchFamily="2" charset="2"/>
              </a:rPr>
              <a:t>Dominate </a:t>
            </a:r>
            <a:r>
              <a:rPr lang="en-US" b="1" dirty="0">
                <a:sym typeface="Wingdings" panose="05000000000000000000" pitchFamily="2" charset="2"/>
              </a:rPr>
              <a:t>2</a:t>
            </a:r>
            <a:r>
              <a:rPr lang="en-US" b="1" baseline="30000" dirty="0">
                <a:sym typeface="Wingdings" panose="05000000000000000000" pitchFamily="2" charset="2"/>
              </a:rPr>
              <a:t>nd</a:t>
            </a:r>
            <a:r>
              <a:rPr lang="en-US" b="1" dirty="0">
                <a:sym typeface="Wingdings" panose="05000000000000000000" pitchFamily="2" charset="2"/>
              </a:rPr>
              <a:t> generation </a:t>
            </a:r>
            <a:r>
              <a:rPr lang="en-US" dirty="0">
                <a:sym typeface="Wingdings" panose="05000000000000000000" pitchFamily="2" charset="2"/>
              </a:rPr>
              <a:t>of the technology (maybe not 2</a:t>
            </a:r>
            <a:r>
              <a:rPr lang="en-US" baseline="30000" dirty="0">
                <a:sym typeface="Wingdings" panose="05000000000000000000" pitchFamily="2" charset="2"/>
              </a:rPr>
              <a:t>nd</a:t>
            </a:r>
            <a:r>
              <a:rPr lang="en-US" dirty="0">
                <a:sym typeface="Wingdings" panose="05000000000000000000" pitchFamily="2" charset="2"/>
              </a:rPr>
              <a:t> into the market)</a:t>
            </a:r>
            <a:br>
              <a:rPr lang="en-US" dirty="0">
                <a:sym typeface="Wingdings" panose="05000000000000000000" pitchFamily="2" charset="2"/>
              </a:rPr>
            </a:br>
            <a:r>
              <a:rPr lang="en-US" dirty="0">
                <a:sym typeface="Wingdings" panose="05000000000000000000" pitchFamily="2" charset="2"/>
              </a:rPr>
              <a:t>ex. the « improved » version</a:t>
            </a:r>
          </a:p>
        </p:txBody>
      </p:sp>
      <p:sp>
        <p:nvSpPr>
          <p:cNvPr id="3" name="Titre 2"/>
          <p:cNvSpPr>
            <a:spLocks noGrp="1"/>
          </p:cNvSpPr>
          <p:nvPr>
            <p:ph type="title"/>
          </p:nvPr>
        </p:nvSpPr>
        <p:spPr/>
        <p:txBody>
          <a:bodyPr/>
          <a:lstStyle/>
          <a:p>
            <a:r>
              <a:rPr lang="fr-FR" dirty="0"/>
              <a:t>Can </a:t>
            </a:r>
            <a:r>
              <a:rPr lang="fr-FR" dirty="0" err="1"/>
              <a:t>following</a:t>
            </a:r>
            <a:r>
              <a:rPr lang="fr-FR" dirty="0"/>
              <a:t> </a:t>
            </a:r>
            <a:r>
              <a:rPr lang="fr-FR" dirty="0" err="1"/>
              <a:t>be</a:t>
            </a:r>
            <a:r>
              <a:rPr lang="fr-FR" dirty="0"/>
              <a:t> </a:t>
            </a:r>
            <a:r>
              <a:rPr lang="fr-FR" dirty="0" err="1"/>
              <a:t>better</a:t>
            </a:r>
            <a:r>
              <a:rPr lang="fr-FR" dirty="0"/>
              <a:t> ?</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73</a:t>
            </a:fld>
            <a:endParaRPr lang="fr-FR"/>
          </a:p>
        </p:txBody>
      </p:sp>
    </p:spTree>
    <p:extLst>
      <p:ext uri="{BB962C8B-B14F-4D97-AF65-F5344CB8AC3E}">
        <p14:creationId xmlns:p14="http://schemas.microsoft.com/office/powerpoint/2010/main" val="337809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a:t>Can you capture the value of innovation ?</a:t>
            </a:r>
          </a:p>
          <a:p>
            <a:pPr lvl="1"/>
            <a:r>
              <a:rPr lang="en-US" dirty="0"/>
              <a:t>Property rights ?</a:t>
            </a:r>
          </a:p>
          <a:p>
            <a:pPr lvl="1"/>
            <a:r>
              <a:rPr lang="en-US" dirty="0"/>
              <a:t>Easy to copy/imitate ?</a:t>
            </a:r>
          </a:p>
          <a:p>
            <a:r>
              <a:rPr lang="en-US" dirty="0"/>
              <a:t>Existence of complementary assets</a:t>
            </a:r>
          </a:p>
          <a:p>
            <a:pPr lvl="1"/>
            <a:r>
              <a:rPr lang="en-US" dirty="0"/>
              <a:t>Do you have the requisite assets to scale up ?</a:t>
            </a:r>
          </a:p>
          <a:p>
            <a:pPr lvl="1"/>
            <a:r>
              <a:rPr lang="en-US" dirty="0"/>
              <a:t>Do you have what it takes to grow the business to reap benefits of innovation?</a:t>
            </a:r>
          </a:p>
          <a:p>
            <a:r>
              <a:rPr lang="en-US" dirty="0"/>
              <a:t>Slow or fast moving context (ex. do tastes change quickly)</a:t>
            </a:r>
          </a:p>
          <a:p>
            <a:pPr lvl="1"/>
            <a:r>
              <a:rPr lang="en-US" dirty="0"/>
              <a:t>If things quickly change, little chance of getting back your « investment », little durable advantage to move first</a:t>
            </a:r>
          </a:p>
        </p:txBody>
      </p:sp>
      <p:sp>
        <p:nvSpPr>
          <p:cNvPr id="3" name="Titre 2"/>
          <p:cNvSpPr>
            <a:spLocks noGrp="1"/>
          </p:cNvSpPr>
          <p:nvPr>
            <p:ph type="title"/>
          </p:nvPr>
        </p:nvSpPr>
        <p:spPr/>
        <p:txBody>
          <a:bodyPr/>
          <a:lstStyle/>
          <a:p>
            <a:r>
              <a:rPr lang="fr-FR" dirty="0"/>
              <a:t>3 </a:t>
            </a:r>
            <a:r>
              <a:rPr lang="fr-FR" dirty="0" err="1"/>
              <a:t>factors</a:t>
            </a:r>
            <a:r>
              <a:rPr lang="fr-FR" dirty="0"/>
              <a:t> to </a:t>
            </a:r>
            <a:r>
              <a:rPr lang="fr-FR" dirty="0" err="1"/>
              <a:t>decide</a:t>
            </a:r>
            <a:endParaRPr lang="fr-FR" dirty="0"/>
          </a:p>
        </p:txBody>
      </p:sp>
      <p:sp>
        <p:nvSpPr>
          <p:cNvPr id="4" name="Sous-titre 3"/>
          <p:cNvSpPr>
            <a:spLocks noGrp="1"/>
          </p:cNvSpPr>
          <p:nvPr>
            <p:ph type="subTitle" idx="13"/>
          </p:nvPr>
        </p:nvSpPr>
        <p:spPr/>
        <p:txBody>
          <a:bodyPr/>
          <a:lstStyle/>
          <a:p>
            <a:r>
              <a:rPr lang="fr-FR" dirty="0" err="1"/>
              <a:t>Imitate</a:t>
            </a:r>
            <a:r>
              <a:rPr lang="fr-FR" dirty="0"/>
              <a:t> or </a:t>
            </a:r>
            <a:r>
              <a:rPr lang="fr-FR" dirty="0" err="1"/>
              <a:t>innovate</a:t>
            </a:r>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74</a:t>
            </a:fld>
            <a:endParaRPr lang="fr-FR"/>
          </a:p>
        </p:txBody>
      </p:sp>
    </p:spTree>
    <p:extLst>
      <p:ext uri="{BB962C8B-B14F-4D97-AF65-F5344CB8AC3E}">
        <p14:creationId xmlns:p14="http://schemas.microsoft.com/office/powerpoint/2010/main" val="104713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324470"/>
            <a:ext cx="4215398" cy="3119488"/>
          </a:xfrm>
        </p:spPr>
        <p:txBody>
          <a:bodyPr/>
          <a:lstStyle/>
          <a:p>
            <a:r>
              <a:rPr lang="en-US" sz="1600" dirty="0"/>
              <a:t>People attached to existing skills, assets and way of doing business</a:t>
            </a:r>
            <a:br>
              <a:rPr lang="en-US" sz="1600" dirty="0"/>
            </a:br>
            <a:r>
              <a:rPr lang="en-US" sz="1600" dirty="0"/>
              <a:t>(similar to strategic drift)</a:t>
            </a:r>
          </a:p>
          <a:p>
            <a:r>
              <a:rPr lang="en-US" sz="1600" dirty="0"/>
              <a:t>Incumbents have TIGHT relations with their existing client base that typically prefer </a:t>
            </a:r>
            <a:r>
              <a:rPr lang="en-US" sz="1600" b="1" dirty="0"/>
              <a:t>incremental innovations </a:t>
            </a:r>
            <a:r>
              <a:rPr lang="en-US" sz="1600" dirty="0"/>
              <a:t>(existing technology)</a:t>
            </a:r>
          </a:p>
          <a:p>
            <a:pPr lvl="1"/>
            <a:r>
              <a:rPr lang="en-US" sz="1200" dirty="0"/>
              <a:t>Are we ready to give up our current customers for potential new customers in the future ?</a:t>
            </a:r>
          </a:p>
          <a:p>
            <a:r>
              <a:rPr lang="en-US" sz="1600" dirty="0"/>
              <a:t>Radical innovations offer new technologies that offer high potential (</a:t>
            </a:r>
            <a:r>
              <a:rPr lang="en-US" sz="1600" b="1" dirty="0"/>
              <a:t>even if low potential at first</a:t>
            </a:r>
            <a:r>
              <a:rPr lang="en-US" sz="1600" dirty="0"/>
              <a:t>)</a:t>
            </a:r>
          </a:p>
        </p:txBody>
      </p:sp>
      <p:sp>
        <p:nvSpPr>
          <p:cNvPr id="3" name="Titre 2"/>
          <p:cNvSpPr>
            <a:spLocks noGrp="1"/>
          </p:cNvSpPr>
          <p:nvPr>
            <p:ph type="title"/>
          </p:nvPr>
        </p:nvSpPr>
        <p:spPr/>
        <p:txBody>
          <a:bodyPr/>
          <a:lstStyle/>
          <a:p>
            <a:r>
              <a:rPr lang="fr-FR" dirty="0"/>
              <a:t>Challenges for </a:t>
            </a:r>
            <a:r>
              <a:rPr lang="fr-FR" dirty="0" err="1"/>
              <a:t>incumbents</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75</a:t>
            </a:fld>
            <a:endParaRPr lang="fr-FR"/>
          </a:p>
        </p:txBody>
      </p:sp>
      <p:pic>
        <p:nvPicPr>
          <p:cNvPr id="6" name="Picture 2"/>
          <p:cNvPicPr>
            <a:picLocks noChangeAspect="1"/>
          </p:cNvPicPr>
          <p:nvPr/>
        </p:nvPicPr>
        <p:blipFill>
          <a:blip r:embed="rId2"/>
          <a:stretch>
            <a:fillRect/>
          </a:stretch>
        </p:blipFill>
        <p:spPr>
          <a:xfrm>
            <a:off x="4532792" y="1400989"/>
            <a:ext cx="4611208" cy="2561411"/>
          </a:xfrm>
          <a:prstGeom prst="rect">
            <a:avLst/>
          </a:prstGeom>
        </p:spPr>
      </p:pic>
    </p:spTree>
    <p:extLst>
      <p:ext uri="{BB962C8B-B14F-4D97-AF65-F5344CB8AC3E}">
        <p14:creationId xmlns:p14="http://schemas.microsoft.com/office/powerpoint/2010/main" val="3023750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324470"/>
            <a:ext cx="5289455" cy="3119488"/>
          </a:xfrm>
        </p:spPr>
        <p:txBody>
          <a:bodyPr/>
          <a:lstStyle/>
          <a:p>
            <a:r>
              <a:rPr lang="en-US" dirty="0"/>
              <a:t>Real options</a:t>
            </a:r>
          </a:p>
          <a:p>
            <a:r>
              <a:rPr lang="en-US" dirty="0"/>
              <a:t>Corporate venturing (ex. new venture units/ black ops)</a:t>
            </a:r>
          </a:p>
          <a:p>
            <a:pPr lvl="1"/>
            <a:r>
              <a:rPr lang="en-US" dirty="0"/>
              <a:t>Radical vs time to market innovations</a:t>
            </a:r>
          </a:p>
          <a:p>
            <a:pPr lvl="1"/>
            <a:r>
              <a:rPr lang="en-US" dirty="0"/>
              <a:t>Industrial Light and Magic (Lucas Film)</a:t>
            </a:r>
          </a:p>
          <a:p>
            <a:pPr lvl="1"/>
            <a:r>
              <a:rPr lang="en-US" dirty="0" err="1"/>
              <a:t>Engie</a:t>
            </a:r>
            <a:r>
              <a:rPr lang="en-US" dirty="0"/>
              <a:t> New Ventures</a:t>
            </a:r>
          </a:p>
          <a:p>
            <a:r>
              <a:rPr lang="en-US" dirty="0"/>
              <a:t>Intrapreneurship</a:t>
            </a:r>
          </a:p>
          <a:p>
            <a:pPr lvl="1"/>
            <a:r>
              <a:rPr lang="en-US" dirty="0"/>
              <a:t>Existing managers to use time/resources for ideas</a:t>
            </a:r>
          </a:p>
          <a:p>
            <a:pPr lvl="1"/>
            <a:endParaRPr lang="en-US" dirty="0"/>
          </a:p>
        </p:txBody>
      </p:sp>
      <p:sp>
        <p:nvSpPr>
          <p:cNvPr id="3" name="Titre 2"/>
          <p:cNvSpPr>
            <a:spLocks noGrp="1"/>
          </p:cNvSpPr>
          <p:nvPr>
            <p:ph type="title"/>
          </p:nvPr>
        </p:nvSpPr>
        <p:spPr/>
        <p:txBody>
          <a:bodyPr/>
          <a:lstStyle/>
          <a:p>
            <a:r>
              <a:rPr lang="fr-FR" dirty="0" err="1"/>
              <a:t>Incumbent</a:t>
            </a:r>
            <a:r>
              <a:rPr lang="fr-FR" dirty="0"/>
              <a:t> </a:t>
            </a:r>
            <a:r>
              <a:rPr lang="fr-FR" dirty="0" err="1"/>
              <a:t>plays</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76</a:t>
            </a:fld>
            <a:endParaRPr lang="fr-FR"/>
          </a:p>
        </p:txBody>
      </p:sp>
      <p:pic>
        <p:nvPicPr>
          <p:cNvPr id="7" name="Image 6"/>
          <p:cNvPicPr>
            <a:picLocks noChangeAspect="1"/>
          </p:cNvPicPr>
          <p:nvPr/>
        </p:nvPicPr>
        <p:blipFill>
          <a:blip r:embed="rId2"/>
          <a:stretch>
            <a:fillRect/>
          </a:stretch>
        </p:blipFill>
        <p:spPr>
          <a:xfrm>
            <a:off x="6062262" y="1166813"/>
            <a:ext cx="2476846" cy="1752845"/>
          </a:xfrm>
          <a:prstGeom prst="rect">
            <a:avLst/>
          </a:prstGeom>
        </p:spPr>
      </p:pic>
    </p:spTree>
    <p:extLst>
      <p:ext uri="{BB962C8B-B14F-4D97-AF65-F5344CB8AC3E}">
        <p14:creationId xmlns:p14="http://schemas.microsoft.com/office/powerpoint/2010/main" val="214227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r>
              <a:rPr lang="fr-FR" dirty="0"/>
              <a:t> :</a:t>
            </a:r>
          </a:p>
        </p:txBody>
      </p:sp>
      <p:sp>
        <p:nvSpPr>
          <p:cNvPr id="3" name="Titre 2"/>
          <p:cNvSpPr>
            <a:spLocks noGrp="1"/>
          </p:cNvSpPr>
          <p:nvPr>
            <p:ph type="ctrTitle"/>
          </p:nvPr>
        </p:nvSpPr>
        <p:spPr>
          <a:xfrm>
            <a:off x="12130" y="2150615"/>
            <a:ext cx="9131870" cy="469106"/>
          </a:xfrm>
        </p:spPr>
        <p:txBody>
          <a:bodyPr/>
          <a:lstStyle/>
          <a:p>
            <a:pPr>
              <a:buNone/>
            </a:pPr>
            <a:r>
              <a:rPr lang="fr-FR" dirty="0"/>
              <a:t>Questions ?</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77</a:t>
            </a:fld>
            <a:endParaRPr lang="fr-FR"/>
          </a:p>
        </p:txBody>
      </p:sp>
    </p:spTree>
    <p:extLst>
      <p:ext uri="{BB962C8B-B14F-4D97-AF65-F5344CB8AC3E}">
        <p14:creationId xmlns:p14="http://schemas.microsoft.com/office/powerpoint/2010/main" val="18000102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err="1"/>
              <a:t>Strategy</a:t>
            </a:r>
            <a:endParaRPr lang="fr-FR" dirty="0"/>
          </a:p>
        </p:txBody>
      </p:sp>
      <p:sp>
        <p:nvSpPr>
          <p:cNvPr id="3" name="Sous-titre 2"/>
          <p:cNvSpPr>
            <a:spLocks noGrp="1"/>
          </p:cNvSpPr>
          <p:nvPr>
            <p:ph type="subTitle" idx="1"/>
          </p:nvPr>
        </p:nvSpPr>
        <p:spPr>
          <a:xfrm>
            <a:off x="355239" y="1131590"/>
            <a:ext cx="8491306" cy="465856"/>
          </a:xfrm>
        </p:spPr>
        <p:txBody>
          <a:bodyPr/>
          <a:lstStyle/>
          <a:p>
            <a:r>
              <a:rPr lang="fr-FR" sz="2800" dirty="0" err="1"/>
              <a:t>Corporate</a:t>
            </a:r>
            <a:r>
              <a:rPr lang="fr-FR" sz="2800" dirty="0"/>
              <a:t> </a:t>
            </a:r>
            <a:r>
              <a:rPr lang="fr-FR" sz="2800" dirty="0" err="1"/>
              <a:t>Strategy</a:t>
            </a:r>
            <a:r>
              <a:rPr lang="fr-FR" sz="2800" dirty="0"/>
              <a:t> </a:t>
            </a:r>
            <a:br>
              <a:rPr lang="fr-FR" sz="2800" dirty="0"/>
            </a:br>
            <a:r>
              <a:rPr lang="fr-FR" sz="2800" dirty="0"/>
              <a:t>Diversification </a:t>
            </a:r>
            <a:br>
              <a:rPr lang="fr-FR" sz="2800" dirty="0"/>
            </a:br>
            <a:r>
              <a:rPr lang="fr-FR" sz="2800" dirty="0"/>
              <a:t>Alliances</a:t>
            </a:r>
          </a:p>
        </p:txBody>
      </p:sp>
      <p:sp>
        <p:nvSpPr>
          <p:cNvPr id="5" name="ZoneTexte 4"/>
          <p:cNvSpPr txBox="1"/>
          <p:nvPr/>
        </p:nvSpPr>
        <p:spPr>
          <a:xfrm>
            <a:off x="3286442" y="2646144"/>
            <a:ext cx="2628900" cy="646331"/>
          </a:xfrm>
          <a:prstGeom prst="rect">
            <a:avLst/>
          </a:prstGeom>
          <a:noFill/>
        </p:spPr>
        <p:txBody>
          <a:bodyPr wrap="square" rtlCol="0">
            <a:spAutoFit/>
          </a:bodyPr>
          <a:lstStyle/>
          <a:p>
            <a:pPr algn="ctr"/>
            <a:r>
              <a:rPr lang="fr-FR" sz="3600" dirty="0">
                <a:solidFill>
                  <a:schemeClr val="bg1"/>
                </a:solidFill>
              </a:rPr>
              <a:t>PART 1</a:t>
            </a:r>
          </a:p>
        </p:txBody>
      </p:sp>
    </p:spTree>
    <p:extLst>
      <p:ext uri="{BB962C8B-B14F-4D97-AF65-F5344CB8AC3E}">
        <p14:creationId xmlns:p14="http://schemas.microsoft.com/office/powerpoint/2010/main" val="3555839873"/>
      </p:ext>
    </p:extLst>
  </p:cSld>
  <p:clrMapOvr>
    <a:masterClrMapping/>
  </p:clrMapOvr>
  <mc:AlternateContent xmlns:mc="http://schemas.openxmlformats.org/markup-compatibility/2006" xmlns:p14="http://schemas.microsoft.com/office/powerpoint/2010/main">
    <mc:Choice Requires="p14">
      <p:transition spd="slow" p14:dur="2000" advTm="10513"/>
    </mc:Choice>
    <mc:Fallback xmlns="">
      <p:transition spd="slow" advTm="10513"/>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476492" y="1154398"/>
            <a:ext cx="4643321" cy="3119488"/>
          </a:xfrm>
        </p:spPr>
        <p:txBody>
          <a:bodyPr/>
          <a:lstStyle/>
          <a:p>
            <a:r>
              <a:rPr lang="fr-FR" sz="1600" dirty="0"/>
              <a:t>Large </a:t>
            </a:r>
            <a:r>
              <a:rPr lang="fr-FR" sz="1600" dirty="0" err="1"/>
              <a:t>diversified</a:t>
            </a:r>
            <a:r>
              <a:rPr lang="fr-FR" sz="1600" dirty="0"/>
              <a:t> </a:t>
            </a:r>
            <a:r>
              <a:rPr lang="fr-FR" sz="1600" dirty="0" err="1"/>
              <a:t>vertically-integrated</a:t>
            </a:r>
            <a:r>
              <a:rPr lang="fr-FR" sz="1600" dirty="0"/>
              <a:t> </a:t>
            </a:r>
            <a:r>
              <a:rPr lang="fr-FR" sz="1600" dirty="0" err="1"/>
              <a:t>company</a:t>
            </a:r>
            <a:endParaRPr lang="fr-FR" sz="1600" dirty="0"/>
          </a:p>
          <a:p>
            <a:r>
              <a:rPr lang="fr-FR" sz="1600" dirty="0" err="1"/>
              <a:t>What</a:t>
            </a:r>
            <a:r>
              <a:rPr lang="fr-FR" sz="1600" dirty="0"/>
              <a:t> </a:t>
            </a:r>
            <a:r>
              <a:rPr lang="fr-FR" sz="1600" dirty="0" err="1"/>
              <a:t>happened</a:t>
            </a:r>
            <a:r>
              <a:rPr lang="fr-FR" sz="1600" dirty="0"/>
              <a:t>?</a:t>
            </a:r>
          </a:p>
          <a:p>
            <a:pPr lvl="1"/>
            <a:r>
              <a:rPr lang="fr-FR" sz="1200" dirty="0"/>
              <a:t>Large </a:t>
            </a:r>
            <a:r>
              <a:rPr lang="fr-FR" sz="1200" dirty="0" err="1"/>
              <a:t>number</a:t>
            </a:r>
            <a:r>
              <a:rPr lang="fr-FR" sz="1200" dirty="0"/>
              <a:t> of </a:t>
            </a:r>
            <a:r>
              <a:rPr lang="fr-FR" sz="1200" dirty="0" err="1"/>
              <a:t>phyical</a:t>
            </a:r>
            <a:r>
              <a:rPr lang="fr-FR" sz="1200" dirty="0"/>
              <a:t> </a:t>
            </a:r>
            <a:r>
              <a:rPr lang="fr-FR" sz="1200" dirty="0" err="1"/>
              <a:t>agencies</a:t>
            </a:r>
            <a:r>
              <a:rPr lang="fr-FR" sz="1200" dirty="0"/>
              <a:t> via </a:t>
            </a:r>
            <a:r>
              <a:rPr lang="fr-FR" sz="1200" dirty="0" err="1"/>
              <a:t>acquistions</a:t>
            </a:r>
            <a:r>
              <a:rPr lang="fr-FR" sz="1200" dirty="0"/>
              <a:t> </a:t>
            </a:r>
            <a:r>
              <a:rPr lang="fr-FR" sz="1200" dirty="0" err="1"/>
              <a:t>creating</a:t>
            </a:r>
            <a:r>
              <a:rPr lang="fr-FR" sz="1200" dirty="0"/>
              <a:t> large </a:t>
            </a:r>
            <a:r>
              <a:rPr lang="fr-FR" sz="1200" dirty="0" err="1"/>
              <a:t>fixed</a:t>
            </a:r>
            <a:r>
              <a:rPr lang="fr-FR" sz="1200" dirty="0"/>
              <a:t> </a:t>
            </a:r>
            <a:r>
              <a:rPr lang="fr-FR" sz="1200" dirty="0" err="1"/>
              <a:t>costs</a:t>
            </a:r>
            <a:r>
              <a:rPr lang="fr-FR" sz="1200" dirty="0"/>
              <a:t> – </a:t>
            </a:r>
            <a:r>
              <a:rPr lang="fr-FR" sz="1200" dirty="0" err="1"/>
              <a:t>big</a:t>
            </a:r>
            <a:r>
              <a:rPr lang="fr-FR" sz="1200" dirty="0"/>
              <a:t> volume </a:t>
            </a:r>
            <a:r>
              <a:rPr lang="fr-FR" sz="1200" dirty="0" err="1"/>
              <a:t>is</a:t>
            </a:r>
            <a:r>
              <a:rPr lang="fr-FR" sz="1200" dirty="0"/>
              <a:t> </a:t>
            </a:r>
            <a:r>
              <a:rPr lang="fr-FR" sz="1200" dirty="0" err="1"/>
              <a:t>needed</a:t>
            </a:r>
            <a:endParaRPr lang="fr-FR" sz="1200" dirty="0"/>
          </a:p>
          <a:p>
            <a:pPr lvl="1"/>
            <a:r>
              <a:rPr lang="fr-FR" sz="1200" dirty="0"/>
              <a:t>Not </a:t>
            </a:r>
            <a:r>
              <a:rPr lang="fr-FR" sz="1200" dirty="0" err="1"/>
              <a:t>ready</a:t>
            </a:r>
            <a:r>
              <a:rPr lang="fr-FR" sz="1200" dirty="0"/>
              <a:t> for </a:t>
            </a:r>
            <a:r>
              <a:rPr lang="fr-FR" sz="1200" dirty="0" err="1"/>
              <a:t>low</a:t>
            </a:r>
            <a:r>
              <a:rPr lang="fr-FR" sz="1200" dirty="0"/>
              <a:t> </a:t>
            </a:r>
            <a:r>
              <a:rPr lang="fr-FR" sz="1200" dirty="0" err="1"/>
              <a:t>cost</a:t>
            </a:r>
            <a:r>
              <a:rPr lang="fr-FR" sz="1200" dirty="0"/>
              <a:t> </a:t>
            </a:r>
            <a:r>
              <a:rPr lang="fr-FR" sz="1200" dirty="0" err="1"/>
              <a:t>competition</a:t>
            </a:r>
            <a:r>
              <a:rPr lang="fr-FR" sz="1200" dirty="0"/>
              <a:t> and online sales</a:t>
            </a:r>
          </a:p>
          <a:p>
            <a:pPr lvl="1"/>
            <a:r>
              <a:rPr lang="fr-FR" sz="1200" dirty="0" err="1"/>
              <a:t>Merged</a:t>
            </a:r>
            <a:r>
              <a:rPr lang="fr-FR" sz="1200" dirty="0"/>
              <a:t> </a:t>
            </a:r>
            <a:r>
              <a:rPr lang="fr-FR" sz="1200" dirty="0" err="1"/>
              <a:t>with</a:t>
            </a:r>
            <a:r>
              <a:rPr lang="fr-FR" sz="1200" dirty="0"/>
              <a:t> </a:t>
            </a:r>
            <a:r>
              <a:rPr lang="fr-FR" sz="1200" dirty="0" err="1"/>
              <a:t>failing</a:t>
            </a:r>
            <a:r>
              <a:rPr lang="fr-FR" sz="1200" dirty="0"/>
              <a:t> </a:t>
            </a:r>
            <a:r>
              <a:rPr lang="fr-FR" sz="1200" i="1" dirty="0" err="1"/>
              <a:t>MyTravel</a:t>
            </a:r>
            <a:r>
              <a:rPr lang="fr-FR" sz="1200" dirty="0"/>
              <a:t> to </a:t>
            </a:r>
            <a:r>
              <a:rPr lang="fr-FR" sz="1200" dirty="0" err="1"/>
              <a:t>expand</a:t>
            </a:r>
            <a:r>
              <a:rPr lang="fr-FR" sz="1200" dirty="0"/>
              <a:t> </a:t>
            </a:r>
            <a:r>
              <a:rPr lang="fr-FR" sz="1200" dirty="0" err="1"/>
              <a:t>operations</a:t>
            </a:r>
            <a:r>
              <a:rPr lang="fr-FR" sz="1200" dirty="0"/>
              <a:t> </a:t>
            </a:r>
            <a:r>
              <a:rPr lang="fr-FR" sz="1200" dirty="0" err="1"/>
              <a:t>even</a:t>
            </a:r>
            <a:r>
              <a:rPr lang="fr-FR" sz="1200" dirty="0"/>
              <a:t> more !</a:t>
            </a:r>
          </a:p>
          <a:p>
            <a:pPr lvl="1"/>
            <a:r>
              <a:rPr lang="fr-FR" sz="1200" dirty="0" err="1"/>
              <a:t>Huge</a:t>
            </a:r>
            <a:r>
              <a:rPr lang="fr-FR" sz="1200" dirty="0"/>
              <a:t> C-suite </a:t>
            </a:r>
            <a:r>
              <a:rPr lang="fr-FR" sz="1200" dirty="0" err="1"/>
              <a:t>pay</a:t>
            </a:r>
            <a:r>
              <a:rPr lang="fr-FR" sz="1200" dirty="0"/>
              <a:t> and </a:t>
            </a:r>
            <a:r>
              <a:rPr lang="fr-FR" sz="1200" dirty="0" err="1"/>
              <a:t>bonuses</a:t>
            </a:r>
            <a:endParaRPr lang="fr-FR" sz="1200" dirty="0"/>
          </a:p>
          <a:p>
            <a:r>
              <a:rPr lang="fr-FR" sz="1600" dirty="0" err="1"/>
              <a:t>Was</a:t>
            </a:r>
            <a:r>
              <a:rPr lang="fr-FR" sz="1600" dirty="0"/>
              <a:t> Thomas Cook </a:t>
            </a:r>
            <a:r>
              <a:rPr lang="fr-FR" sz="1600" u="sng" dirty="0" err="1"/>
              <a:t>too</a:t>
            </a:r>
            <a:r>
              <a:rPr lang="fr-FR" sz="1600" dirty="0"/>
              <a:t> </a:t>
            </a:r>
            <a:r>
              <a:rPr lang="fr-FR" sz="1600" dirty="0" err="1"/>
              <a:t>diversified</a:t>
            </a:r>
            <a:r>
              <a:rPr lang="fr-FR" sz="1600" dirty="0"/>
              <a:t>?</a:t>
            </a:r>
          </a:p>
          <a:p>
            <a:r>
              <a:rPr lang="fr-FR" sz="1600" dirty="0" err="1"/>
              <a:t>Was</a:t>
            </a:r>
            <a:r>
              <a:rPr lang="fr-FR" sz="1600" dirty="0"/>
              <a:t> Thomas Cook </a:t>
            </a:r>
            <a:r>
              <a:rPr lang="fr-FR" sz="1600" u="sng" dirty="0" err="1"/>
              <a:t>too</a:t>
            </a:r>
            <a:r>
              <a:rPr lang="fr-FR" sz="1600" dirty="0"/>
              <a:t> </a:t>
            </a:r>
            <a:r>
              <a:rPr lang="fr-FR" sz="1600" dirty="0" err="1"/>
              <a:t>big</a:t>
            </a:r>
            <a:r>
              <a:rPr lang="fr-FR" sz="1600" dirty="0"/>
              <a:t> ?</a:t>
            </a:r>
          </a:p>
        </p:txBody>
      </p:sp>
      <p:sp>
        <p:nvSpPr>
          <p:cNvPr id="3" name="Titre 2"/>
          <p:cNvSpPr>
            <a:spLocks noGrp="1"/>
          </p:cNvSpPr>
          <p:nvPr>
            <p:ph type="title"/>
          </p:nvPr>
        </p:nvSpPr>
        <p:spPr/>
        <p:txBody>
          <a:bodyPr/>
          <a:lstStyle/>
          <a:p>
            <a:r>
              <a:rPr lang="fr-FR" dirty="0"/>
              <a:t>Thomas Cook</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79</a:t>
            </a:fld>
            <a:endParaRPr lang="fr-FR"/>
          </a:p>
        </p:txBody>
      </p:sp>
      <p:pic>
        <p:nvPicPr>
          <p:cNvPr id="6" name="Image 5"/>
          <p:cNvPicPr>
            <a:picLocks noChangeAspect="1"/>
          </p:cNvPicPr>
          <p:nvPr/>
        </p:nvPicPr>
        <p:blipFill rotWithShape="1">
          <a:blip r:embed="rId2"/>
          <a:srcRect l="11035" r="50204"/>
          <a:stretch/>
        </p:blipFill>
        <p:spPr>
          <a:xfrm>
            <a:off x="0" y="784284"/>
            <a:ext cx="1476492" cy="3723777"/>
          </a:xfrm>
          <a:prstGeom prst="rect">
            <a:avLst/>
          </a:prstGeom>
        </p:spPr>
      </p:pic>
    </p:spTree>
    <p:extLst>
      <p:ext uri="{BB962C8B-B14F-4D97-AF65-F5344CB8AC3E}">
        <p14:creationId xmlns:p14="http://schemas.microsoft.com/office/powerpoint/2010/main" val="1897311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546" y="947172"/>
            <a:ext cx="8463869" cy="3119488"/>
          </a:xfrm>
        </p:spPr>
        <p:txBody>
          <a:bodyPr/>
          <a:lstStyle/>
          <a:p>
            <a:pPr marL="0" indent="0">
              <a:buNone/>
            </a:pPr>
            <a:r>
              <a:rPr lang="en-US" sz="1800" b="1" dirty="0"/>
              <a:t>Competitive strategy </a:t>
            </a:r>
            <a:r>
              <a:rPr lang="en-US" sz="1800" dirty="0"/>
              <a:t>is about how a company, business unit or </a:t>
            </a:r>
            <a:r>
              <a:rPr lang="en-US" sz="1800" dirty="0" err="1"/>
              <a:t>organisation</a:t>
            </a:r>
            <a:r>
              <a:rPr lang="en-US" sz="1800" dirty="0"/>
              <a:t> </a:t>
            </a:r>
            <a:r>
              <a:rPr lang="en-US" sz="1800" dirty="0" err="1"/>
              <a:t>acheives</a:t>
            </a:r>
            <a:r>
              <a:rPr lang="en-US" sz="1800" dirty="0"/>
              <a:t> competitive advantage in its domain of activity.</a:t>
            </a:r>
          </a:p>
          <a:p>
            <a:pPr marL="0" indent="0">
              <a:buNone/>
            </a:pPr>
            <a:endParaRPr lang="en-US" sz="1800" dirty="0"/>
          </a:p>
          <a:p>
            <a:pPr marL="0" indent="0">
              <a:buNone/>
            </a:pPr>
            <a:r>
              <a:rPr lang="en-US" sz="1800" b="1" dirty="0"/>
              <a:t>Competitive advantage </a:t>
            </a:r>
            <a:r>
              <a:rPr lang="en-US" sz="1800" dirty="0"/>
              <a:t>is about how a company, business unit or </a:t>
            </a:r>
            <a:r>
              <a:rPr lang="en-US" sz="1800" dirty="0" err="1"/>
              <a:t>organisation</a:t>
            </a:r>
            <a:r>
              <a:rPr lang="en-US" sz="1800" dirty="0"/>
              <a:t> creates value for it users which is both greater than the costs of supplying them </a:t>
            </a:r>
            <a:r>
              <a:rPr lang="en-US" sz="1800" u="sng" dirty="0"/>
              <a:t>and</a:t>
            </a:r>
            <a:r>
              <a:rPr lang="en-US" sz="1800" dirty="0"/>
              <a:t> superior to that of rivals. </a:t>
            </a:r>
            <a:br>
              <a:rPr lang="en-US" sz="1800" dirty="0"/>
            </a:br>
            <a:endParaRPr lang="en-US" sz="1800" dirty="0"/>
          </a:p>
          <a:p>
            <a:pPr lvl="1"/>
            <a:r>
              <a:rPr lang="en-US" sz="1400" dirty="0"/>
              <a:t>« Competitive » - we can effectively compete by creating perceived value that is greater than costs.</a:t>
            </a:r>
          </a:p>
          <a:p>
            <a:pPr lvl="1"/>
            <a:r>
              <a:rPr lang="en-US" sz="1400" dirty="0"/>
              <a:t>« Advantage » - we have a perceived value that is greater than our rivals. </a:t>
            </a:r>
          </a:p>
          <a:p>
            <a:pPr marL="0" indent="0">
              <a:buNone/>
            </a:pPr>
            <a:r>
              <a:rPr lang="en-US" sz="1600" dirty="0"/>
              <a:t>When two or more firms compete over the same market, one firm has a </a:t>
            </a:r>
            <a:r>
              <a:rPr lang="en-US" sz="1600" b="1" dirty="0"/>
              <a:t>competitive advantage </a:t>
            </a:r>
            <a:r>
              <a:rPr lang="en-US" sz="1600" dirty="0"/>
              <a:t>over its rivals when it earns  (or has the potential to earn ) a </a:t>
            </a:r>
            <a:r>
              <a:rPr lang="en-US" sz="1600" u="sng" dirty="0"/>
              <a:t>persistently</a:t>
            </a:r>
            <a:r>
              <a:rPr lang="en-US" sz="1600" dirty="0"/>
              <a:t> higher rate of profit / level of performance</a:t>
            </a:r>
          </a:p>
          <a:p>
            <a:endParaRPr lang="en-US" sz="1800" dirty="0"/>
          </a:p>
        </p:txBody>
      </p:sp>
      <p:sp>
        <p:nvSpPr>
          <p:cNvPr id="3" name="Titre 2"/>
          <p:cNvSpPr>
            <a:spLocks noGrp="1"/>
          </p:cNvSpPr>
          <p:nvPr>
            <p:ph type="title"/>
          </p:nvPr>
        </p:nvSpPr>
        <p:spPr/>
        <p:txBody>
          <a:bodyPr/>
          <a:lstStyle/>
          <a:p>
            <a:r>
              <a:rPr lang="fr-FR" dirty="0" err="1"/>
              <a:t>Competitive</a:t>
            </a:r>
            <a:r>
              <a:rPr lang="fr-FR" dirty="0"/>
              <a:t> </a:t>
            </a:r>
            <a:r>
              <a:rPr lang="fr-FR" dirty="0" err="1"/>
              <a:t>strategy</a:t>
            </a:r>
            <a:endParaRPr lang="fr-FR" dirty="0"/>
          </a:p>
        </p:txBody>
      </p:sp>
      <p:sp>
        <p:nvSpPr>
          <p:cNvPr id="4" name="Sous-titre 3"/>
          <p:cNvSpPr>
            <a:spLocks noGrp="1"/>
          </p:cNvSpPr>
          <p:nvPr>
            <p:ph type="subTitle" idx="13"/>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8</a:t>
            </a:fld>
            <a:endParaRPr lang="fr-FR"/>
          </a:p>
        </p:txBody>
      </p:sp>
      <p:grpSp>
        <p:nvGrpSpPr>
          <p:cNvPr id="10" name="Groupe 9"/>
          <p:cNvGrpSpPr/>
          <p:nvPr/>
        </p:nvGrpSpPr>
        <p:grpSpPr>
          <a:xfrm>
            <a:off x="355846" y="713703"/>
            <a:ext cx="8714475" cy="892796"/>
            <a:chOff x="355846" y="713703"/>
            <a:chExt cx="8714475" cy="892796"/>
          </a:xfrm>
        </p:grpSpPr>
        <p:sp>
          <p:nvSpPr>
            <p:cNvPr id="6" name="Rectangle 5"/>
            <p:cNvSpPr/>
            <p:nvPr/>
          </p:nvSpPr>
          <p:spPr>
            <a:xfrm>
              <a:off x="355846" y="954903"/>
              <a:ext cx="8299781" cy="651596"/>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 7"/>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713703"/>
              <a:ext cx="479031" cy="513384"/>
            </a:xfrm>
            <a:prstGeom prst="rect">
              <a:avLst/>
            </a:prstGeom>
          </p:spPr>
        </p:pic>
      </p:grpSp>
      <p:grpSp>
        <p:nvGrpSpPr>
          <p:cNvPr id="11" name="Groupe 10"/>
          <p:cNvGrpSpPr/>
          <p:nvPr/>
        </p:nvGrpSpPr>
        <p:grpSpPr>
          <a:xfrm>
            <a:off x="355846" y="1694699"/>
            <a:ext cx="8714475" cy="1090065"/>
            <a:chOff x="355846" y="1694699"/>
            <a:chExt cx="8714475" cy="1090065"/>
          </a:xfrm>
        </p:grpSpPr>
        <p:sp>
          <p:nvSpPr>
            <p:cNvPr id="7" name="Rectangle 6"/>
            <p:cNvSpPr/>
            <p:nvPr/>
          </p:nvSpPr>
          <p:spPr>
            <a:xfrm>
              <a:off x="355846" y="1945258"/>
              <a:ext cx="8299781" cy="839506"/>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Image 8"/>
            <p:cNvPicPr>
              <a:picLocks noChangeAspect="1"/>
            </p:cNvPicPr>
            <p:nvPr/>
          </p:nvPicPr>
          <p:blipFill>
            <a:blip r:embed="rId2">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1694699"/>
              <a:ext cx="479031" cy="513384"/>
            </a:xfrm>
            <a:prstGeom prst="rect">
              <a:avLst/>
            </a:prstGeom>
          </p:spPr>
        </p:pic>
      </p:grpSp>
    </p:spTree>
    <p:extLst>
      <p:ext uri="{BB962C8B-B14F-4D97-AF65-F5344CB8AC3E}">
        <p14:creationId xmlns:p14="http://schemas.microsoft.com/office/powerpoint/2010/main" val="330142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Strategic </a:t>
            </a:r>
            <a:r>
              <a:rPr lang="fr-FR" dirty="0" err="1"/>
              <a:t>Choices</a:t>
            </a:r>
            <a:endParaRPr lang="fr-FR" dirty="0"/>
          </a:p>
        </p:txBody>
      </p:sp>
      <p:sp>
        <p:nvSpPr>
          <p:cNvPr id="4" name="Sous-titre 3"/>
          <p:cNvSpPr>
            <a:spLocks noGrp="1"/>
          </p:cNvSpPr>
          <p:nvPr>
            <p:ph type="subTitle" idx="13"/>
          </p:nvPr>
        </p:nvSpPr>
        <p:spPr/>
        <p:txBody>
          <a:bodyPr/>
          <a:lstStyle/>
          <a:p>
            <a:r>
              <a:rPr lang="fr-FR" dirty="0"/>
              <a:t>Sessions 7-10</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80</a:t>
            </a:fld>
            <a:endParaRPr lang="fr-FR"/>
          </a:p>
        </p:txBody>
      </p:sp>
      <p:sp>
        <p:nvSpPr>
          <p:cNvPr id="7" name="Ellipse 6"/>
          <p:cNvSpPr/>
          <p:nvPr/>
        </p:nvSpPr>
        <p:spPr>
          <a:xfrm>
            <a:off x="4572000" y="172162"/>
            <a:ext cx="4325326" cy="4325326"/>
          </a:xfrm>
          <a:prstGeom prst="ellipse">
            <a:avLst/>
          </a:prstGeom>
          <a:solidFill>
            <a:srgbClr val="ACE0F0"/>
          </a:solidFill>
          <a:ln w="114300">
            <a:solidFill>
              <a:srgbClr val="00A6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e 19"/>
          <p:cNvGrpSpPr/>
          <p:nvPr/>
        </p:nvGrpSpPr>
        <p:grpSpPr>
          <a:xfrm>
            <a:off x="6077383" y="343317"/>
            <a:ext cx="1294865" cy="1187355"/>
            <a:chOff x="2028808" y="261429"/>
            <a:chExt cx="1294865" cy="1187355"/>
          </a:xfrm>
          <a:solidFill>
            <a:srgbClr val="83D2E2"/>
          </a:solidFill>
        </p:grpSpPr>
        <p:sp>
          <p:nvSpPr>
            <p:cNvPr id="12" name="Ellipse 11"/>
            <p:cNvSpPr/>
            <p:nvPr/>
          </p:nvSpPr>
          <p:spPr>
            <a:xfrm>
              <a:off x="2086204" y="261429"/>
              <a:ext cx="1187355" cy="1187355"/>
            </a:xfrm>
            <a:prstGeom prst="ellipse">
              <a:avLst/>
            </a:prstGeom>
            <a:grp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400" dirty="0"/>
            </a:p>
          </p:txBody>
        </p:sp>
        <p:sp>
          <p:nvSpPr>
            <p:cNvPr id="14" name="ZoneTexte 13"/>
            <p:cNvSpPr txBox="1"/>
            <p:nvPr/>
          </p:nvSpPr>
          <p:spPr>
            <a:xfrm>
              <a:off x="2028808" y="508340"/>
              <a:ext cx="1294865" cy="584775"/>
            </a:xfrm>
            <a:prstGeom prst="rect">
              <a:avLst/>
            </a:prstGeom>
            <a:noFill/>
            <a:ln>
              <a:noFill/>
            </a:ln>
          </p:spPr>
          <p:txBody>
            <a:bodyPr wrap="square" rtlCol="0">
              <a:spAutoFit/>
            </a:bodyPr>
            <a:lstStyle/>
            <a:p>
              <a:pPr algn="ctr"/>
              <a:r>
                <a:rPr lang="fr-FR" sz="1600" dirty="0"/>
                <a:t>Business</a:t>
              </a:r>
              <a:br>
                <a:rPr lang="fr-FR" sz="1600" dirty="0"/>
              </a:br>
              <a:r>
                <a:rPr lang="fr-FR" sz="1600" dirty="0" err="1"/>
                <a:t>strategy</a:t>
              </a:r>
              <a:endParaRPr lang="fr-FR" sz="1600" dirty="0"/>
            </a:p>
          </p:txBody>
        </p:sp>
      </p:grpSp>
      <p:grpSp>
        <p:nvGrpSpPr>
          <p:cNvPr id="22" name="Groupe 21"/>
          <p:cNvGrpSpPr/>
          <p:nvPr/>
        </p:nvGrpSpPr>
        <p:grpSpPr>
          <a:xfrm>
            <a:off x="7374501" y="1289765"/>
            <a:ext cx="1294865" cy="1187355"/>
            <a:chOff x="3325926" y="1207877"/>
            <a:chExt cx="1294865" cy="1187355"/>
          </a:xfrm>
        </p:grpSpPr>
        <p:sp>
          <p:nvSpPr>
            <p:cNvPr id="8" name="Ellipse 7"/>
            <p:cNvSpPr/>
            <p:nvPr/>
          </p:nvSpPr>
          <p:spPr>
            <a:xfrm>
              <a:off x="3357349" y="1207877"/>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5" name="ZoneTexte 14"/>
            <p:cNvSpPr txBox="1"/>
            <p:nvPr/>
          </p:nvSpPr>
          <p:spPr>
            <a:xfrm>
              <a:off x="3325926" y="1634492"/>
              <a:ext cx="1294865" cy="338554"/>
            </a:xfrm>
            <a:prstGeom prst="rect">
              <a:avLst/>
            </a:prstGeom>
            <a:noFill/>
          </p:spPr>
          <p:txBody>
            <a:bodyPr wrap="square" rtlCol="0">
              <a:spAutoFit/>
            </a:bodyPr>
            <a:lstStyle/>
            <a:p>
              <a:pPr algn="ctr"/>
              <a:r>
                <a:rPr lang="fr-FR" sz="1600" dirty="0"/>
                <a:t>International</a:t>
              </a:r>
            </a:p>
          </p:txBody>
        </p:sp>
      </p:grpSp>
      <p:grpSp>
        <p:nvGrpSpPr>
          <p:cNvPr id="21" name="Groupe 20"/>
          <p:cNvGrpSpPr/>
          <p:nvPr/>
        </p:nvGrpSpPr>
        <p:grpSpPr>
          <a:xfrm>
            <a:off x="4809878" y="1289765"/>
            <a:ext cx="1294865" cy="1187355"/>
            <a:chOff x="761303" y="1207877"/>
            <a:chExt cx="1294865" cy="1187355"/>
          </a:xfrm>
        </p:grpSpPr>
        <p:sp>
          <p:nvSpPr>
            <p:cNvPr id="11" name="Ellipse 10"/>
            <p:cNvSpPr/>
            <p:nvPr/>
          </p:nvSpPr>
          <p:spPr>
            <a:xfrm>
              <a:off x="815059" y="1207877"/>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6" name="ZoneTexte 15"/>
            <p:cNvSpPr txBox="1"/>
            <p:nvPr/>
          </p:nvSpPr>
          <p:spPr>
            <a:xfrm>
              <a:off x="761303" y="1484364"/>
              <a:ext cx="1294865" cy="584775"/>
            </a:xfrm>
            <a:prstGeom prst="rect">
              <a:avLst/>
            </a:prstGeom>
            <a:noFill/>
          </p:spPr>
          <p:txBody>
            <a:bodyPr wrap="square" rtlCol="0">
              <a:spAutoFit/>
            </a:bodyPr>
            <a:lstStyle/>
            <a:p>
              <a:pPr algn="ctr"/>
              <a:r>
                <a:rPr lang="fr-FR" sz="1600" dirty="0" err="1"/>
                <a:t>Corporate</a:t>
              </a:r>
              <a:br>
                <a:rPr lang="fr-FR" sz="1600" dirty="0"/>
              </a:br>
              <a:r>
                <a:rPr lang="fr-FR" sz="1600" dirty="0" err="1"/>
                <a:t>Strategy</a:t>
              </a:r>
              <a:endParaRPr lang="fr-FR" sz="1600" dirty="0"/>
            </a:p>
          </p:txBody>
        </p:sp>
      </p:grpSp>
      <p:grpSp>
        <p:nvGrpSpPr>
          <p:cNvPr id="23" name="Groupe 22"/>
          <p:cNvGrpSpPr/>
          <p:nvPr/>
        </p:nvGrpSpPr>
        <p:grpSpPr>
          <a:xfrm>
            <a:off x="6900468" y="2940801"/>
            <a:ext cx="1294865" cy="1187355"/>
            <a:chOff x="2851893" y="2858913"/>
            <a:chExt cx="1294865" cy="1187355"/>
          </a:xfrm>
        </p:grpSpPr>
        <p:sp>
          <p:nvSpPr>
            <p:cNvPr id="13" name="Ellipse 12"/>
            <p:cNvSpPr/>
            <p:nvPr/>
          </p:nvSpPr>
          <p:spPr>
            <a:xfrm>
              <a:off x="2917234" y="2858913"/>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7" name="ZoneTexte 16"/>
            <p:cNvSpPr txBox="1"/>
            <p:nvPr/>
          </p:nvSpPr>
          <p:spPr>
            <a:xfrm>
              <a:off x="2851893" y="3004995"/>
              <a:ext cx="1294865" cy="830997"/>
            </a:xfrm>
            <a:prstGeom prst="rect">
              <a:avLst/>
            </a:prstGeom>
            <a:noFill/>
          </p:spPr>
          <p:txBody>
            <a:bodyPr wrap="square" rtlCol="0">
              <a:spAutoFit/>
            </a:bodyPr>
            <a:lstStyle/>
            <a:p>
              <a:pPr algn="ctr"/>
              <a:r>
                <a:rPr lang="fr-FR" sz="1600" dirty="0"/>
                <a:t>Acquisitions</a:t>
              </a:r>
              <a:br>
                <a:rPr lang="fr-FR" sz="1600" dirty="0"/>
              </a:br>
              <a:r>
                <a:rPr lang="fr-FR" sz="1600" dirty="0"/>
                <a:t>&amp;</a:t>
              </a:r>
              <a:br>
                <a:rPr lang="fr-FR" sz="1600" dirty="0"/>
              </a:br>
              <a:r>
                <a:rPr lang="fr-FR" sz="1600" dirty="0"/>
                <a:t>Alliances</a:t>
              </a:r>
            </a:p>
          </p:txBody>
        </p:sp>
      </p:grpSp>
      <p:grpSp>
        <p:nvGrpSpPr>
          <p:cNvPr id="24" name="Groupe 23"/>
          <p:cNvGrpSpPr/>
          <p:nvPr/>
        </p:nvGrpSpPr>
        <p:grpSpPr>
          <a:xfrm>
            <a:off x="5327321" y="2940801"/>
            <a:ext cx="1294865" cy="1187355"/>
            <a:chOff x="1278746" y="2858913"/>
            <a:chExt cx="1294865" cy="1187355"/>
          </a:xfrm>
        </p:grpSpPr>
        <p:sp>
          <p:nvSpPr>
            <p:cNvPr id="10" name="Ellipse 9"/>
            <p:cNvSpPr/>
            <p:nvPr/>
          </p:nvSpPr>
          <p:spPr>
            <a:xfrm>
              <a:off x="1327749" y="2858913"/>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8" name="ZoneTexte 17"/>
            <p:cNvSpPr txBox="1"/>
            <p:nvPr/>
          </p:nvSpPr>
          <p:spPr>
            <a:xfrm>
              <a:off x="1278746" y="3060697"/>
              <a:ext cx="1294865" cy="584775"/>
            </a:xfrm>
            <a:prstGeom prst="rect">
              <a:avLst/>
            </a:prstGeom>
            <a:noFill/>
          </p:spPr>
          <p:txBody>
            <a:bodyPr wrap="square" rtlCol="0">
              <a:spAutoFit/>
            </a:bodyPr>
            <a:lstStyle/>
            <a:p>
              <a:pPr algn="ctr"/>
              <a:r>
                <a:rPr lang="fr-FR" sz="1600" dirty="0"/>
                <a:t>Entre-</a:t>
              </a:r>
              <a:r>
                <a:rPr lang="fr-FR" sz="1600" dirty="0" err="1"/>
                <a:t>preneurship</a:t>
              </a:r>
              <a:endParaRPr lang="fr-FR" sz="1600" dirty="0"/>
            </a:p>
          </p:txBody>
        </p:sp>
      </p:grpSp>
      <p:sp>
        <p:nvSpPr>
          <p:cNvPr id="19" name="ZoneTexte 18"/>
          <p:cNvSpPr txBox="1"/>
          <p:nvPr/>
        </p:nvSpPr>
        <p:spPr>
          <a:xfrm>
            <a:off x="6009087" y="1957287"/>
            <a:ext cx="1502334" cy="830997"/>
          </a:xfrm>
          <a:prstGeom prst="rect">
            <a:avLst/>
          </a:prstGeom>
          <a:noFill/>
        </p:spPr>
        <p:txBody>
          <a:bodyPr wrap="none" rtlCol="0">
            <a:spAutoFit/>
          </a:bodyPr>
          <a:lstStyle/>
          <a:p>
            <a:pPr algn="ctr"/>
            <a:r>
              <a:rPr lang="fr-FR" sz="2400" b="1" dirty="0">
                <a:latin typeface="Arial" panose="020B0604020202020204" pitchFamily="34" charset="0"/>
                <a:cs typeface="Arial" panose="020B0604020202020204" pitchFamily="34" charset="0"/>
              </a:rPr>
              <a:t>Strategic</a:t>
            </a:r>
            <a:br>
              <a:rPr lang="fr-FR" sz="2400" b="1" dirty="0">
                <a:latin typeface="Arial" panose="020B0604020202020204" pitchFamily="34" charset="0"/>
                <a:cs typeface="Arial" panose="020B0604020202020204" pitchFamily="34" charset="0"/>
              </a:rPr>
            </a:br>
            <a:r>
              <a:rPr lang="fr-FR" sz="2400" b="1" dirty="0" err="1">
                <a:latin typeface="Arial" panose="020B0604020202020204" pitchFamily="34" charset="0"/>
                <a:cs typeface="Arial" panose="020B0604020202020204" pitchFamily="34" charset="0"/>
              </a:rPr>
              <a:t>Choices</a:t>
            </a:r>
            <a:endParaRPr lang="fr-FR" sz="2400" b="1" dirty="0">
              <a:latin typeface="Arial" panose="020B0604020202020204" pitchFamily="34" charset="0"/>
              <a:cs typeface="Arial" panose="020B0604020202020204" pitchFamily="34" charset="0"/>
            </a:endParaRPr>
          </a:p>
        </p:txBody>
      </p:sp>
      <p:sp>
        <p:nvSpPr>
          <p:cNvPr id="25" name="ZoneTexte 24"/>
          <p:cNvSpPr txBox="1"/>
          <p:nvPr/>
        </p:nvSpPr>
        <p:spPr>
          <a:xfrm>
            <a:off x="384481" y="1111260"/>
            <a:ext cx="4187519" cy="4093428"/>
          </a:xfrm>
          <a:prstGeom prst="rect">
            <a:avLst/>
          </a:prstGeom>
          <a:noFill/>
        </p:spPr>
        <p:txBody>
          <a:bodyPr wrap="square" rtlCol="0">
            <a:spAutoFit/>
          </a:bodyPr>
          <a:lstStyle/>
          <a:p>
            <a:r>
              <a:rPr lang="en-US" b="1" dirty="0"/>
              <a:t>Strategic choices </a:t>
            </a:r>
            <a:r>
              <a:rPr lang="en-US" dirty="0"/>
              <a:t>involve understanding the underlying bases for future strategy at both the business unit and corporate levels and the options for developing strategy in terms of both the directions and methods of development.</a:t>
            </a:r>
          </a:p>
          <a:p>
            <a:endParaRPr lang="en-US" dirty="0"/>
          </a:p>
          <a:p>
            <a:pPr marL="285750" indent="-285750">
              <a:buFont typeface="Arial" panose="020B0604020202020204" pitchFamily="34" charset="0"/>
              <a:buChar char="•"/>
            </a:pPr>
            <a:r>
              <a:rPr lang="en-US" sz="1600" dirty="0"/>
              <a:t>What business to include in portfolio?</a:t>
            </a:r>
          </a:p>
          <a:p>
            <a:pPr marL="285750" indent="-285750">
              <a:buFont typeface="Arial" panose="020B0604020202020204" pitchFamily="34" charset="0"/>
              <a:buChar char="•"/>
            </a:pPr>
            <a:r>
              <a:rPr lang="en-US" sz="1600" dirty="0"/>
              <a:t>How do our businesses compete?</a:t>
            </a:r>
          </a:p>
          <a:p>
            <a:pPr marL="285750" indent="-285750">
              <a:buFont typeface="Arial" panose="020B0604020202020204" pitchFamily="34" charset="0"/>
              <a:buChar char="•"/>
            </a:pPr>
            <a:r>
              <a:rPr lang="en-US" sz="1600" dirty="0"/>
              <a:t>How should we compete internationally?</a:t>
            </a:r>
          </a:p>
          <a:p>
            <a:pPr marL="285750" indent="-285750">
              <a:buFont typeface="Arial" panose="020B0604020202020204" pitchFamily="34" charset="0"/>
              <a:buChar char="•"/>
            </a:pPr>
            <a:r>
              <a:rPr lang="en-US" sz="1600" dirty="0"/>
              <a:t>Are we innovating effectively?</a:t>
            </a:r>
          </a:p>
          <a:p>
            <a:pPr marL="285750" indent="-285750">
              <a:buFont typeface="Arial" panose="020B0604020202020204" pitchFamily="34" charset="0"/>
              <a:buChar char="•"/>
            </a:pPr>
            <a:r>
              <a:rPr lang="en-US" sz="1600" dirty="0"/>
              <a:t>Is non-organic growth important?</a:t>
            </a:r>
          </a:p>
          <a:p>
            <a:endParaRPr lang="en-US" dirty="0"/>
          </a:p>
          <a:p>
            <a:endParaRPr lang="en-US" dirty="0"/>
          </a:p>
          <a:p>
            <a:endParaRPr lang="fr-FR" dirty="0"/>
          </a:p>
        </p:txBody>
      </p:sp>
    </p:spTree>
    <p:extLst>
      <p:ext uri="{BB962C8B-B14F-4D97-AF65-F5344CB8AC3E}">
        <p14:creationId xmlns:p14="http://schemas.microsoft.com/office/powerpoint/2010/main" val="9638202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Strategic </a:t>
            </a:r>
            <a:r>
              <a:rPr lang="fr-FR" dirty="0" err="1"/>
              <a:t>Choices</a:t>
            </a:r>
            <a:endParaRPr lang="fr-FR" dirty="0"/>
          </a:p>
        </p:txBody>
      </p:sp>
      <p:sp>
        <p:nvSpPr>
          <p:cNvPr id="4" name="Sous-titre 3"/>
          <p:cNvSpPr>
            <a:spLocks noGrp="1"/>
          </p:cNvSpPr>
          <p:nvPr>
            <p:ph type="subTitle" idx="13"/>
          </p:nvPr>
        </p:nvSpPr>
        <p:spPr/>
        <p:txBody>
          <a:bodyPr/>
          <a:lstStyle/>
          <a:p>
            <a:r>
              <a:rPr lang="fr-FR" dirty="0"/>
              <a:t>Sessions 7-10</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81</a:t>
            </a:fld>
            <a:endParaRPr lang="fr-FR"/>
          </a:p>
        </p:txBody>
      </p:sp>
      <p:sp>
        <p:nvSpPr>
          <p:cNvPr id="7" name="Ellipse 6"/>
          <p:cNvSpPr/>
          <p:nvPr/>
        </p:nvSpPr>
        <p:spPr>
          <a:xfrm>
            <a:off x="4572000" y="172162"/>
            <a:ext cx="4325326" cy="4325326"/>
          </a:xfrm>
          <a:prstGeom prst="ellipse">
            <a:avLst/>
          </a:prstGeom>
          <a:solidFill>
            <a:srgbClr val="ACE0F0"/>
          </a:solidFill>
          <a:ln w="114300">
            <a:solidFill>
              <a:srgbClr val="00A6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p:cNvSpPr/>
          <p:nvPr/>
        </p:nvSpPr>
        <p:spPr>
          <a:xfrm>
            <a:off x="6134779" y="343317"/>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dirty="0"/>
          </a:p>
        </p:txBody>
      </p:sp>
      <p:grpSp>
        <p:nvGrpSpPr>
          <p:cNvPr id="22" name="Groupe 21"/>
          <p:cNvGrpSpPr/>
          <p:nvPr/>
        </p:nvGrpSpPr>
        <p:grpSpPr>
          <a:xfrm>
            <a:off x="7374501" y="1289765"/>
            <a:ext cx="1294865" cy="1187355"/>
            <a:chOff x="3325926" y="1207877"/>
            <a:chExt cx="1294865" cy="1187355"/>
          </a:xfrm>
        </p:grpSpPr>
        <p:sp>
          <p:nvSpPr>
            <p:cNvPr id="8" name="Ellipse 7"/>
            <p:cNvSpPr/>
            <p:nvPr/>
          </p:nvSpPr>
          <p:spPr>
            <a:xfrm>
              <a:off x="3357349" y="1207877"/>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5" name="ZoneTexte 14"/>
            <p:cNvSpPr txBox="1"/>
            <p:nvPr/>
          </p:nvSpPr>
          <p:spPr>
            <a:xfrm>
              <a:off x="3325926" y="1634492"/>
              <a:ext cx="1294865" cy="338554"/>
            </a:xfrm>
            <a:prstGeom prst="rect">
              <a:avLst/>
            </a:prstGeom>
            <a:noFill/>
          </p:spPr>
          <p:txBody>
            <a:bodyPr wrap="square" rtlCol="0">
              <a:spAutoFit/>
            </a:bodyPr>
            <a:lstStyle/>
            <a:p>
              <a:pPr algn="ctr"/>
              <a:r>
                <a:rPr lang="fr-FR" sz="1600" dirty="0"/>
                <a:t>International</a:t>
              </a:r>
            </a:p>
          </p:txBody>
        </p:sp>
      </p:grpSp>
      <p:grpSp>
        <p:nvGrpSpPr>
          <p:cNvPr id="21" name="Groupe 20"/>
          <p:cNvGrpSpPr/>
          <p:nvPr/>
        </p:nvGrpSpPr>
        <p:grpSpPr>
          <a:xfrm>
            <a:off x="4809878" y="1289765"/>
            <a:ext cx="1294865" cy="1187355"/>
            <a:chOff x="761303" y="1207877"/>
            <a:chExt cx="1294865" cy="1187355"/>
          </a:xfrm>
        </p:grpSpPr>
        <p:sp>
          <p:nvSpPr>
            <p:cNvPr id="11" name="Ellipse 10"/>
            <p:cNvSpPr/>
            <p:nvPr/>
          </p:nvSpPr>
          <p:spPr>
            <a:xfrm>
              <a:off x="815059" y="1207877"/>
              <a:ext cx="1187355" cy="1187355"/>
            </a:xfrm>
            <a:prstGeom prst="ellipse">
              <a:avLst/>
            </a:prstGeom>
            <a:solidFill>
              <a:srgbClr val="2CFF21"/>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6" name="ZoneTexte 15"/>
            <p:cNvSpPr txBox="1"/>
            <p:nvPr/>
          </p:nvSpPr>
          <p:spPr>
            <a:xfrm>
              <a:off x="761303" y="1484364"/>
              <a:ext cx="1294865" cy="584775"/>
            </a:xfrm>
            <a:prstGeom prst="rect">
              <a:avLst/>
            </a:prstGeom>
            <a:noFill/>
          </p:spPr>
          <p:txBody>
            <a:bodyPr wrap="square" rtlCol="0">
              <a:spAutoFit/>
            </a:bodyPr>
            <a:lstStyle/>
            <a:p>
              <a:pPr algn="ctr"/>
              <a:r>
                <a:rPr lang="fr-FR" sz="1600" dirty="0" err="1"/>
                <a:t>Corporate</a:t>
              </a:r>
              <a:br>
                <a:rPr lang="fr-FR" sz="1600" dirty="0"/>
              </a:br>
              <a:r>
                <a:rPr lang="fr-FR" sz="1600" dirty="0" err="1"/>
                <a:t>Strategy</a:t>
              </a:r>
              <a:endParaRPr lang="fr-FR" sz="1600" dirty="0"/>
            </a:p>
          </p:txBody>
        </p:sp>
      </p:grpSp>
      <p:grpSp>
        <p:nvGrpSpPr>
          <p:cNvPr id="24" name="Groupe 23"/>
          <p:cNvGrpSpPr/>
          <p:nvPr/>
        </p:nvGrpSpPr>
        <p:grpSpPr>
          <a:xfrm>
            <a:off x="5327321" y="2940801"/>
            <a:ext cx="1294865" cy="1187355"/>
            <a:chOff x="1278746" y="2858913"/>
            <a:chExt cx="1294865" cy="1187355"/>
          </a:xfrm>
        </p:grpSpPr>
        <p:sp>
          <p:nvSpPr>
            <p:cNvPr id="10" name="Ellipse 9"/>
            <p:cNvSpPr/>
            <p:nvPr/>
          </p:nvSpPr>
          <p:spPr>
            <a:xfrm>
              <a:off x="1327749" y="2858913"/>
              <a:ext cx="1187355" cy="1187355"/>
            </a:xfrm>
            <a:prstGeom prst="ellipse">
              <a:avLst/>
            </a:prstGeom>
            <a:solidFill>
              <a:srgbClr val="83D2E2"/>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18" name="ZoneTexte 17"/>
            <p:cNvSpPr txBox="1"/>
            <p:nvPr/>
          </p:nvSpPr>
          <p:spPr>
            <a:xfrm>
              <a:off x="1278746" y="3060697"/>
              <a:ext cx="1294865" cy="584775"/>
            </a:xfrm>
            <a:prstGeom prst="rect">
              <a:avLst/>
            </a:prstGeom>
            <a:noFill/>
          </p:spPr>
          <p:txBody>
            <a:bodyPr wrap="square" rtlCol="0">
              <a:spAutoFit/>
            </a:bodyPr>
            <a:lstStyle/>
            <a:p>
              <a:pPr algn="ctr"/>
              <a:r>
                <a:rPr lang="fr-FR" sz="1600" dirty="0"/>
                <a:t>Entre-</a:t>
              </a:r>
              <a:r>
                <a:rPr lang="fr-FR" sz="1600" dirty="0" err="1"/>
                <a:t>preneurship</a:t>
              </a:r>
              <a:endParaRPr lang="fr-FR" sz="1600" dirty="0"/>
            </a:p>
          </p:txBody>
        </p:sp>
      </p:grpSp>
      <p:sp>
        <p:nvSpPr>
          <p:cNvPr id="19" name="ZoneTexte 18"/>
          <p:cNvSpPr txBox="1"/>
          <p:nvPr/>
        </p:nvSpPr>
        <p:spPr>
          <a:xfrm>
            <a:off x="6009087" y="1957287"/>
            <a:ext cx="1502334" cy="830997"/>
          </a:xfrm>
          <a:prstGeom prst="rect">
            <a:avLst/>
          </a:prstGeom>
          <a:noFill/>
        </p:spPr>
        <p:txBody>
          <a:bodyPr wrap="none" rtlCol="0">
            <a:spAutoFit/>
          </a:bodyPr>
          <a:lstStyle/>
          <a:p>
            <a:pPr algn="ctr"/>
            <a:r>
              <a:rPr lang="fr-FR" sz="2400" b="1" dirty="0">
                <a:latin typeface="Arial" panose="020B0604020202020204" pitchFamily="34" charset="0"/>
                <a:cs typeface="Arial" panose="020B0604020202020204" pitchFamily="34" charset="0"/>
              </a:rPr>
              <a:t>Strategic</a:t>
            </a:r>
            <a:br>
              <a:rPr lang="fr-FR" sz="2400" b="1" dirty="0">
                <a:latin typeface="Arial" panose="020B0604020202020204" pitchFamily="34" charset="0"/>
                <a:cs typeface="Arial" panose="020B0604020202020204" pitchFamily="34" charset="0"/>
              </a:rPr>
            </a:br>
            <a:r>
              <a:rPr lang="fr-FR" sz="2400" b="1" dirty="0" err="1">
                <a:latin typeface="Arial" panose="020B0604020202020204" pitchFamily="34" charset="0"/>
                <a:cs typeface="Arial" panose="020B0604020202020204" pitchFamily="34" charset="0"/>
              </a:rPr>
              <a:t>Choices</a:t>
            </a:r>
            <a:endParaRPr lang="fr-FR" sz="2400" b="1" dirty="0">
              <a:latin typeface="Arial" panose="020B0604020202020204" pitchFamily="34" charset="0"/>
              <a:cs typeface="Arial" panose="020B0604020202020204" pitchFamily="34" charset="0"/>
            </a:endParaRPr>
          </a:p>
        </p:txBody>
      </p:sp>
      <p:sp>
        <p:nvSpPr>
          <p:cNvPr id="25" name="ZoneTexte 24"/>
          <p:cNvSpPr txBox="1"/>
          <p:nvPr/>
        </p:nvSpPr>
        <p:spPr>
          <a:xfrm>
            <a:off x="384481" y="1111260"/>
            <a:ext cx="4187519" cy="4093428"/>
          </a:xfrm>
          <a:prstGeom prst="rect">
            <a:avLst/>
          </a:prstGeom>
          <a:noFill/>
        </p:spPr>
        <p:txBody>
          <a:bodyPr wrap="square" rtlCol="0">
            <a:spAutoFit/>
          </a:bodyPr>
          <a:lstStyle/>
          <a:p>
            <a:r>
              <a:rPr lang="en-US" b="1" dirty="0"/>
              <a:t>Strategic choices </a:t>
            </a:r>
            <a:r>
              <a:rPr lang="en-US" dirty="0"/>
              <a:t>involve understanding the underlying bases for future strategy at both the business unit and corporate levels and the options for developing strategy in terms of both the directions and methods of development.</a:t>
            </a:r>
          </a:p>
          <a:p>
            <a:endParaRPr lang="en-US" dirty="0"/>
          </a:p>
          <a:p>
            <a:pPr marL="285750" indent="-285750">
              <a:buFont typeface="Arial" panose="020B0604020202020204" pitchFamily="34" charset="0"/>
              <a:buChar char="•"/>
            </a:pPr>
            <a:r>
              <a:rPr lang="en-US" sz="1600" dirty="0"/>
              <a:t>What business to include in portfolio?</a:t>
            </a:r>
          </a:p>
          <a:p>
            <a:pPr marL="285750" indent="-285750">
              <a:buFont typeface="Arial" panose="020B0604020202020204" pitchFamily="34" charset="0"/>
              <a:buChar char="•"/>
            </a:pPr>
            <a:r>
              <a:rPr lang="en-US" sz="1600" dirty="0"/>
              <a:t>How do our businesses compete?</a:t>
            </a:r>
          </a:p>
          <a:p>
            <a:pPr marL="285750" indent="-285750">
              <a:buFont typeface="Arial" panose="020B0604020202020204" pitchFamily="34" charset="0"/>
              <a:buChar char="•"/>
            </a:pPr>
            <a:r>
              <a:rPr lang="en-US" sz="1600" dirty="0"/>
              <a:t>How should we compete internationally?</a:t>
            </a:r>
          </a:p>
          <a:p>
            <a:pPr marL="285750" indent="-285750">
              <a:buFont typeface="Arial" panose="020B0604020202020204" pitchFamily="34" charset="0"/>
              <a:buChar char="•"/>
            </a:pPr>
            <a:r>
              <a:rPr lang="en-US" sz="1600" dirty="0"/>
              <a:t>Are we innovating effectively?</a:t>
            </a:r>
          </a:p>
          <a:p>
            <a:pPr marL="285750" indent="-285750">
              <a:buFont typeface="Arial" panose="020B0604020202020204" pitchFamily="34" charset="0"/>
              <a:buChar char="•"/>
            </a:pPr>
            <a:r>
              <a:rPr lang="en-US" sz="1600" dirty="0"/>
              <a:t>Is non-organic growth important?</a:t>
            </a:r>
          </a:p>
          <a:p>
            <a:endParaRPr lang="en-US" dirty="0"/>
          </a:p>
          <a:p>
            <a:endParaRPr lang="en-US" dirty="0"/>
          </a:p>
          <a:p>
            <a:endParaRPr lang="fr-FR" dirty="0"/>
          </a:p>
        </p:txBody>
      </p:sp>
      <p:grpSp>
        <p:nvGrpSpPr>
          <p:cNvPr id="26" name="Groupe 25"/>
          <p:cNvGrpSpPr/>
          <p:nvPr/>
        </p:nvGrpSpPr>
        <p:grpSpPr>
          <a:xfrm>
            <a:off x="6900468" y="2940801"/>
            <a:ext cx="1294865" cy="1187355"/>
            <a:chOff x="2851893" y="2858913"/>
            <a:chExt cx="1294865" cy="1187355"/>
          </a:xfrm>
        </p:grpSpPr>
        <p:sp>
          <p:nvSpPr>
            <p:cNvPr id="27" name="Ellipse 26"/>
            <p:cNvSpPr/>
            <p:nvPr/>
          </p:nvSpPr>
          <p:spPr>
            <a:xfrm>
              <a:off x="2917234" y="2858913"/>
              <a:ext cx="1187355" cy="1187355"/>
            </a:xfrm>
            <a:prstGeom prst="ellipse">
              <a:avLst/>
            </a:prstGeom>
            <a:solidFill>
              <a:srgbClr val="2CFF21"/>
            </a:solidFill>
            <a:ln>
              <a:solidFill>
                <a:srgbClr val="57C3E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a:p>
          </p:txBody>
        </p:sp>
        <p:sp>
          <p:nvSpPr>
            <p:cNvPr id="28" name="ZoneTexte 27"/>
            <p:cNvSpPr txBox="1"/>
            <p:nvPr/>
          </p:nvSpPr>
          <p:spPr>
            <a:xfrm>
              <a:off x="2851893" y="3004995"/>
              <a:ext cx="1294865" cy="830997"/>
            </a:xfrm>
            <a:prstGeom prst="rect">
              <a:avLst/>
            </a:prstGeom>
            <a:noFill/>
          </p:spPr>
          <p:txBody>
            <a:bodyPr wrap="square" rtlCol="0">
              <a:spAutoFit/>
            </a:bodyPr>
            <a:lstStyle/>
            <a:p>
              <a:pPr algn="ctr"/>
              <a:r>
                <a:rPr lang="fr-FR" sz="1600" dirty="0"/>
                <a:t>Acquisitions</a:t>
              </a:r>
              <a:br>
                <a:rPr lang="fr-FR" sz="1600" dirty="0"/>
              </a:br>
              <a:r>
                <a:rPr lang="fr-FR" sz="1600" dirty="0"/>
                <a:t>&amp;</a:t>
              </a:r>
              <a:br>
                <a:rPr lang="fr-FR" sz="1600" dirty="0"/>
              </a:br>
              <a:r>
                <a:rPr lang="fr-FR" sz="1600" dirty="0"/>
                <a:t>Alliances</a:t>
              </a:r>
            </a:p>
          </p:txBody>
        </p:sp>
      </p:grpSp>
      <p:sp>
        <p:nvSpPr>
          <p:cNvPr id="29" name="ZoneTexte 28"/>
          <p:cNvSpPr txBox="1"/>
          <p:nvPr/>
        </p:nvSpPr>
        <p:spPr>
          <a:xfrm>
            <a:off x="6077383" y="590228"/>
            <a:ext cx="1294865" cy="584775"/>
          </a:xfrm>
          <a:prstGeom prst="rect">
            <a:avLst/>
          </a:prstGeom>
          <a:noFill/>
          <a:ln>
            <a:noFill/>
          </a:ln>
        </p:spPr>
        <p:txBody>
          <a:bodyPr wrap="square" rtlCol="0">
            <a:spAutoFit/>
          </a:bodyPr>
          <a:lstStyle/>
          <a:p>
            <a:pPr algn="ctr"/>
            <a:r>
              <a:rPr lang="fr-FR" sz="1600" dirty="0"/>
              <a:t>Business</a:t>
            </a:r>
            <a:br>
              <a:rPr lang="fr-FR" sz="1600" dirty="0"/>
            </a:br>
            <a:r>
              <a:rPr lang="fr-FR" sz="1600" dirty="0" err="1"/>
              <a:t>strategy</a:t>
            </a:r>
            <a:endParaRPr lang="fr-FR" sz="1600" dirty="0"/>
          </a:p>
        </p:txBody>
      </p:sp>
    </p:spTree>
    <p:extLst>
      <p:ext uri="{BB962C8B-B14F-4D97-AF65-F5344CB8AC3E}">
        <p14:creationId xmlns:p14="http://schemas.microsoft.com/office/powerpoint/2010/main" val="23303368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err="1"/>
              <a:t>Growth</a:t>
            </a:r>
            <a:r>
              <a:rPr lang="fr-FR" dirty="0"/>
              <a:t> </a:t>
            </a:r>
            <a:r>
              <a:rPr lang="fr-FR" dirty="0" err="1"/>
              <a:t>strategies</a:t>
            </a:r>
            <a:endParaRPr lang="fr-FR" dirty="0"/>
          </a:p>
          <a:p>
            <a:r>
              <a:rPr lang="fr-FR" dirty="0"/>
              <a:t>Diversification</a:t>
            </a:r>
          </a:p>
          <a:p>
            <a:r>
              <a:rPr lang="fr-FR" dirty="0"/>
              <a:t>Vertical </a:t>
            </a:r>
            <a:r>
              <a:rPr lang="fr-FR" dirty="0" err="1"/>
              <a:t>Integration</a:t>
            </a:r>
            <a:endParaRPr lang="fr-FR" dirty="0"/>
          </a:p>
          <a:p>
            <a:pPr marL="0" indent="0">
              <a:buNone/>
            </a:pPr>
            <a:endParaRPr lang="fr-FR" dirty="0"/>
          </a:p>
          <a:p>
            <a:r>
              <a:rPr lang="fr-FR" dirty="0" err="1"/>
              <a:t>Corporate</a:t>
            </a:r>
            <a:r>
              <a:rPr lang="fr-FR" dirty="0"/>
              <a:t> </a:t>
            </a:r>
            <a:r>
              <a:rPr lang="fr-FR" dirty="0" err="1"/>
              <a:t>Parenting</a:t>
            </a:r>
            <a:endParaRPr lang="fr-FR" dirty="0"/>
          </a:p>
          <a:p>
            <a:r>
              <a:rPr lang="fr-FR" dirty="0"/>
              <a:t>Portfolio Management</a:t>
            </a:r>
            <a:br>
              <a:rPr lang="fr-FR" dirty="0"/>
            </a:br>
            <a:endParaRPr lang="fr-FR" dirty="0"/>
          </a:p>
          <a:p>
            <a:r>
              <a:rPr lang="fr-FR" dirty="0"/>
              <a:t>Strategic Alliances</a:t>
            </a:r>
          </a:p>
        </p:txBody>
      </p:sp>
      <p:sp>
        <p:nvSpPr>
          <p:cNvPr id="3" name="Titre 2"/>
          <p:cNvSpPr>
            <a:spLocks noGrp="1"/>
          </p:cNvSpPr>
          <p:nvPr>
            <p:ph type="title"/>
          </p:nvPr>
        </p:nvSpPr>
        <p:spPr/>
        <p:txBody>
          <a:bodyPr/>
          <a:lstStyle/>
          <a:p>
            <a:r>
              <a:rPr lang="fr-FR" dirty="0"/>
              <a:t>Topics</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82</a:t>
            </a:fld>
            <a:endParaRPr lang="fr-FR"/>
          </a:p>
        </p:txBody>
      </p:sp>
    </p:spTree>
    <p:extLst>
      <p:ext uri="{BB962C8B-B14F-4D97-AF65-F5344CB8AC3E}">
        <p14:creationId xmlns:p14="http://schemas.microsoft.com/office/powerpoint/2010/main" val="42405382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2130" y="2204917"/>
            <a:ext cx="9131870" cy="469106"/>
          </a:xfrm>
        </p:spPr>
        <p:txBody>
          <a:bodyPr/>
          <a:lstStyle/>
          <a:p>
            <a:pPr>
              <a:buNone/>
            </a:pPr>
            <a:r>
              <a:rPr lang="fr-FR" dirty="0"/>
              <a:t>Introduction</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83</a:t>
            </a:fld>
            <a:endParaRPr lang="fr-FR"/>
          </a:p>
        </p:txBody>
      </p:sp>
    </p:spTree>
    <p:extLst>
      <p:ext uri="{BB962C8B-B14F-4D97-AF65-F5344CB8AC3E}">
        <p14:creationId xmlns:p14="http://schemas.microsoft.com/office/powerpoint/2010/main" val="37490782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Corporate</a:t>
            </a:r>
            <a:r>
              <a:rPr lang="fr-FR" dirty="0"/>
              <a:t> </a:t>
            </a:r>
            <a:r>
              <a:rPr lang="fr-FR" dirty="0" err="1"/>
              <a:t>Strategy</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84</a:t>
            </a:fld>
            <a:endParaRPr lang="fr-FR"/>
          </a:p>
        </p:txBody>
      </p:sp>
      <p:pic>
        <p:nvPicPr>
          <p:cNvPr id="10" name="Image 9"/>
          <p:cNvPicPr>
            <a:picLocks noChangeAspect="1"/>
          </p:cNvPicPr>
          <p:nvPr/>
        </p:nvPicPr>
        <p:blipFill>
          <a:blip r:embed="rId2"/>
          <a:stretch>
            <a:fillRect/>
          </a:stretch>
        </p:blipFill>
        <p:spPr>
          <a:xfrm>
            <a:off x="3776974" y="1284618"/>
            <a:ext cx="1590052" cy="527292"/>
          </a:xfrm>
          <a:prstGeom prst="rect">
            <a:avLst/>
          </a:prstGeom>
        </p:spPr>
      </p:pic>
      <p:pic>
        <p:nvPicPr>
          <p:cNvPr id="11" name="Image 10"/>
          <p:cNvPicPr>
            <a:picLocks noChangeAspect="1"/>
          </p:cNvPicPr>
          <p:nvPr/>
        </p:nvPicPr>
        <p:blipFill>
          <a:blip r:embed="rId3"/>
          <a:stretch>
            <a:fillRect/>
          </a:stretch>
        </p:blipFill>
        <p:spPr>
          <a:xfrm>
            <a:off x="1000691" y="2088450"/>
            <a:ext cx="1297428" cy="521844"/>
          </a:xfrm>
          <a:prstGeom prst="rect">
            <a:avLst/>
          </a:prstGeom>
        </p:spPr>
      </p:pic>
      <p:pic>
        <p:nvPicPr>
          <p:cNvPr id="12" name="Image 11"/>
          <p:cNvPicPr>
            <a:picLocks noChangeAspect="1"/>
          </p:cNvPicPr>
          <p:nvPr/>
        </p:nvPicPr>
        <p:blipFill>
          <a:blip r:embed="rId4"/>
          <a:stretch>
            <a:fillRect/>
          </a:stretch>
        </p:blipFill>
        <p:spPr>
          <a:xfrm>
            <a:off x="2785864" y="2088450"/>
            <a:ext cx="1457562" cy="547263"/>
          </a:xfrm>
          <a:prstGeom prst="rect">
            <a:avLst/>
          </a:prstGeom>
        </p:spPr>
      </p:pic>
      <p:pic>
        <p:nvPicPr>
          <p:cNvPr id="13" name="Image 12"/>
          <p:cNvPicPr>
            <a:picLocks noChangeAspect="1"/>
          </p:cNvPicPr>
          <p:nvPr/>
        </p:nvPicPr>
        <p:blipFill>
          <a:blip r:embed="rId5"/>
          <a:stretch>
            <a:fillRect/>
          </a:stretch>
        </p:blipFill>
        <p:spPr>
          <a:xfrm>
            <a:off x="4727381" y="2034677"/>
            <a:ext cx="1719987" cy="601036"/>
          </a:xfrm>
          <a:prstGeom prst="rect">
            <a:avLst/>
          </a:prstGeom>
        </p:spPr>
      </p:pic>
      <p:pic>
        <p:nvPicPr>
          <p:cNvPr id="14" name="Image 13"/>
          <p:cNvPicPr>
            <a:picLocks noChangeAspect="1"/>
          </p:cNvPicPr>
          <p:nvPr/>
        </p:nvPicPr>
        <p:blipFill>
          <a:blip r:embed="rId6"/>
          <a:stretch>
            <a:fillRect/>
          </a:stretch>
        </p:blipFill>
        <p:spPr>
          <a:xfrm>
            <a:off x="7029309" y="2064310"/>
            <a:ext cx="1376562" cy="571403"/>
          </a:xfrm>
          <a:prstGeom prst="rect">
            <a:avLst/>
          </a:prstGeom>
        </p:spPr>
      </p:pic>
      <p:sp>
        <p:nvSpPr>
          <p:cNvPr id="15" name="ZoneTexte 14"/>
          <p:cNvSpPr txBox="1"/>
          <p:nvPr/>
        </p:nvSpPr>
        <p:spPr>
          <a:xfrm>
            <a:off x="3089385" y="1858372"/>
            <a:ext cx="963341" cy="276999"/>
          </a:xfrm>
          <a:prstGeom prst="rect">
            <a:avLst/>
          </a:prstGeom>
          <a:noFill/>
        </p:spPr>
        <p:txBody>
          <a:bodyPr wrap="none" rtlCol="0">
            <a:spAutoFit/>
          </a:bodyPr>
          <a:lstStyle/>
          <a:p>
            <a:r>
              <a:rPr lang="fr-FR" sz="1200" dirty="0"/>
              <a:t>Water (20%)</a:t>
            </a:r>
          </a:p>
        </p:txBody>
      </p:sp>
      <p:sp>
        <p:nvSpPr>
          <p:cNvPr id="16" name="ZoneTexte 15"/>
          <p:cNvSpPr txBox="1"/>
          <p:nvPr/>
        </p:nvSpPr>
        <p:spPr>
          <a:xfrm>
            <a:off x="1039395" y="1857095"/>
            <a:ext cx="1281441" cy="276999"/>
          </a:xfrm>
          <a:prstGeom prst="rect">
            <a:avLst/>
          </a:prstGeom>
          <a:noFill/>
        </p:spPr>
        <p:txBody>
          <a:bodyPr wrap="none" rtlCol="0">
            <a:spAutoFit/>
          </a:bodyPr>
          <a:lstStyle/>
          <a:p>
            <a:r>
              <a:rPr lang="fr-FR" sz="1200" dirty="0" err="1"/>
              <a:t>Fresh</a:t>
            </a:r>
            <a:r>
              <a:rPr lang="fr-FR" sz="1200" dirty="0"/>
              <a:t> </a:t>
            </a:r>
            <a:r>
              <a:rPr lang="fr-FR" sz="1200" dirty="0" err="1"/>
              <a:t>Dairy</a:t>
            </a:r>
            <a:r>
              <a:rPr lang="fr-FR" sz="1200" dirty="0"/>
              <a:t> (52%)</a:t>
            </a:r>
          </a:p>
        </p:txBody>
      </p:sp>
      <p:sp>
        <p:nvSpPr>
          <p:cNvPr id="17" name="ZoneTexte 16"/>
          <p:cNvSpPr txBox="1"/>
          <p:nvPr/>
        </p:nvSpPr>
        <p:spPr>
          <a:xfrm>
            <a:off x="4760455" y="1857095"/>
            <a:ext cx="1602042" cy="276999"/>
          </a:xfrm>
          <a:prstGeom prst="rect">
            <a:avLst/>
          </a:prstGeom>
          <a:noFill/>
        </p:spPr>
        <p:txBody>
          <a:bodyPr wrap="none" rtlCol="0">
            <a:spAutoFit/>
          </a:bodyPr>
          <a:lstStyle/>
          <a:p>
            <a:r>
              <a:rPr lang="fr-FR" sz="1200" dirty="0" err="1"/>
              <a:t>Medical</a:t>
            </a:r>
            <a:r>
              <a:rPr lang="fr-FR" sz="1200" dirty="0"/>
              <a:t> Nutrition (7%)</a:t>
            </a:r>
          </a:p>
        </p:txBody>
      </p:sp>
      <p:sp>
        <p:nvSpPr>
          <p:cNvPr id="18" name="ZoneTexte 17"/>
          <p:cNvSpPr txBox="1"/>
          <p:nvPr/>
        </p:nvSpPr>
        <p:spPr>
          <a:xfrm>
            <a:off x="7274584" y="1857095"/>
            <a:ext cx="886012" cy="276999"/>
          </a:xfrm>
          <a:prstGeom prst="rect">
            <a:avLst/>
          </a:prstGeom>
          <a:noFill/>
        </p:spPr>
        <p:txBody>
          <a:bodyPr wrap="none" rtlCol="0">
            <a:spAutoFit/>
          </a:bodyPr>
          <a:lstStyle/>
          <a:p>
            <a:r>
              <a:rPr lang="fr-FR" sz="1200" dirty="0"/>
              <a:t>Baby (21%)</a:t>
            </a:r>
          </a:p>
        </p:txBody>
      </p:sp>
      <p:sp>
        <p:nvSpPr>
          <p:cNvPr id="19" name="Espace réservé du contenu 1"/>
          <p:cNvSpPr txBox="1">
            <a:spLocks/>
          </p:cNvSpPr>
          <p:nvPr/>
        </p:nvSpPr>
        <p:spPr>
          <a:xfrm>
            <a:off x="370064" y="2912253"/>
            <a:ext cx="8780782" cy="1261575"/>
          </a:xfrm>
          <a:prstGeom prst="rect">
            <a:avLst/>
          </a:prstGeom>
        </p:spPr>
        <p:txBody>
          <a:bodyPr/>
          <a:lstStyle>
            <a:lvl1pPr marL="355600" indent="-355600" algn="l" defTabSz="914400" rtl="0" eaLnBrk="1" latinLnBrk="0" hangingPunct="1">
              <a:spcBef>
                <a:spcPct val="20000"/>
              </a:spcBef>
              <a:buClr>
                <a:schemeClr val="tx1">
                  <a:lumMod val="85000"/>
                  <a:lumOff val="15000"/>
                </a:schemeClr>
              </a:buClr>
              <a:buSzPct val="70000"/>
              <a:buFont typeface="Wingdings" panose="05000000000000000000" pitchFamily="2" charset="2"/>
              <a:buChar char="§"/>
              <a:defRPr sz="2000" kern="1200">
                <a:solidFill>
                  <a:srgbClr val="17212F"/>
                </a:solidFill>
                <a:latin typeface="Arial"/>
                <a:ea typeface="+mn-ea"/>
                <a:cs typeface="Arial"/>
              </a:defRPr>
            </a:lvl1pPr>
            <a:lvl2pPr marL="742950" indent="-28575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17212F"/>
                </a:solidFill>
                <a:latin typeface="Arial"/>
                <a:ea typeface="+mn-ea"/>
                <a:cs typeface="Arial"/>
              </a:defRPr>
            </a:lvl2pPr>
            <a:lvl3pPr marL="11430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400" kern="1200">
                <a:solidFill>
                  <a:srgbClr val="17212F"/>
                </a:solidFill>
                <a:latin typeface="Arial"/>
                <a:ea typeface="+mn-ea"/>
                <a:cs typeface="Arial"/>
              </a:defRPr>
            </a:lvl3pPr>
            <a:lvl4pPr marL="16002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200" kern="1200">
                <a:solidFill>
                  <a:srgbClr val="17212F"/>
                </a:solidFill>
                <a:latin typeface="Arial"/>
                <a:ea typeface="+mn-ea"/>
                <a:cs typeface="Arial"/>
              </a:defRPr>
            </a:lvl4pPr>
            <a:lvl5pPr marL="2057400" indent="-228600" algn="l" defTabSz="914400" rtl="0" eaLnBrk="1" latinLnBrk="0" hangingPunct="1">
              <a:spcBef>
                <a:spcPct val="20000"/>
              </a:spcBef>
              <a:buClr>
                <a:schemeClr val="tx1">
                  <a:lumMod val="85000"/>
                  <a:lumOff val="15000"/>
                </a:schemeClr>
              </a:buClr>
              <a:buSzPct val="50000"/>
              <a:buFont typeface="Wingdings" panose="05000000000000000000" pitchFamily="2" charset="2"/>
              <a:buChar char="§"/>
              <a:defRPr sz="1600" kern="1200">
                <a:solidFill>
                  <a:srgbClr val="40404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As </a:t>
            </a:r>
            <a:r>
              <a:rPr lang="fr-FR" dirty="0" err="1"/>
              <a:t>skills</a:t>
            </a:r>
            <a:r>
              <a:rPr lang="fr-FR" dirty="0"/>
              <a:t>/</a:t>
            </a:r>
            <a:r>
              <a:rPr lang="fr-FR" dirty="0" err="1"/>
              <a:t>resources</a:t>
            </a:r>
            <a:r>
              <a:rPr lang="fr-FR" dirty="0"/>
              <a:t> </a:t>
            </a:r>
            <a:r>
              <a:rPr lang="fr-FR" dirty="0" err="1"/>
              <a:t>develop</a:t>
            </a:r>
            <a:r>
              <a:rPr lang="fr-FR" dirty="0"/>
              <a:t> and </a:t>
            </a:r>
            <a:r>
              <a:rPr lang="fr-FR" dirty="0" err="1"/>
              <a:t>opportunities</a:t>
            </a:r>
            <a:r>
              <a:rPr lang="fr-FR" dirty="0"/>
              <a:t> </a:t>
            </a:r>
            <a:r>
              <a:rPr lang="fr-FR" dirty="0" err="1"/>
              <a:t>emerge</a:t>
            </a:r>
            <a:r>
              <a:rPr lang="fr-FR" dirty="0"/>
              <a:t>, </a:t>
            </a:r>
            <a:r>
              <a:rPr lang="fr-FR" dirty="0" err="1"/>
              <a:t>companies</a:t>
            </a:r>
            <a:r>
              <a:rPr lang="fr-FR" dirty="0"/>
              <a:t> </a:t>
            </a:r>
            <a:r>
              <a:rPr lang="fr-FR" dirty="0" err="1"/>
              <a:t>may</a:t>
            </a:r>
            <a:r>
              <a:rPr lang="fr-FR" dirty="0"/>
              <a:t> </a:t>
            </a:r>
            <a:r>
              <a:rPr lang="fr-FR" dirty="0" err="1"/>
              <a:t>seek</a:t>
            </a:r>
            <a:r>
              <a:rPr lang="fr-FR" dirty="0"/>
              <a:t> to enter (or </a:t>
            </a:r>
            <a:r>
              <a:rPr lang="fr-FR" dirty="0" err="1"/>
              <a:t>leave</a:t>
            </a:r>
            <a:r>
              <a:rPr lang="fr-FR" dirty="0"/>
              <a:t>) business </a:t>
            </a:r>
            <a:r>
              <a:rPr lang="fr-FR" dirty="0" err="1"/>
              <a:t>activities</a:t>
            </a:r>
            <a:endParaRPr lang="fr-FR" dirty="0"/>
          </a:p>
          <a:p>
            <a:r>
              <a:rPr lang="fr-FR" dirty="0"/>
              <a:t>How </a:t>
            </a:r>
            <a:r>
              <a:rPr lang="fr-FR" dirty="0" err="1"/>
              <a:t>broad</a:t>
            </a:r>
            <a:r>
              <a:rPr lang="fr-FR" dirty="0"/>
              <a:t> </a:t>
            </a:r>
            <a:r>
              <a:rPr lang="fr-FR" dirty="0" err="1"/>
              <a:t>should</a:t>
            </a:r>
            <a:r>
              <a:rPr lang="fr-FR" dirty="0"/>
              <a:t> the scope </a:t>
            </a:r>
            <a:r>
              <a:rPr lang="fr-FR" dirty="0" err="1"/>
              <a:t>be</a:t>
            </a:r>
            <a:r>
              <a:rPr lang="fr-FR" dirty="0"/>
              <a:t>? How to enter new </a:t>
            </a:r>
            <a:r>
              <a:rPr lang="fr-FR" dirty="0" err="1"/>
              <a:t>domain</a:t>
            </a:r>
            <a:r>
              <a:rPr lang="fr-FR" dirty="0"/>
              <a:t> ?</a:t>
            </a:r>
          </a:p>
          <a:p>
            <a:r>
              <a:rPr lang="fr-FR" dirty="0" err="1"/>
              <a:t>What</a:t>
            </a:r>
            <a:r>
              <a:rPr lang="fr-FR" dirty="0"/>
              <a:t> </a:t>
            </a:r>
            <a:r>
              <a:rPr lang="fr-FR" dirty="0" err="1"/>
              <a:t>potential</a:t>
            </a:r>
            <a:r>
              <a:rPr lang="fr-FR" dirty="0"/>
              <a:t> </a:t>
            </a:r>
            <a:r>
              <a:rPr lang="fr-FR" dirty="0" err="1"/>
              <a:t>benefits</a:t>
            </a:r>
            <a:r>
              <a:rPr lang="fr-FR" dirty="0"/>
              <a:t> and </a:t>
            </a:r>
            <a:r>
              <a:rPr lang="fr-FR" dirty="0" err="1"/>
              <a:t>costs</a:t>
            </a:r>
            <a:r>
              <a:rPr lang="fr-FR" dirty="0"/>
              <a:t> are </a:t>
            </a:r>
            <a:r>
              <a:rPr lang="fr-FR" dirty="0" err="1"/>
              <a:t>there</a:t>
            </a:r>
            <a:r>
              <a:rPr lang="fr-FR" dirty="0"/>
              <a:t>?</a:t>
            </a:r>
          </a:p>
        </p:txBody>
      </p:sp>
    </p:spTree>
    <p:extLst>
      <p:ext uri="{BB962C8B-B14F-4D97-AF65-F5344CB8AC3E}">
        <p14:creationId xmlns:p14="http://schemas.microsoft.com/office/powerpoint/2010/main" val="353743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40065" y="1093115"/>
            <a:ext cx="8463869" cy="3129969"/>
          </a:xfrm>
        </p:spPr>
        <p:txBody>
          <a:bodyPr/>
          <a:lstStyle/>
          <a:p>
            <a:r>
              <a:rPr lang="fr-FR" dirty="0" err="1"/>
              <a:t>What</a:t>
            </a:r>
            <a:r>
              <a:rPr lang="fr-FR" dirty="0"/>
              <a:t> business do </a:t>
            </a:r>
            <a:r>
              <a:rPr lang="fr-FR" dirty="0" err="1"/>
              <a:t>we</a:t>
            </a:r>
            <a:r>
              <a:rPr lang="fr-FR" dirty="0"/>
              <a:t> </a:t>
            </a:r>
            <a:r>
              <a:rPr lang="fr-FR" dirty="0" err="1"/>
              <a:t>want</a:t>
            </a:r>
            <a:r>
              <a:rPr lang="fr-FR" dirty="0"/>
              <a:t> to </a:t>
            </a:r>
            <a:r>
              <a:rPr lang="fr-FR" dirty="0" err="1"/>
              <a:t>be</a:t>
            </a:r>
            <a:r>
              <a:rPr lang="fr-FR" dirty="0"/>
              <a:t> in? (</a:t>
            </a:r>
            <a:r>
              <a:rPr lang="fr-FR" dirty="0" err="1"/>
              <a:t>What</a:t>
            </a:r>
            <a:r>
              <a:rPr lang="fr-FR" dirty="0"/>
              <a:t> directions </a:t>
            </a:r>
            <a:r>
              <a:rPr lang="fr-FR" dirty="0" err="1"/>
              <a:t>can</a:t>
            </a:r>
            <a:r>
              <a:rPr lang="fr-FR" dirty="0"/>
              <a:t> </a:t>
            </a:r>
            <a:r>
              <a:rPr lang="fr-FR" dirty="0" err="1"/>
              <a:t>we</a:t>
            </a:r>
            <a:r>
              <a:rPr lang="fr-FR" dirty="0"/>
              <a:t> </a:t>
            </a:r>
            <a:r>
              <a:rPr lang="fr-FR" dirty="0" err="1"/>
              <a:t>take</a:t>
            </a:r>
            <a:r>
              <a:rPr lang="fr-FR" dirty="0"/>
              <a:t>?)</a:t>
            </a:r>
          </a:p>
          <a:p>
            <a:pPr lvl="1"/>
            <a:r>
              <a:rPr lang="fr-FR" dirty="0" err="1"/>
              <a:t>What</a:t>
            </a:r>
            <a:r>
              <a:rPr lang="fr-FR" dirty="0"/>
              <a:t> </a:t>
            </a:r>
            <a:r>
              <a:rPr lang="fr-FR" dirty="0" err="1"/>
              <a:t>markets</a:t>
            </a:r>
            <a:r>
              <a:rPr lang="fr-FR" dirty="0"/>
              <a:t> do </a:t>
            </a:r>
            <a:r>
              <a:rPr lang="fr-FR" dirty="0" err="1"/>
              <a:t>we</a:t>
            </a:r>
            <a:r>
              <a:rPr lang="fr-FR" dirty="0"/>
              <a:t> </a:t>
            </a:r>
            <a:r>
              <a:rPr lang="fr-FR" dirty="0" err="1"/>
              <a:t>want</a:t>
            </a:r>
            <a:r>
              <a:rPr lang="fr-FR" dirty="0"/>
              <a:t> to </a:t>
            </a:r>
            <a:r>
              <a:rPr lang="fr-FR" dirty="0" err="1"/>
              <a:t>be</a:t>
            </a:r>
            <a:r>
              <a:rPr lang="fr-FR" dirty="0"/>
              <a:t> in?</a:t>
            </a:r>
          </a:p>
          <a:p>
            <a:pPr lvl="1"/>
            <a:r>
              <a:rPr lang="fr-FR" dirty="0" err="1"/>
              <a:t>What</a:t>
            </a:r>
            <a:r>
              <a:rPr lang="fr-FR" dirty="0"/>
              <a:t> </a:t>
            </a:r>
            <a:r>
              <a:rPr lang="fr-FR" dirty="0" err="1"/>
              <a:t>products</a:t>
            </a:r>
            <a:r>
              <a:rPr lang="fr-FR" dirty="0"/>
              <a:t>/services do </a:t>
            </a:r>
            <a:r>
              <a:rPr lang="fr-FR" dirty="0" err="1"/>
              <a:t>we</a:t>
            </a:r>
            <a:r>
              <a:rPr lang="fr-FR" dirty="0"/>
              <a:t> </a:t>
            </a:r>
            <a:r>
              <a:rPr lang="fr-FR" dirty="0" err="1"/>
              <a:t>want</a:t>
            </a:r>
            <a:r>
              <a:rPr lang="fr-FR" dirty="0"/>
              <a:t> to </a:t>
            </a:r>
            <a:r>
              <a:rPr lang="fr-FR" dirty="0" err="1"/>
              <a:t>sell</a:t>
            </a:r>
            <a:r>
              <a:rPr lang="fr-FR" dirty="0"/>
              <a:t>?</a:t>
            </a:r>
          </a:p>
          <a:p>
            <a:r>
              <a:rPr lang="fr-FR" dirty="0" err="1"/>
              <a:t>Why</a:t>
            </a:r>
            <a:r>
              <a:rPr lang="fr-FR" dirty="0"/>
              <a:t> </a:t>
            </a:r>
            <a:r>
              <a:rPr lang="fr-FR" dirty="0" err="1"/>
              <a:t>should</a:t>
            </a:r>
            <a:r>
              <a:rPr lang="fr-FR" dirty="0"/>
              <a:t> </a:t>
            </a:r>
            <a:r>
              <a:rPr lang="fr-FR" dirty="0" err="1"/>
              <a:t>we</a:t>
            </a:r>
            <a:r>
              <a:rPr lang="fr-FR" dirty="0"/>
              <a:t> </a:t>
            </a:r>
            <a:r>
              <a:rPr lang="fr-FR" dirty="0" err="1"/>
              <a:t>diversify</a:t>
            </a:r>
            <a:r>
              <a:rPr lang="fr-FR" dirty="0"/>
              <a:t> </a:t>
            </a:r>
            <a:r>
              <a:rPr lang="fr-FR" dirty="0" err="1"/>
              <a:t>our</a:t>
            </a:r>
            <a:r>
              <a:rPr lang="fr-FR" dirty="0"/>
              <a:t> </a:t>
            </a:r>
            <a:r>
              <a:rPr lang="fr-FR" dirty="0" err="1"/>
              <a:t>activity</a:t>
            </a:r>
            <a:r>
              <a:rPr lang="fr-FR" dirty="0"/>
              <a:t>? (</a:t>
            </a:r>
            <a:r>
              <a:rPr lang="fr-FR" dirty="0" err="1"/>
              <a:t>What</a:t>
            </a:r>
            <a:r>
              <a:rPr lang="fr-FR" dirty="0"/>
              <a:t> drives us to </a:t>
            </a:r>
            <a:r>
              <a:rPr lang="fr-FR" dirty="0" err="1"/>
              <a:t>diversify</a:t>
            </a:r>
            <a:r>
              <a:rPr lang="fr-FR" dirty="0"/>
              <a:t>?)</a:t>
            </a:r>
          </a:p>
          <a:p>
            <a:r>
              <a:rPr lang="fr-FR" dirty="0" err="1"/>
              <a:t>Should</a:t>
            </a:r>
            <a:r>
              <a:rPr lang="fr-FR" dirty="0"/>
              <a:t> </a:t>
            </a:r>
            <a:r>
              <a:rPr lang="fr-FR" dirty="0" err="1"/>
              <a:t>we</a:t>
            </a:r>
            <a:r>
              <a:rPr lang="fr-FR" dirty="0"/>
              <a:t> </a:t>
            </a:r>
            <a:r>
              <a:rPr lang="fr-FR" dirty="0" err="1"/>
              <a:t>integrate</a:t>
            </a:r>
            <a:r>
              <a:rPr lang="fr-FR" dirty="0"/>
              <a:t> </a:t>
            </a:r>
            <a:r>
              <a:rPr lang="fr-FR" dirty="0" err="1"/>
              <a:t>activities</a:t>
            </a:r>
            <a:r>
              <a:rPr lang="fr-FR" dirty="0"/>
              <a:t> </a:t>
            </a:r>
            <a:r>
              <a:rPr lang="fr-FR" dirty="0" err="1"/>
              <a:t>that</a:t>
            </a:r>
            <a:r>
              <a:rPr lang="fr-FR" dirty="0"/>
              <a:t> are </a:t>
            </a:r>
            <a:r>
              <a:rPr lang="fr-FR" dirty="0" err="1"/>
              <a:t>above</a:t>
            </a:r>
            <a:r>
              <a:rPr lang="fr-FR" dirty="0"/>
              <a:t> (</a:t>
            </a:r>
            <a:r>
              <a:rPr lang="fr-FR" dirty="0" err="1"/>
              <a:t>upstream</a:t>
            </a:r>
            <a:r>
              <a:rPr lang="fr-FR" dirty="0"/>
              <a:t>) or </a:t>
            </a:r>
            <a:r>
              <a:rPr lang="fr-FR" dirty="0" err="1"/>
              <a:t>below</a:t>
            </a:r>
            <a:r>
              <a:rPr lang="fr-FR" dirty="0"/>
              <a:t> us (</a:t>
            </a:r>
            <a:r>
              <a:rPr lang="fr-FR" dirty="0" err="1"/>
              <a:t>downstream</a:t>
            </a:r>
            <a:r>
              <a:rPr lang="fr-FR" dirty="0"/>
              <a:t>)?</a:t>
            </a:r>
          </a:p>
          <a:p>
            <a:r>
              <a:rPr lang="fr-FR" dirty="0" err="1"/>
              <a:t>What</a:t>
            </a:r>
            <a:r>
              <a:rPr lang="fr-FR" dirty="0"/>
              <a:t> </a:t>
            </a:r>
            <a:r>
              <a:rPr lang="fr-FR" dirty="0" err="1"/>
              <a:t>benefits</a:t>
            </a:r>
            <a:r>
              <a:rPr lang="fr-FR" dirty="0"/>
              <a:t> </a:t>
            </a:r>
            <a:r>
              <a:rPr lang="fr-FR" dirty="0" err="1"/>
              <a:t>can</a:t>
            </a:r>
            <a:r>
              <a:rPr lang="fr-FR" dirty="0"/>
              <a:t> the « </a:t>
            </a:r>
            <a:r>
              <a:rPr lang="fr-FR" dirty="0" err="1"/>
              <a:t>head</a:t>
            </a:r>
            <a:r>
              <a:rPr lang="fr-FR" dirty="0"/>
              <a:t> office » </a:t>
            </a:r>
            <a:r>
              <a:rPr lang="fr-FR" dirty="0" err="1"/>
              <a:t>bring</a:t>
            </a:r>
            <a:r>
              <a:rPr lang="fr-FR" dirty="0"/>
              <a:t> to </a:t>
            </a:r>
            <a:r>
              <a:rPr lang="fr-FR" dirty="0" err="1"/>
              <a:t>these</a:t>
            </a:r>
            <a:r>
              <a:rPr lang="fr-FR" dirty="0"/>
              <a:t> </a:t>
            </a:r>
            <a:r>
              <a:rPr lang="fr-FR" dirty="0" err="1"/>
              <a:t>activities</a:t>
            </a:r>
            <a:r>
              <a:rPr lang="fr-FR" dirty="0"/>
              <a:t> </a:t>
            </a:r>
            <a:br>
              <a:rPr lang="fr-FR" dirty="0"/>
            </a:br>
            <a:r>
              <a:rPr lang="fr-FR" dirty="0"/>
              <a:t>(</a:t>
            </a:r>
            <a:r>
              <a:rPr lang="fr-FR" dirty="0" err="1"/>
              <a:t>so</a:t>
            </a:r>
            <a:r>
              <a:rPr lang="fr-FR" dirty="0"/>
              <a:t> </a:t>
            </a:r>
            <a:r>
              <a:rPr lang="fr-FR" dirty="0" err="1"/>
              <a:t>called</a:t>
            </a:r>
            <a:r>
              <a:rPr lang="fr-FR" dirty="0"/>
              <a:t> « </a:t>
            </a:r>
            <a:r>
              <a:rPr lang="fr-FR" dirty="0" err="1"/>
              <a:t>parenting</a:t>
            </a:r>
            <a:r>
              <a:rPr lang="fr-FR" dirty="0"/>
              <a:t> </a:t>
            </a:r>
            <a:r>
              <a:rPr lang="fr-FR" dirty="0" err="1"/>
              <a:t>advantage</a:t>
            </a:r>
            <a:r>
              <a:rPr lang="fr-FR" dirty="0"/>
              <a:t> »</a:t>
            </a:r>
          </a:p>
          <a:p>
            <a:r>
              <a:rPr lang="fr-FR" dirty="0" err="1"/>
              <a:t>What</a:t>
            </a:r>
            <a:r>
              <a:rPr lang="fr-FR" dirty="0"/>
              <a:t> </a:t>
            </a:r>
            <a:r>
              <a:rPr lang="fr-FR" dirty="0" err="1"/>
              <a:t>does</a:t>
            </a:r>
            <a:r>
              <a:rPr lang="fr-FR" dirty="0"/>
              <a:t> a high </a:t>
            </a:r>
            <a:r>
              <a:rPr lang="fr-FR" dirty="0" err="1"/>
              <a:t>performing</a:t>
            </a:r>
            <a:r>
              <a:rPr lang="fr-FR" dirty="0"/>
              <a:t> portfolio of </a:t>
            </a:r>
            <a:r>
              <a:rPr lang="fr-FR" dirty="0" err="1"/>
              <a:t>activities</a:t>
            </a:r>
            <a:r>
              <a:rPr lang="fr-FR" dirty="0"/>
              <a:t> look </a:t>
            </a:r>
            <a:r>
              <a:rPr lang="fr-FR" dirty="0" err="1"/>
              <a:t>like</a:t>
            </a:r>
            <a:r>
              <a:rPr lang="fr-FR" dirty="0"/>
              <a:t> ?</a:t>
            </a:r>
          </a:p>
          <a:p>
            <a:pPr lvl="1"/>
            <a:endParaRPr lang="fr-FR" dirty="0"/>
          </a:p>
          <a:p>
            <a:pPr lvl="1"/>
            <a:endParaRPr lang="fr-FR" dirty="0"/>
          </a:p>
        </p:txBody>
      </p:sp>
      <p:sp>
        <p:nvSpPr>
          <p:cNvPr id="3" name="Titre 2"/>
          <p:cNvSpPr>
            <a:spLocks noGrp="1"/>
          </p:cNvSpPr>
          <p:nvPr>
            <p:ph type="title"/>
          </p:nvPr>
        </p:nvSpPr>
        <p:spPr/>
        <p:txBody>
          <a:bodyPr/>
          <a:lstStyle/>
          <a:p>
            <a:r>
              <a:rPr lang="fr-FR" dirty="0"/>
              <a:t>Critical questions</a:t>
            </a:r>
          </a:p>
        </p:txBody>
      </p:sp>
      <p:sp>
        <p:nvSpPr>
          <p:cNvPr id="4" name="Sous-titre 3"/>
          <p:cNvSpPr>
            <a:spLocks noGrp="1"/>
          </p:cNvSpPr>
          <p:nvPr>
            <p:ph type="subTitle" idx="13"/>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85</a:t>
            </a:fld>
            <a:endParaRPr lang="fr-FR"/>
          </a:p>
        </p:txBody>
      </p:sp>
    </p:spTree>
    <p:extLst>
      <p:ext uri="{BB962C8B-B14F-4D97-AF65-F5344CB8AC3E}">
        <p14:creationId xmlns:p14="http://schemas.microsoft.com/office/powerpoint/2010/main" val="32904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a:xfrm>
            <a:off x="6065" y="2674023"/>
            <a:ext cx="9143999" cy="360503"/>
          </a:xfrm>
        </p:spPr>
        <p:txBody>
          <a:bodyPr/>
          <a:lstStyle/>
          <a:p>
            <a:r>
              <a:rPr lang="fr-FR" dirty="0"/>
              <a:t>In </a:t>
            </a:r>
            <a:r>
              <a:rPr lang="fr-FR" dirty="0" err="1"/>
              <a:t>which</a:t>
            </a:r>
            <a:r>
              <a:rPr lang="fr-FR" dirty="0"/>
              <a:t> directions </a:t>
            </a:r>
            <a:r>
              <a:rPr lang="fr-FR" dirty="0" err="1"/>
              <a:t>can</a:t>
            </a:r>
            <a:r>
              <a:rPr lang="fr-FR" dirty="0"/>
              <a:t> I </a:t>
            </a:r>
            <a:r>
              <a:rPr lang="fr-FR" dirty="0" err="1"/>
              <a:t>diversify</a:t>
            </a:r>
            <a:r>
              <a:rPr lang="fr-FR" dirty="0"/>
              <a:t>?</a:t>
            </a:r>
          </a:p>
        </p:txBody>
      </p:sp>
      <p:sp>
        <p:nvSpPr>
          <p:cNvPr id="3" name="Titre 2"/>
          <p:cNvSpPr>
            <a:spLocks noGrp="1"/>
          </p:cNvSpPr>
          <p:nvPr>
            <p:ph type="ctrTitle"/>
          </p:nvPr>
        </p:nvSpPr>
        <p:spPr>
          <a:xfrm>
            <a:off x="12130" y="2204917"/>
            <a:ext cx="9131870" cy="469106"/>
          </a:xfrm>
        </p:spPr>
        <p:txBody>
          <a:bodyPr/>
          <a:lstStyle/>
          <a:p>
            <a:pPr>
              <a:buNone/>
            </a:pPr>
            <a:r>
              <a:rPr lang="fr-FR" dirty="0" err="1"/>
              <a:t>Strategy</a:t>
            </a:r>
            <a:r>
              <a:rPr lang="fr-FR" dirty="0"/>
              <a:t> directions</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86</a:t>
            </a:fld>
            <a:endParaRPr lang="fr-FR"/>
          </a:p>
        </p:txBody>
      </p:sp>
    </p:spTree>
    <p:extLst>
      <p:ext uri="{BB962C8B-B14F-4D97-AF65-F5344CB8AC3E}">
        <p14:creationId xmlns:p14="http://schemas.microsoft.com/office/powerpoint/2010/main" val="25776559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572872" y="1874142"/>
            <a:ext cx="3864023" cy="2269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Titre 4"/>
          <p:cNvSpPr>
            <a:spLocks noGrp="1"/>
          </p:cNvSpPr>
          <p:nvPr>
            <p:ph type="title"/>
          </p:nvPr>
        </p:nvSpPr>
        <p:spPr/>
        <p:txBody>
          <a:bodyPr/>
          <a:lstStyle/>
          <a:p>
            <a:r>
              <a:rPr lang="fr-FR" dirty="0"/>
              <a:t>In </a:t>
            </a:r>
            <a:r>
              <a:rPr lang="fr-FR" dirty="0" err="1"/>
              <a:t>which</a:t>
            </a:r>
            <a:r>
              <a:rPr lang="fr-FR" dirty="0"/>
              <a:t> areas </a:t>
            </a:r>
            <a:r>
              <a:rPr lang="fr-FR" dirty="0" err="1"/>
              <a:t>could</a:t>
            </a:r>
            <a:r>
              <a:rPr lang="fr-FR" dirty="0"/>
              <a:t> </a:t>
            </a:r>
            <a:r>
              <a:rPr lang="fr-FR" dirty="0" err="1"/>
              <a:t>we</a:t>
            </a:r>
            <a:r>
              <a:rPr lang="fr-FR" dirty="0"/>
              <a:t> </a:t>
            </a:r>
            <a:r>
              <a:rPr lang="fr-FR" dirty="0" err="1"/>
              <a:t>grow</a:t>
            </a:r>
            <a:r>
              <a:rPr lang="fr-FR" dirty="0"/>
              <a:t> ?</a:t>
            </a:r>
          </a:p>
        </p:txBody>
      </p:sp>
      <p:sp>
        <p:nvSpPr>
          <p:cNvPr id="7" name="Sous-titre 6"/>
          <p:cNvSpPr>
            <a:spLocks noGrp="1"/>
          </p:cNvSpPr>
          <p:nvPr>
            <p:ph type="subTitle" idx="13"/>
          </p:nvPr>
        </p:nvSpPr>
        <p:spPr/>
        <p:txBody>
          <a:bodyPr/>
          <a:lstStyle/>
          <a:p>
            <a:r>
              <a:rPr lang="fr-FR" dirty="0" err="1"/>
              <a:t>Ansoff’s</a:t>
            </a:r>
            <a:r>
              <a:rPr lang="fr-FR" dirty="0"/>
              <a:t> </a:t>
            </a:r>
            <a:r>
              <a:rPr lang="fr-FR" dirty="0" err="1"/>
              <a:t>product</a:t>
            </a:r>
            <a:r>
              <a:rPr lang="fr-FR" dirty="0"/>
              <a:t>/</a:t>
            </a:r>
            <a:r>
              <a:rPr lang="fr-FR" dirty="0" err="1"/>
              <a:t>market</a:t>
            </a:r>
            <a:r>
              <a:rPr lang="fr-FR" dirty="0"/>
              <a:t> </a:t>
            </a:r>
            <a:r>
              <a:rPr lang="fr-FR" b="1" dirty="0" err="1"/>
              <a:t>growth</a:t>
            </a:r>
            <a:r>
              <a:rPr lang="fr-FR" b="1" dirty="0"/>
              <a:t> matrix </a:t>
            </a:r>
            <a:r>
              <a:rPr lang="fr-FR" dirty="0"/>
              <a:t>– directions to </a:t>
            </a:r>
            <a:r>
              <a:rPr lang="fr-FR" dirty="0" err="1"/>
              <a:t>investigate</a:t>
            </a:r>
            <a:endParaRPr lang="fr-FR" dirty="0"/>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87</a:t>
            </a:fld>
            <a:endParaRPr lang="fr-FR"/>
          </a:p>
        </p:txBody>
      </p:sp>
      <p:grpSp>
        <p:nvGrpSpPr>
          <p:cNvPr id="19" name="Groupe 18"/>
          <p:cNvGrpSpPr/>
          <p:nvPr/>
        </p:nvGrpSpPr>
        <p:grpSpPr>
          <a:xfrm>
            <a:off x="2572872" y="1210358"/>
            <a:ext cx="4030579" cy="692806"/>
            <a:chOff x="2572872" y="1210358"/>
            <a:chExt cx="4030579" cy="692806"/>
          </a:xfrm>
        </p:grpSpPr>
        <p:sp>
          <p:nvSpPr>
            <p:cNvPr id="8" name="ZoneTexte 7"/>
            <p:cNvSpPr txBox="1"/>
            <p:nvPr/>
          </p:nvSpPr>
          <p:spPr>
            <a:xfrm>
              <a:off x="3789947" y="1210358"/>
              <a:ext cx="1900713" cy="369332"/>
            </a:xfrm>
            <a:prstGeom prst="rect">
              <a:avLst/>
            </a:prstGeom>
            <a:noFill/>
          </p:spPr>
          <p:txBody>
            <a:bodyPr wrap="none" rtlCol="0">
              <a:spAutoFit/>
            </a:bodyPr>
            <a:lstStyle/>
            <a:p>
              <a:r>
                <a:rPr lang="fr-FR" b="1" dirty="0" err="1"/>
                <a:t>Products</a:t>
              </a:r>
              <a:r>
                <a:rPr lang="fr-FR" b="1" dirty="0"/>
                <a:t>/Services</a:t>
              </a:r>
            </a:p>
          </p:txBody>
        </p:sp>
        <p:cxnSp>
          <p:nvCxnSpPr>
            <p:cNvPr id="11" name="Connecteur droit avec flèche 10"/>
            <p:cNvCxnSpPr/>
            <p:nvPr/>
          </p:nvCxnSpPr>
          <p:spPr>
            <a:xfrm>
              <a:off x="2572872" y="1869816"/>
              <a:ext cx="40305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3048669" y="1533832"/>
              <a:ext cx="897040" cy="369332"/>
            </a:xfrm>
            <a:prstGeom prst="rect">
              <a:avLst/>
            </a:prstGeom>
            <a:noFill/>
          </p:spPr>
          <p:txBody>
            <a:bodyPr wrap="none" rtlCol="0">
              <a:spAutoFit/>
            </a:bodyPr>
            <a:lstStyle/>
            <a:p>
              <a:r>
                <a:rPr lang="fr-FR" dirty="0" err="1"/>
                <a:t>Existing</a:t>
              </a:r>
              <a:endParaRPr lang="fr-FR" dirty="0"/>
            </a:p>
          </p:txBody>
        </p:sp>
        <p:sp>
          <p:nvSpPr>
            <p:cNvPr id="15" name="ZoneTexte 14"/>
            <p:cNvSpPr txBox="1"/>
            <p:nvPr/>
          </p:nvSpPr>
          <p:spPr>
            <a:xfrm>
              <a:off x="5384101" y="1533832"/>
              <a:ext cx="613117" cy="369332"/>
            </a:xfrm>
            <a:prstGeom prst="rect">
              <a:avLst/>
            </a:prstGeom>
            <a:noFill/>
          </p:spPr>
          <p:txBody>
            <a:bodyPr wrap="none" rtlCol="0">
              <a:spAutoFit/>
            </a:bodyPr>
            <a:lstStyle/>
            <a:p>
              <a:r>
                <a:rPr lang="fr-FR" dirty="0"/>
                <a:t>New</a:t>
              </a:r>
            </a:p>
          </p:txBody>
        </p:sp>
      </p:grpSp>
      <p:grpSp>
        <p:nvGrpSpPr>
          <p:cNvPr id="20" name="Groupe 19"/>
          <p:cNvGrpSpPr/>
          <p:nvPr/>
        </p:nvGrpSpPr>
        <p:grpSpPr>
          <a:xfrm>
            <a:off x="678473" y="1869816"/>
            <a:ext cx="1894843" cy="2425461"/>
            <a:chOff x="678473" y="1869816"/>
            <a:chExt cx="1894843" cy="2425461"/>
          </a:xfrm>
        </p:grpSpPr>
        <p:sp>
          <p:nvSpPr>
            <p:cNvPr id="9" name="ZoneTexte 8"/>
            <p:cNvSpPr txBox="1"/>
            <p:nvPr/>
          </p:nvSpPr>
          <p:spPr>
            <a:xfrm>
              <a:off x="678473" y="2713214"/>
              <a:ext cx="971869" cy="369332"/>
            </a:xfrm>
            <a:prstGeom prst="rect">
              <a:avLst/>
            </a:prstGeom>
            <a:noFill/>
          </p:spPr>
          <p:txBody>
            <a:bodyPr wrap="none" rtlCol="0">
              <a:spAutoFit/>
            </a:bodyPr>
            <a:lstStyle/>
            <a:p>
              <a:r>
                <a:rPr lang="fr-FR" b="1" dirty="0" err="1"/>
                <a:t>Markets</a:t>
              </a:r>
              <a:endParaRPr lang="fr-FR" b="1" dirty="0"/>
            </a:p>
          </p:txBody>
        </p:sp>
        <p:cxnSp>
          <p:nvCxnSpPr>
            <p:cNvPr id="12" name="Connecteur droit avec flèche 11"/>
            <p:cNvCxnSpPr/>
            <p:nvPr/>
          </p:nvCxnSpPr>
          <p:spPr>
            <a:xfrm>
              <a:off x="2573316" y="1869816"/>
              <a:ext cx="0" cy="2425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1676054" y="2277915"/>
              <a:ext cx="897040" cy="369332"/>
            </a:xfrm>
            <a:prstGeom prst="rect">
              <a:avLst/>
            </a:prstGeom>
            <a:noFill/>
          </p:spPr>
          <p:txBody>
            <a:bodyPr wrap="none" rtlCol="0">
              <a:spAutoFit/>
            </a:bodyPr>
            <a:lstStyle/>
            <a:p>
              <a:r>
                <a:rPr lang="fr-FR" dirty="0" err="1"/>
                <a:t>Existing</a:t>
              </a:r>
              <a:endParaRPr lang="fr-FR" dirty="0"/>
            </a:p>
          </p:txBody>
        </p:sp>
        <p:sp>
          <p:nvSpPr>
            <p:cNvPr id="17" name="ZoneTexte 16"/>
            <p:cNvSpPr txBox="1"/>
            <p:nvPr/>
          </p:nvSpPr>
          <p:spPr>
            <a:xfrm>
              <a:off x="1791405" y="3292417"/>
              <a:ext cx="613117" cy="369332"/>
            </a:xfrm>
            <a:prstGeom prst="rect">
              <a:avLst/>
            </a:prstGeom>
            <a:noFill/>
          </p:spPr>
          <p:txBody>
            <a:bodyPr wrap="none" rtlCol="0">
              <a:spAutoFit/>
            </a:bodyPr>
            <a:lstStyle/>
            <a:p>
              <a:r>
                <a:rPr lang="fr-FR" dirty="0"/>
                <a:t>New</a:t>
              </a:r>
            </a:p>
          </p:txBody>
        </p:sp>
      </p:grpSp>
      <p:sp>
        <p:nvSpPr>
          <p:cNvPr id="21" name="ZoneTexte 20"/>
          <p:cNvSpPr txBox="1"/>
          <p:nvPr/>
        </p:nvSpPr>
        <p:spPr>
          <a:xfrm>
            <a:off x="3290623" y="2002756"/>
            <a:ext cx="358578" cy="523220"/>
          </a:xfrm>
          <a:prstGeom prst="rect">
            <a:avLst/>
          </a:prstGeom>
          <a:noFill/>
        </p:spPr>
        <p:txBody>
          <a:bodyPr wrap="square" rtlCol="0">
            <a:spAutoFit/>
          </a:bodyPr>
          <a:lstStyle/>
          <a:p>
            <a:r>
              <a:rPr lang="fr-FR" sz="2800" dirty="0"/>
              <a:t>A</a:t>
            </a:r>
          </a:p>
        </p:txBody>
      </p:sp>
      <p:sp>
        <p:nvSpPr>
          <p:cNvPr id="22" name="ZoneTexte 21"/>
          <p:cNvSpPr txBox="1"/>
          <p:nvPr/>
        </p:nvSpPr>
        <p:spPr>
          <a:xfrm>
            <a:off x="2645061" y="2372088"/>
            <a:ext cx="1918491" cy="307777"/>
          </a:xfrm>
          <a:prstGeom prst="rect">
            <a:avLst/>
          </a:prstGeom>
          <a:noFill/>
        </p:spPr>
        <p:txBody>
          <a:bodyPr wrap="square" rtlCol="0">
            <a:spAutoFit/>
          </a:bodyPr>
          <a:lstStyle/>
          <a:p>
            <a:r>
              <a:rPr lang="fr-FR" sz="1400" i="1" dirty="0" err="1"/>
              <a:t>Penetrate</a:t>
            </a:r>
            <a:r>
              <a:rPr lang="fr-FR" sz="1400" i="1" dirty="0"/>
              <a:t>/ </a:t>
            </a:r>
            <a:r>
              <a:rPr lang="fr-FR" sz="1400" i="1" dirty="0" err="1"/>
              <a:t>Consolidate</a:t>
            </a:r>
            <a:endParaRPr lang="fr-FR" sz="1400" i="1" dirty="0"/>
          </a:p>
        </p:txBody>
      </p:sp>
      <p:sp>
        <p:nvSpPr>
          <p:cNvPr id="23" name="ZoneTexte 22"/>
          <p:cNvSpPr txBox="1"/>
          <p:nvPr/>
        </p:nvSpPr>
        <p:spPr>
          <a:xfrm>
            <a:off x="6797843" y="2784586"/>
            <a:ext cx="1864894" cy="1754326"/>
          </a:xfrm>
          <a:prstGeom prst="rect">
            <a:avLst/>
          </a:prstGeom>
          <a:noFill/>
        </p:spPr>
        <p:txBody>
          <a:bodyPr wrap="square" rtlCol="0">
            <a:spAutoFit/>
          </a:bodyPr>
          <a:lstStyle/>
          <a:p>
            <a:r>
              <a:rPr lang="fr-FR" b="1" dirty="0" err="1"/>
              <a:t>Diversifiction</a:t>
            </a:r>
            <a:r>
              <a:rPr lang="fr-FR" b="1" dirty="0"/>
              <a:t> </a:t>
            </a:r>
            <a:r>
              <a:rPr lang="fr-FR" b="1" dirty="0" err="1"/>
              <a:t>Strategies</a:t>
            </a:r>
            <a:r>
              <a:rPr lang="fr-FR" b="1" dirty="0"/>
              <a:t> </a:t>
            </a:r>
            <a:r>
              <a:rPr lang="fr-FR" dirty="0"/>
              <a:t>to </a:t>
            </a:r>
            <a:r>
              <a:rPr lang="fr-FR" dirty="0" err="1"/>
              <a:t>increase</a:t>
            </a:r>
            <a:r>
              <a:rPr lang="fr-FR" dirty="0"/>
              <a:t> </a:t>
            </a:r>
            <a:r>
              <a:rPr lang="fr-FR" dirty="0" err="1"/>
              <a:t>product</a:t>
            </a:r>
            <a:r>
              <a:rPr lang="fr-FR" dirty="0"/>
              <a:t> range or </a:t>
            </a:r>
            <a:r>
              <a:rPr lang="fr-FR" dirty="0" err="1"/>
              <a:t>markets</a:t>
            </a:r>
            <a:r>
              <a:rPr lang="fr-FR" dirty="0"/>
              <a:t> </a:t>
            </a:r>
            <a:r>
              <a:rPr lang="fr-FR" dirty="0" err="1"/>
              <a:t>served</a:t>
            </a:r>
            <a:r>
              <a:rPr lang="fr-FR" dirty="0"/>
              <a:t> by the </a:t>
            </a:r>
            <a:r>
              <a:rPr lang="fr-FR" dirty="0" err="1"/>
              <a:t>company</a:t>
            </a:r>
            <a:endParaRPr lang="fr-FR" dirty="0"/>
          </a:p>
        </p:txBody>
      </p:sp>
      <p:sp>
        <p:nvSpPr>
          <p:cNvPr id="24" name="ZoneTexte 23"/>
          <p:cNvSpPr txBox="1"/>
          <p:nvPr/>
        </p:nvSpPr>
        <p:spPr>
          <a:xfrm>
            <a:off x="6797843" y="1286202"/>
            <a:ext cx="1864894" cy="1200329"/>
          </a:xfrm>
          <a:prstGeom prst="rect">
            <a:avLst/>
          </a:prstGeom>
          <a:noFill/>
        </p:spPr>
        <p:txBody>
          <a:bodyPr wrap="square" rtlCol="0">
            <a:spAutoFit/>
          </a:bodyPr>
          <a:lstStyle/>
          <a:p>
            <a:r>
              <a:rPr lang="fr-FR" b="1" dirty="0"/>
              <a:t>Consolidation </a:t>
            </a:r>
            <a:r>
              <a:rPr lang="fr-FR" b="1" dirty="0" err="1"/>
              <a:t>Strategy</a:t>
            </a:r>
            <a:r>
              <a:rPr lang="fr-FR" b="1" dirty="0"/>
              <a:t> </a:t>
            </a:r>
            <a:r>
              <a:rPr lang="fr-FR" dirty="0"/>
              <a:t>to </a:t>
            </a:r>
            <a:r>
              <a:rPr lang="fr-FR" dirty="0" err="1"/>
              <a:t>increase</a:t>
            </a:r>
            <a:r>
              <a:rPr lang="fr-FR" dirty="0"/>
              <a:t> </a:t>
            </a:r>
            <a:r>
              <a:rPr lang="fr-FR" dirty="0" err="1"/>
              <a:t>depth</a:t>
            </a:r>
            <a:r>
              <a:rPr lang="fr-FR" dirty="0"/>
              <a:t> in </a:t>
            </a:r>
            <a:r>
              <a:rPr lang="fr-FR" dirty="0" err="1"/>
              <a:t>existing</a:t>
            </a:r>
            <a:r>
              <a:rPr lang="fr-FR" dirty="0"/>
              <a:t> </a:t>
            </a:r>
            <a:r>
              <a:rPr lang="fr-FR" dirty="0" err="1"/>
              <a:t>market</a:t>
            </a:r>
            <a:endParaRPr lang="fr-FR" dirty="0"/>
          </a:p>
        </p:txBody>
      </p:sp>
      <p:sp>
        <p:nvSpPr>
          <p:cNvPr id="25" name="ZoneTexte 24"/>
          <p:cNvSpPr txBox="1"/>
          <p:nvPr/>
        </p:nvSpPr>
        <p:spPr>
          <a:xfrm>
            <a:off x="5485378" y="2002756"/>
            <a:ext cx="358578" cy="523220"/>
          </a:xfrm>
          <a:prstGeom prst="rect">
            <a:avLst/>
          </a:prstGeom>
          <a:noFill/>
        </p:spPr>
        <p:txBody>
          <a:bodyPr wrap="square" rtlCol="0">
            <a:spAutoFit/>
          </a:bodyPr>
          <a:lstStyle/>
          <a:p>
            <a:r>
              <a:rPr lang="fr-FR" sz="2800" dirty="0"/>
              <a:t>B</a:t>
            </a:r>
          </a:p>
        </p:txBody>
      </p:sp>
      <p:sp>
        <p:nvSpPr>
          <p:cNvPr id="26" name="ZoneTexte 25"/>
          <p:cNvSpPr txBox="1"/>
          <p:nvPr/>
        </p:nvSpPr>
        <p:spPr>
          <a:xfrm>
            <a:off x="5118498" y="2361923"/>
            <a:ext cx="1318397" cy="523220"/>
          </a:xfrm>
          <a:prstGeom prst="rect">
            <a:avLst/>
          </a:prstGeom>
          <a:noFill/>
        </p:spPr>
        <p:txBody>
          <a:bodyPr wrap="square" rtlCol="0">
            <a:spAutoFit/>
          </a:bodyPr>
          <a:lstStyle/>
          <a:p>
            <a:r>
              <a:rPr lang="fr-FR" sz="1400" i="1" dirty="0"/>
              <a:t>New </a:t>
            </a:r>
            <a:r>
              <a:rPr lang="fr-FR" sz="1400" i="1" dirty="0" err="1"/>
              <a:t>Products</a:t>
            </a:r>
            <a:br>
              <a:rPr lang="fr-FR" sz="1400" i="1" dirty="0"/>
            </a:br>
            <a:r>
              <a:rPr lang="fr-FR" sz="1400" i="1" dirty="0" err="1"/>
              <a:t>Same</a:t>
            </a:r>
            <a:r>
              <a:rPr lang="fr-FR" sz="1400" i="1" dirty="0"/>
              <a:t> </a:t>
            </a:r>
            <a:r>
              <a:rPr lang="fr-FR" sz="1400" i="1" dirty="0" err="1"/>
              <a:t>Market</a:t>
            </a:r>
            <a:endParaRPr lang="fr-FR" sz="1400" i="1" dirty="0"/>
          </a:p>
        </p:txBody>
      </p:sp>
      <p:sp>
        <p:nvSpPr>
          <p:cNvPr id="27" name="ZoneTexte 26"/>
          <p:cNvSpPr txBox="1"/>
          <p:nvPr/>
        </p:nvSpPr>
        <p:spPr>
          <a:xfrm>
            <a:off x="3336912" y="3150656"/>
            <a:ext cx="358578" cy="523220"/>
          </a:xfrm>
          <a:prstGeom prst="rect">
            <a:avLst/>
          </a:prstGeom>
          <a:noFill/>
        </p:spPr>
        <p:txBody>
          <a:bodyPr wrap="square" rtlCol="0">
            <a:spAutoFit/>
          </a:bodyPr>
          <a:lstStyle/>
          <a:p>
            <a:r>
              <a:rPr lang="fr-FR" sz="2800" dirty="0"/>
              <a:t>C</a:t>
            </a:r>
          </a:p>
        </p:txBody>
      </p:sp>
      <p:sp>
        <p:nvSpPr>
          <p:cNvPr id="28" name="ZoneTexte 27"/>
          <p:cNvSpPr txBox="1"/>
          <p:nvPr/>
        </p:nvSpPr>
        <p:spPr>
          <a:xfrm>
            <a:off x="2970032" y="3509823"/>
            <a:ext cx="1318397" cy="523220"/>
          </a:xfrm>
          <a:prstGeom prst="rect">
            <a:avLst/>
          </a:prstGeom>
          <a:noFill/>
        </p:spPr>
        <p:txBody>
          <a:bodyPr wrap="square" rtlCol="0">
            <a:spAutoFit/>
          </a:bodyPr>
          <a:lstStyle/>
          <a:p>
            <a:r>
              <a:rPr lang="fr-FR" sz="1400" i="1" dirty="0" err="1"/>
              <a:t>Same</a:t>
            </a:r>
            <a:r>
              <a:rPr lang="fr-FR" sz="1400" i="1" dirty="0"/>
              <a:t> </a:t>
            </a:r>
            <a:r>
              <a:rPr lang="fr-FR" sz="1400" i="1" dirty="0" err="1"/>
              <a:t>Products</a:t>
            </a:r>
            <a:br>
              <a:rPr lang="fr-FR" sz="1400" i="1" dirty="0"/>
            </a:br>
            <a:r>
              <a:rPr lang="fr-FR" sz="1400" i="1" dirty="0"/>
              <a:t>New </a:t>
            </a:r>
            <a:r>
              <a:rPr lang="fr-FR" sz="1400" i="1" dirty="0" err="1"/>
              <a:t>Market</a:t>
            </a:r>
            <a:endParaRPr lang="fr-FR" sz="1400" i="1" dirty="0"/>
          </a:p>
        </p:txBody>
      </p:sp>
      <p:grpSp>
        <p:nvGrpSpPr>
          <p:cNvPr id="33" name="Groupe 32"/>
          <p:cNvGrpSpPr/>
          <p:nvPr/>
        </p:nvGrpSpPr>
        <p:grpSpPr>
          <a:xfrm>
            <a:off x="2702124" y="2271907"/>
            <a:ext cx="3791834" cy="1483858"/>
            <a:chOff x="2702124" y="2271907"/>
            <a:chExt cx="3791834" cy="1483858"/>
          </a:xfrm>
        </p:grpSpPr>
        <p:sp>
          <p:nvSpPr>
            <p:cNvPr id="29" name="Ellipse 28"/>
            <p:cNvSpPr/>
            <p:nvPr/>
          </p:nvSpPr>
          <p:spPr>
            <a:xfrm rot="20078865">
              <a:off x="2702124" y="2271907"/>
              <a:ext cx="3791834" cy="1483858"/>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p:cNvSpPr txBox="1"/>
            <p:nvPr/>
          </p:nvSpPr>
          <p:spPr>
            <a:xfrm rot="19986086">
              <a:off x="4081228" y="2800354"/>
              <a:ext cx="1207831" cy="523220"/>
            </a:xfrm>
            <a:prstGeom prst="rect">
              <a:avLst/>
            </a:prstGeom>
            <a:noFill/>
          </p:spPr>
          <p:txBody>
            <a:bodyPr wrap="none" rtlCol="0">
              <a:spAutoFit/>
            </a:bodyPr>
            <a:lstStyle/>
            <a:p>
              <a:r>
                <a:rPr lang="fr-FR" sz="1400" i="1" dirty="0" err="1"/>
                <a:t>Related</a:t>
              </a:r>
              <a:r>
                <a:rPr lang="fr-FR" sz="1400" i="1" dirty="0"/>
                <a:t> </a:t>
              </a:r>
              <a:br>
                <a:rPr lang="fr-FR" sz="1400" i="1" dirty="0"/>
              </a:br>
              <a:r>
                <a:rPr lang="fr-FR" sz="1400" i="1" dirty="0"/>
                <a:t>diversification</a:t>
              </a:r>
            </a:p>
          </p:txBody>
        </p:sp>
      </p:grpSp>
      <p:sp>
        <p:nvSpPr>
          <p:cNvPr id="31" name="ZoneTexte 30"/>
          <p:cNvSpPr txBox="1"/>
          <p:nvPr/>
        </p:nvSpPr>
        <p:spPr>
          <a:xfrm>
            <a:off x="5485378" y="3150656"/>
            <a:ext cx="358578" cy="523220"/>
          </a:xfrm>
          <a:prstGeom prst="rect">
            <a:avLst/>
          </a:prstGeom>
          <a:noFill/>
        </p:spPr>
        <p:txBody>
          <a:bodyPr wrap="square" rtlCol="0">
            <a:spAutoFit/>
          </a:bodyPr>
          <a:lstStyle/>
          <a:p>
            <a:r>
              <a:rPr lang="fr-FR" sz="2800" dirty="0"/>
              <a:t>D</a:t>
            </a:r>
          </a:p>
        </p:txBody>
      </p:sp>
      <p:sp>
        <p:nvSpPr>
          <p:cNvPr id="32" name="ZoneTexte 31"/>
          <p:cNvSpPr txBox="1"/>
          <p:nvPr/>
        </p:nvSpPr>
        <p:spPr>
          <a:xfrm>
            <a:off x="5186746" y="3467536"/>
            <a:ext cx="1318397" cy="738664"/>
          </a:xfrm>
          <a:prstGeom prst="rect">
            <a:avLst/>
          </a:prstGeom>
          <a:noFill/>
        </p:spPr>
        <p:txBody>
          <a:bodyPr wrap="square" rtlCol="0">
            <a:spAutoFit/>
          </a:bodyPr>
          <a:lstStyle/>
          <a:p>
            <a:r>
              <a:rPr lang="fr-FR" sz="1400" i="1" dirty="0" err="1"/>
              <a:t>Conglomerate</a:t>
            </a:r>
            <a:br>
              <a:rPr lang="fr-FR" sz="1400" i="1" dirty="0"/>
            </a:br>
            <a:r>
              <a:rPr lang="fr-FR" sz="1400" i="1" dirty="0"/>
              <a:t>Diversification</a:t>
            </a:r>
            <a:br>
              <a:rPr lang="fr-FR" sz="1400" i="1" dirty="0"/>
            </a:br>
            <a:r>
              <a:rPr lang="fr-FR" sz="1400" i="1" dirty="0"/>
              <a:t>(</a:t>
            </a:r>
            <a:r>
              <a:rPr lang="fr-FR" sz="1400" i="1" dirty="0" err="1"/>
              <a:t>unrelated</a:t>
            </a:r>
            <a:r>
              <a:rPr lang="fr-FR" sz="1400" i="1" dirty="0"/>
              <a:t>)</a:t>
            </a:r>
          </a:p>
        </p:txBody>
      </p:sp>
    </p:spTree>
    <p:extLst>
      <p:ext uri="{BB962C8B-B14F-4D97-AF65-F5344CB8AC3E}">
        <p14:creationId xmlns:p14="http://schemas.microsoft.com/office/powerpoint/2010/main" val="10041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circle(in)">
                                      <p:cBhvr>
                                        <p:cTn id="15" dur="20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2" grpId="0"/>
      <p:bldP spid="23" grpId="0"/>
      <p:bldP spid="24" grpId="0"/>
      <p:bldP spid="25" grpId="0"/>
      <p:bldP spid="26" grpId="0"/>
      <p:bldP spid="27" grpId="0"/>
      <p:bldP spid="28" grpId="0"/>
      <p:bldP spid="31" grpId="0"/>
      <p:bldP spid="3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t>Market</a:t>
            </a:r>
            <a:r>
              <a:rPr lang="fr-FR" dirty="0"/>
              <a:t> </a:t>
            </a:r>
            <a:r>
              <a:rPr lang="fr-FR" dirty="0" err="1"/>
              <a:t>Penetration</a:t>
            </a:r>
            <a:endParaRPr lang="fr-FR" dirty="0"/>
          </a:p>
        </p:txBody>
      </p:sp>
      <p:sp>
        <p:nvSpPr>
          <p:cNvPr id="4" name="Sous-titre 3"/>
          <p:cNvSpPr>
            <a:spLocks noGrp="1"/>
          </p:cNvSpPr>
          <p:nvPr>
            <p:ph type="subTitle" idx="13"/>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88</a:t>
            </a:fld>
            <a:endParaRPr lang="fr-FR"/>
          </a:p>
        </p:txBody>
      </p:sp>
      <p:pic>
        <p:nvPicPr>
          <p:cNvPr id="6" name="Image 5"/>
          <p:cNvPicPr>
            <a:picLocks noChangeAspect="1"/>
          </p:cNvPicPr>
          <p:nvPr/>
        </p:nvPicPr>
        <p:blipFill>
          <a:blip r:embed="rId2"/>
          <a:stretch>
            <a:fillRect/>
          </a:stretch>
        </p:blipFill>
        <p:spPr>
          <a:xfrm>
            <a:off x="6143852" y="93431"/>
            <a:ext cx="3000148" cy="1638864"/>
          </a:xfrm>
          <a:prstGeom prst="rect">
            <a:avLst/>
          </a:prstGeom>
        </p:spPr>
      </p:pic>
      <p:sp>
        <p:nvSpPr>
          <p:cNvPr id="2" name="Espace réservé du contenu 1"/>
          <p:cNvSpPr>
            <a:spLocks noGrp="1"/>
          </p:cNvSpPr>
          <p:nvPr>
            <p:ph idx="1"/>
          </p:nvPr>
        </p:nvSpPr>
        <p:spPr>
          <a:xfrm>
            <a:off x="355845" y="1207877"/>
            <a:ext cx="6297617" cy="3307688"/>
          </a:xfrm>
        </p:spPr>
        <p:txBody>
          <a:bodyPr/>
          <a:lstStyle/>
          <a:p>
            <a:r>
              <a:rPr lang="fr-FR" sz="1900" dirty="0" err="1"/>
              <a:t>Increase</a:t>
            </a:r>
            <a:r>
              <a:rPr lang="fr-FR" sz="1900" dirty="0"/>
              <a:t> </a:t>
            </a:r>
            <a:r>
              <a:rPr lang="fr-FR" sz="1900" dirty="0" err="1"/>
              <a:t>share</a:t>
            </a:r>
            <a:r>
              <a:rPr lang="fr-FR" sz="1900" dirty="0"/>
              <a:t> of </a:t>
            </a:r>
            <a:r>
              <a:rPr lang="fr-FR" sz="1900" dirty="0" err="1"/>
              <a:t>current</a:t>
            </a:r>
            <a:r>
              <a:rPr lang="fr-FR" sz="1900" dirty="0"/>
              <a:t> </a:t>
            </a:r>
            <a:r>
              <a:rPr lang="fr-FR" sz="1900" dirty="0" err="1"/>
              <a:t>markets</a:t>
            </a:r>
            <a:r>
              <a:rPr lang="fr-FR" sz="1900" dirty="0"/>
              <a:t> </a:t>
            </a:r>
            <a:r>
              <a:rPr lang="fr-FR" sz="1900" dirty="0" err="1"/>
              <a:t>with</a:t>
            </a:r>
            <a:r>
              <a:rPr lang="fr-FR" sz="1900" dirty="0"/>
              <a:t> </a:t>
            </a:r>
            <a:r>
              <a:rPr lang="fr-FR" sz="1900" dirty="0" err="1"/>
              <a:t>current</a:t>
            </a:r>
            <a:r>
              <a:rPr lang="fr-FR" sz="1900" dirty="0"/>
              <a:t> </a:t>
            </a:r>
            <a:r>
              <a:rPr lang="fr-FR" sz="1900" dirty="0" err="1"/>
              <a:t>product</a:t>
            </a:r>
            <a:r>
              <a:rPr lang="fr-FR" sz="1900" dirty="0"/>
              <a:t> range</a:t>
            </a:r>
          </a:p>
          <a:p>
            <a:r>
              <a:rPr lang="fr-FR" sz="1900" dirty="0" err="1"/>
              <a:t>Competitor</a:t>
            </a:r>
            <a:r>
              <a:rPr lang="fr-FR" sz="1900" dirty="0"/>
              <a:t> (</a:t>
            </a:r>
            <a:r>
              <a:rPr lang="fr-FR" sz="1900" dirty="0" err="1"/>
              <a:t>rivals</a:t>
            </a:r>
            <a:r>
              <a:rPr lang="fr-FR" sz="1900" dirty="0"/>
              <a:t>) </a:t>
            </a:r>
            <a:r>
              <a:rPr lang="fr-FR" sz="1900" dirty="0" err="1"/>
              <a:t>response</a:t>
            </a:r>
            <a:r>
              <a:rPr lang="fr-FR" sz="1900" dirty="0"/>
              <a:t> to </a:t>
            </a:r>
            <a:r>
              <a:rPr lang="fr-FR" sz="1900" dirty="0" err="1"/>
              <a:t>be</a:t>
            </a:r>
            <a:r>
              <a:rPr lang="fr-FR" sz="1900" dirty="0"/>
              <a:t> </a:t>
            </a:r>
            <a:r>
              <a:rPr lang="fr-FR" sz="1900" dirty="0" err="1"/>
              <a:t>considered</a:t>
            </a:r>
            <a:r>
              <a:rPr lang="fr-FR" sz="1900" dirty="0"/>
              <a:t> (</a:t>
            </a:r>
            <a:r>
              <a:rPr lang="fr-FR" sz="1900" dirty="0" err="1"/>
              <a:t>especially</a:t>
            </a:r>
            <a:r>
              <a:rPr lang="fr-FR" sz="1900" dirty="0"/>
              <a:t> in slow </a:t>
            </a:r>
            <a:r>
              <a:rPr lang="fr-FR" sz="1900" dirty="0" err="1"/>
              <a:t>growing</a:t>
            </a:r>
            <a:r>
              <a:rPr lang="fr-FR" sz="1900" dirty="0"/>
              <a:t>, flat or </a:t>
            </a:r>
            <a:r>
              <a:rPr lang="fr-FR" sz="1900" dirty="0" err="1"/>
              <a:t>declining</a:t>
            </a:r>
            <a:r>
              <a:rPr lang="fr-FR" sz="1900" dirty="0"/>
              <a:t> </a:t>
            </a:r>
            <a:r>
              <a:rPr lang="fr-FR" sz="1900" dirty="0" err="1"/>
              <a:t>markets</a:t>
            </a:r>
            <a:r>
              <a:rPr lang="fr-FR" sz="1900" dirty="0"/>
              <a:t>)</a:t>
            </a:r>
          </a:p>
          <a:p>
            <a:pPr lvl="1"/>
            <a:r>
              <a:rPr lang="fr-FR" sz="1900" dirty="0"/>
              <a:t>In </a:t>
            </a:r>
            <a:r>
              <a:rPr lang="fr-FR" sz="1900" dirty="0" err="1"/>
              <a:t>low</a:t>
            </a:r>
            <a:r>
              <a:rPr lang="fr-FR" sz="1900" dirty="0"/>
              <a:t> </a:t>
            </a:r>
            <a:r>
              <a:rPr lang="fr-FR" sz="1900" dirty="0" err="1"/>
              <a:t>growth</a:t>
            </a:r>
            <a:r>
              <a:rPr lang="fr-FR" sz="1900" dirty="0"/>
              <a:t> </a:t>
            </a:r>
            <a:r>
              <a:rPr lang="fr-FR" sz="1900" dirty="0" err="1"/>
              <a:t>markets</a:t>
            </a:r>
            <a:r>
              <a:rPr lang="fr-FR" sz="1900" dirty="0"/>
              <a:t> - an acquisition of </a:t>
            </a:r>
            <a:r>
              <a:rPr lang="fr-FR" sz="1900" dirty="0" err="1"/>
              <a:t>rivals</a:t>
            </a:r>
            <a:r>
              <a:rPr lang="fr-FR" sz="1900" dirty="0"/>
              <a:t> </a:t>
            </a:r>
            <a:r>
              <a:rPr lang="fr-FR" sz="1900" dirty="0" err="1"/>
              <a:t>can</a:t>
            </a:r>
            <a:r>
              <a:rPr lang="fr-FR" sz="1900" dirty="0"/>
              <a:t> </a:t>
            </a:r>
            <a:r>
              <a:rPr lang="fr-FR" sz="1900" dirty="0" err="1"/>
              <a:t>be</a:t>
            </a:r>
            <a:r>
              <a:rPr lang="fr-FR" sz="1900" dirty="0"/>
              <a:t> </a:t>
            </a:r>
            <a:r>
              <a:rPr lang="fr-FR" sz="1900" dirty="0" err="1"/>
              <a:t>considered</a:t>
            </a:r>
            <a:r>
              <a:rPr lang="fr-FR" sz="1900" dirty="0"/>
              <a:t> to </a:t>
            </a:r>
            <a:r>
              <a:rPr lang="fr-FR" sz="1900" dirty="0" err="1"/>
              <a:t>reduce</a:t>
            </a:r>
            <a:r>
              <a:rPr lang="fr-FR" sz="1900" dirty="0"/>
              <a:t> </a:t>
            </a:r>
            <a:r>
              <a:rPr lang="fr-FR" sz="1900" dirty="0" err="1"/>
              <a:t>rivalry</a:t>
            </a:r>
            <a:r>
              <a:rPr lang="fr-FR" sz="1900" dirty="0"/>
              <a:t> and </a:t>
            </a:r>
            <a:r>
              <a:rPr lang="fr-FR" sz="1900" dirty="0" err="1"/>
              <a:t>increase</a:t>
            </a:r>
            <a:r>
              <a:rPr lang="fr-FR" sz="1900" dirty="0"/>
              <a:t> </a:t>
            </a:r>
            <a:r>
              <a:rPr lang="fr-FR" sz="1900" dirty="0" err="1"/>
              <a:t>share</a:t>
            </a:r>
            <a:r>
              <a:rPr lang="fr-FR" sz="1900" dirty="0"/>
              <a:t>.</a:t>
            </a:r>
          </a:p>
          <a:p>
            <a:r>
              <a:rPr lang="fr-FR" sz="1900" dirty="0" err="1"/>
              <a:t>Legal</a:t>
            </a:r>
            <a:r>
              <a:rPr lang="fr-FR" sz="1900" dirty="0"/>
              <a:t> </a:t>
            </a:r>
            <a:r>
              <a:rPr lang="fr-FR" sz="1900" dirty="0" err="1"/>
              <a:t>constraints</a:t>
            </a:r>
            <a:r>
              <a:rPr lang="fr-FR" sz="1900" dirty="0"/>
              <a:t> (ex. </a:t>
            </a:r>
            <a:r>
              <a:rPr lang="fr-FR" sz="1900" i="1" dirty="0"/>
              <a:t>horizontal </a:t>
            </a:r>
            <a:r>
              <a:rPr lang="fr-FR" sz="1900" i="1" dirty="0" err="1"/>
              <a:t>merger</a:t>
            </a:r>
            <a:r>
              <a:rPr lang="fr-FR" sz="1900" i="1" dirty="0"/>
              <a:t> </a:t>
            </a:r>
            <a:r>
              <a:rPr lang="fr-FR" sz="1900" i="1" dirty="0" err="1"/>
              <a:t>rules</a:t>
            </a:r>
            <a:r>
              <a:rPr lang="fr-FR" sz="1900" dirty="0"/>
              <a:t>) – </a:t>
            </a:r>
            <a:r>
              <a:rPr lang="fr-FR" sz="1900" dirty="0" err="1"/>
              <a:t>concerns</a:t>
            </a:r>
            <a:r>
              <a:rPr lang="fr-FR" sz="1900" dirty="0"/>
              <a:t> of abuse of a dominant position</a:t>
            </a:r>
          </a:p>
        </p:txBody>
      </p:sp>
    </p:spTree>
    <p:extLst>
      <p:ext uri="{BB962C8B-B14F-4D97-AF65-F5344CB8AC3E}">
        <p14:creationId xmlns:p14="http://schemas.microsoft.com/office/powerpoint/2010/main" val="42205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New Product </a:t>
            </a:r>
            <a:r>
              <a:rPr lang="fr-FR" dirty="0" err="1"/>
              <a:t>Development</a:t>
            </a:r>
            <a:endParaRPr lang="fr-FR" dirty="0"/>
          </a:p>
        </p:txBody>
      </p:sp>
      <p:sp>
        <p:nvSpPr>
          <p:cNvPr id="4" name="Sous-titre 3"/>
          <p:cNvSpPr>
            <a:spLocks noGrp="1"/>
          </p:cNvSpPr>
          <p:nvPr>
            <p:ph type="subTitle" idx="13"/>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89</a:t>
            </a:fld>
            <a:endParaRPr lang="fr-FR"/>
          </a:p>
        </p:txBody>
      </p:sp>
      <p:pic>
        <p:nvPicPr>
          <p:cNvPr id="7" name="Image 6"/>
          <p:cNvPicPr>
            <a:picLocks noChangeAspect="1"/>
          </p:cNvPicPr>
          <p:nvPr/>
        </p:nvPicPr>
        <p:blipFill>
          <a:blip r:embed="rId2"/>
          <a:stretch>
            <a:fillRect/>
          </a:stretch>
        </p:blipFill>
        <p:spPr>
          <a:xfrm>
            <a:off x="6151619" y="36933"/>
            <a:ext cx="2992381" cy="1587329"/>
          </a:xfrm>
          <a:prstGeom prst="rect">
            <a:avLst/>
          </a:prstGeom>
        </p:spPr>
      </p:pic>
      <p:sp>
        <p:nvSpPr>
          <p:cNvPr id="2" name="Espace réservé du contenu 1"/>
          <p:cNvSpPr>
            <a:spLocks noGrp="1"/>
          </p:cNvSpPr>
          <p:nvPr>
            <p:ph idx="1"/>
          </p:nvPr>
        </p:nvSpPr>
        <p:spPr>
          <a:xfrm>
            <a:off x="355845" y="1207877"/>
            <a:ext cx="6297617" cy="3307688"/>
          </a:xfrm>
        </p:spPr>
        <p:txBody>
          <a:bodyPr/>
          <a:lstStyle/>
          <a:p>
            <a:r>
              <a:rPr lang="fr-FR" sz="1900" dirty="0" err="1"/>
              <a:t>Deliver</a:t>
            </a:r>
            <a:r>
              <a:rPr lang="fr-FR" sz="1900" dirty="0"/>
              <a:t> </a:t>
            </a:r>
            <a:r>
              <a:rPr lang="fr-FR" sz="1900" dirty="0" err="1"/>
              <a:t>modified</a:t>
            </a:r>
            <a:r>
              <a:rPr lang="fr-FR" sz="1900" dirty="0"/>
              <a:t> or new </a:t>
            </a:r>
            <a:r>
              <a:rPr lang="fr-FR" sz="1900" dirty="0" err="1"/>
              <a:t>products</a:t>
            </a:r>
            <a:r>
              <a:rPr lang="fr-FR" sz="1900" dirty="0"/>
              <a:t> to </a:t>
            </a:r>
            <a:r>
              <a:rPr lang="fr-FR" sz="1900" u="sng" dirty="0" err="1"/>
              <a:t>existing</a:t>
            </a:r>
            <a:r>
              <a:rPr lang="fr-FR" sz="1900" dirty="0"/>
              <a:t> </a:t>
            </a:r>
            <a:r>
              <a:rPr lang="fr-FR" sz="1900" dirty="0" err="1"/>
              <a:t>markets</a:t>
            </a:r>
            <a:br>
              <a:rPr lang="fr-FR" sz="1900" dirty="0"/>
            </a:br>
            <a:r>
              <a:rPr lang="fr-FR" sz="1600" dirty="0"/>
              <a:t>(ex. iPod, iPhone, iPad are </a:t>
            </a:r>
            <a:r>
              <a:rPr lang="fr-FR" sz="1600" dirty="0" err="1"/>
              <a:t>very</a:t>
            </a:r>
            <a:r>
              <a:rPr lang="fr-FR" sz="1600" dirty="0"/>
              <a:t> </a:t>
            </a:r>
            <a:r>
              <a:rPr lang="fr-FR" sz="1600" i="1" dirty="0" err="1"/>
              <a:t>related</a:t>
            </a:r>
            <a:r>
              <a:rPr lang="fr-FR" sz="1600" dirty="0"/>
              <a:t> </a:t>
            </a:r>
            <a:r>
              <a:rPr lang="fr-FR" sz="1600" dirty="0" err="1"/>
              <a:t>products</a:t>
            </a:r>
            <a:r>
              <a:rPr lang="fr-FR" sz="1600" dirty="0"/>
              <a:t> in </a:t>
            </a:r>
            <a:r>
              <a:rPr lang="fr-FR" sz="1600" dirty="0" err="1"/>
              <a:t>terms</a:t>
            </a:r>
            <a:r>
              <a:rPr lang="fr-FR" sz="1600" dirty="0"/>
              <a:t> of production, components, </a:t>
            </a:r>
            <a:r>
              <a:rPr lang="fr-FR" sz="1600" dirty="0" err="1"/>
              <a:t>skills</a:t>
            </a:r>
            <a:r>
              <a:rPr lang="fr-FR" sz="1600" dirty="0"/>
              <a:t> </a:t>
            </a:r>
            <a:r>
              <a:rPr lang="fr-FR" sz="1600" dirty="0" err="1"/>
              <a:t>required</a:t>
            </a:r>
            <a:r>
              <a:rPr lang="fr-FR" sz="1600" dirty="0"/>
              <a:t> to </a:t>
            </a:r>
            <a:r>
              <a:rPr lang="fr-FR" sz="1600" dirty="0" err="1"/>
              <a:t>build,etc</a:t>
            </a:r>
            <a:r>
              <a:rPr lang="fr-FR" sz="1600" dirty="0"/>
              <a:t>.)</a:t>
            </a:r>
          </a:p>
          <a:p>
            <a:endParaRPr lang="fr-FR" sz="1900" dirty="0"/>
          </a:p>
          <a:p>
            <a:r>
              <a:rPr lang="fr-FR" sz="1900" dirty="0"/>
              <a:t>New </a:t>
            </a:r>
            <a:r>
              <a:rPr lang="fr-FR" sz="1900" dirty="0" err="1"/>
              <a:t>processes</a:t>
            </a:r>
            <a:r>
              <a:rPr lang="fr-FR" sz="1900" dirty="0"/>
              <a:t>/</a:t>
            </a:r>
            <a:r>
              <a:rPr lang="fr-FR" sz="1900" dirty="0" err="1"/>
              <a:t>skills</a:t>
            </a:r>
            <a:r>
              <a:rPr lang="fr-FR" sz="1900" dirty="0"/>
              <a:t> </a:t>
            </a:r>
            <a:r>
              <a:rPr lang="fr-FR" sz="1900" u="sng" dirty="0" err="1"/>
              <a:t>may</a:t>
            </a:r>
            <a:r>
              <a:rPr lang="fr-FR" sz="1900" u="sng" dirty="0"/>
              <a:t> </a:t>
            </a:r>
            <a:r>
              <a:rPr lang="fr-FR" sz="1900" u="sng" dirty="0" err="1"/>
              <a:t>need</a:t>
            </a:r>
            <a:r>
              <a:rPr lang="fr-FR" sz="1900" u="sng" dirty="0"/>
              <a:t> to </a:t>
            </a:r>
            <a:r>
              <a:rPr lang="fr-FR" sz="1900" u="sng" dirty="0" err="1"/>
              <a:t>be</a:t>
            </a:r>
            <a:r>
              <a:rPr lang="fr-FR" sz="1900" u="sng" dirty="0"/>
              <a:t> </a:t>
            </a:r>
            <a:r>
              <a:rPr lang="fr-FR" sz="1900" u="sng" dirty="0" err="1"/>
              <a:t>mastered</a:t>
            </a:r>
            <a:r>
              <a:rPr lang="fr-FR" sz="1900" dirty="0"/>
              <a:t>.</a:t>
            </a:r>
            <a:br>
              <a:rPr lang="fr-FR" sz="1900" dirty="0"/>
            </a:br>
            <a:r>
              <a:rPr lang="fr-FR" sz="1900" dirty="0"/>
              <a:t>(ex. digital transformation of </a:t>
            </a:r>
            <a:r>
              <a:rPr lang="fr-FR" sz="1900" dirty="0" err="1"/>
              <a:t>companies</a:t>
            </a:r>
            <a:r>
              <a:rPr lang="fr-FR" sz="1900" dirty="0"/>
              <a:t> to profit </a:t>
            </a:r>
            <a:r>
              <a:rPr lang="fr-FR" sz="1900" dirty="0" err="1"/>
              <a:t>from</a:t>
            </a:r>
            <a:r>
              <a:rPr lang="fr-FR" sz="1900" dirty="0"/>
              <a:t> new « </a:t>
            </a:r>
            <a:r>
              <a:rPr lang="fr-FR" sz="1900" dirty="0" err="1"/>
              <a:t>digitalized</a:t>
            </a:r>
            <a:r>
              <a:rPr lang="fr-FR" sz="1900" dirty="0"/>
              <a:t> » </a:t>
            </a:r>
            <a:r>
              <a:rPr lang="fr-FR" sz="1900" dirty="0" err="1"/>
              <a:t>product</a:t>
            </a:r>
            <a:r>
              <a:rPr lang="fr-FR" sz="1900" dirty="0"/>
              <a:t> range)</a:t>
            </a:r>
          </a:p>
          <a:p>
            <a:pPr lvl="1"/>
            <a:r>
              <a:rPr lang="fr-FR" sz="1500" dirty="0" err="1"/>
              <a:t>Potential</a:t>
            </a:r>
            <a:r>
              <a:rPr lang="fr-FR" sz="1500" dirty="0"/>
              <a:t> </a:t>
            </a:r>
            <a:r>
              <a:rPr lang="fr-FR" sz="1500" dirty="0" err="1"/>
              <a:t>investments</a:t>
            </a:r>
            <a:r>
              <a:rPr lang="fr-FR" sz="1500" dirty="0"/>
              <a:t> to </a:t>
            </a:r>
            <a:r>
              <a:rPr lang="fr-FR" sz="1500" dirty="0" err="1"/>
              <a:t>be</a:t>
            </a:r>
            <a:r>
              <a:rPr lang="fr-FR" sz="1500" dirty="0"/>
              <a:t> made – and </a:t>
            </a:r>
            <a:r>
              <a:rPr lang="fr-FR" sz="1500" dirty="0" err="1"/>
              <a:t>these</a:t>
            </a:r>
            <a:r>
              <a:rPr lang="fr-FR" sz="1500" dirty="0"/>
              <a:t> </a:t>
            </a:r>
            <a:r>
              <a:rPr lang="fr-FR" sz="1500" dirty="0" err="1"/>
              <a:t>may</a:t>
            </a:r>
            <a:r>
              <a:rPr lang="fr-FR" sz="1500" dirty="0"/>
              <a:t> </a:t>
            </a:r>
            <a:r>
              <a:rPr lang="fr-FR" sz="1500" dirty="0" err="1"/>
              <a:t>be</a:t>
            </a:r>
            <a:r>
              <a:rPr lang="fr-FR" sz="1500" dirty="0"/>
              <a:t> </a:t>
            </a:r>
            <a:r>
              <a:rPr lang="fr-FR" sz="1500" dirty="0" err="1"/>
              <a:t>risky</a:t>
            </a:r>
            <a:endParaRPr lang="fr-FR" sz="1500" dirty="0"/>
          </a:p>
          <a:p>
            <a:r>
              <a:rPr lang="fr-FR" sz="1900" dirty="0"/>
              <a:t>Project </a:t>
            </a:r>
            <a:r>
              <a:rPr lang="fr-FR" sz="1900" dirty="0" err="1"/>
              <a:t>risks</a:t>
            </a:r>
            <a:r>
              <a:rPr lang="fr-FR" sz="1900" dirty="0"/>
              <a:t> (</a:t>
            </a:r>
            <a:r>
              <a:rPr lang="fr-FR" sz="1900" dirty="0" err="1"/>
              <a:t>delays</a:t>
            </a:r>
            <a:r>
              <a:rPr lang="fr-FR" sz="1900" dirty="0"/>
              <a:t>, </a:t>
            </a:r>
            <a:r>
              <a:rPr lang="fr-FR" sz="1900" dirty="0" err="1"/>
              <a:t>changing</a:t>
            </a:r>
            <a:r>
              <a:rPr lang="fr-FR" sz="1900" dirty="0"/>
              <a:t> </a:t>
            </a:r>
            <a:r>
              <a:rPr lang="fr-FR" sz="1900" dirty="0" err="1"/>
              <a:t>specs</a:t>
            </a:r>
            <a:r>
              <a:rPr lang="fr-FR" sz="1900" dirty="0"/>
              <a:t>, etc.)</a:t>
            </a:r>
          </a:p>
          <a:p>
            <a:pPr lvl="1"/>
            <a:r>
              <a:rPr lang="fr-FR" sz="1500" dirty="0"/>
              <a:t>Boeing </a:t>
            </a:r>
            <a:r>
              <a:rPr lang="fr-FR" sz="1500" dirty="0" err="1"/>
              <a:t>Dreamliner</a:t>
            </a:r>
            <a:r>
              <a:rPr lang="fr-FR" sz="1500" dirty="0"/>
              <a:t> </a:t>
            </a:r>
            <a:r>
              <a:rPr lang="fr-FR" sz="1500" dirty="0" err="1"/>
              <a:t>delayed</a:t>
            </a:r>
            <a:r>
              <a:rPr lang="fr-FR" sz="1500" dirty="0"/>
              <a:t> </a:t>
            </a:r>
            <a:r>
              <a:rPr lang="fr-FR" sz="1500" dirty="0" err="1"/>
              <a:t>nearly</a:t>
            </a:r>
            <a:r>
              <a:rPr lang="fr-FR" sz="1500" dirty="0"/>
              <a:t> 2 </a:t>
            </a:r>
            <a:r>
              <a:rPr lang="fr-FR" sz="1500" dirty="0" err="1"/>
              <a:t>years</a:t>
            </a:r>
            <a:endParaRPr lang="fr-FR" sz="1500" dirty="0"/>
          </a:p>
        </p:txBody>
      </p:sp>
      <p:pic>
        <p:nvPicPr>
          <p:cNvPr id="9" name="Image 8"/>
          <p:cNvPicPr>
            <a:picLocks noChangeAspect="1"/>
          </p:cNvPicPr>
          <p:nvPr/>
        </p:nvPicPr>
        <p:blipFill>
          <a:blip r:embed="rId3"/>
          <a:stretch>
            <a:fillRect/>
          </a:stretch>
        </p:blipFill>
        <p:spPr>
          <a:xfrm>
            <a:off x="7106045" y="1624262"/>
            <a:ext cx="1870983" cy="1283449"/>
          </a:xfrm>
          <a:prstGeom prst="rect">
            <a:avLst/>
          </a:prstGeom>
        </p:spPr>
      </p:pic>
      <p:pic>
        <p:nvPicPr>
          <p:cNvPr id="10" name="Image 9"/>
          <p:cNvPicPr>
            <a:picLocks noChangeAspect="1"/>
          </p:cNvPicPr>
          <p:nvPr/>
        </p:nvPicPr>
        <p:blipFill>
          <a:blip r:embed="rId4"/>
          <a:stretch>
            <a:fillRect/>
          </a:stretch>
        </p:blipFill>
        <p:spPr>
          <a:xfrm>
            <a:off x="7106045" y="3035760"/>
            <a:ext cx="1870983" cy="1479805"/>
          </a:xfrm>
          <a:prstGeom prst="rect">
            <a:avLst/>
          </a:prstGeom>
        </p:spPr>
      </p:pic>
    </p:spTree>
    <p:extLst>
      <p:ext uri="{BB962C8B-B14F-4D97-AF65-F5344CB8AC3E}">
        <p14:creationId xmlns:p14="http://schemas.microsoft.com/office/powerpoint/2010/main" val="56389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275851" y="1207877"/>
            <a:ext cx="7454379" cy="3119488"/>
          </a:xfrm>
        </p:spPr>
        <p:txBody>
          <a:bodyPr/>
          <a:lstStyle/>
          <a:p>
            <a:r>
              <a:rPr lang="en-US" b="1" dirty="0"/>
              <a:t>Lower cost </a:t>
            </a:r>
            <a:r>
              <a:rPr lang="en-US" dirty="0"/>
              <a:t>(cost advantage) than competitors</a:t>
            </a:r>
          </a:p>
          <a:p>
            <a:pPr lvl="1"/>
            <a:r>
              <a:rPr lang="en-US" dirty="0"/>
              <a:t>Careful – this refers to the costs of production. </a:t>
            </a:r>
          </a:p>
          <a:p>
            <a:pPr lvl="1"/>
            <a:r>
              <a:rPr lang="en-US" dirty="0"/>
              <a:t>We are </a:t>
            </a:r>
            <a:r>
              <a:rPr lang="en-US" b="1" dirty="0"/>
              <a:t>THE</a:t>
            </a:r>
            <a:r>
              <a:rPr lang="en-US" dirty="0"/>
              <a:t> low cost provider (attention : you must be the LOWE</a:t>
            </a:r>
            <a:r>
              <a:rPr lang="en-US" u="sng" dirty="0"/>
              <a:t>ST </a:t>
            </a:r>
            <a:r>
              <a:rPr lang="en-US" dirty="0"/>
              <a:t>or else your at a competitive disadvantage)</a:t>
            </a:r>
          </a:p>
          <a:p>
            <a:pPr lvl="1"/>
            <a:r>
              <a:rPr lang="en-US" dirty="0"/>
              <a:t>You can’t disregard quality and norms – respect market standards and norms (style safety, etc.)</a:t>
            </a:r>
            <a:br>
              <a:rPr lang="en-US" dirty="0"/>
            </a:br>
            <a:endParaRPr lang="en-US" dirty="0"/>
          </a:p>
          <a:p>
            <a:r>
              <a:rPr lang="en-US" b="1" dirty="0"/>
              <a:t>Differentiation</a:t>
            </a:r>
            <a:r>
              <a:rPr lang="en-US" dirty="0"/>
              <a:t> from competitors</a:t>
            </a:r>
          </a:p>
          <a:p>
            <a:pPr lvl="1"/>
            <a:r>
              <a:rPr lang="en-US" dirty="0"/>
              <a:t>We offer something different</a:t>
            </a:r>
          </a:p>
          <a:p>
            <a:pPr lvl="1"/>
            <a:r>
              <a:rPr lang="en-US" dirty="0"/>
              <a:t>Differentiation allows us to have higher prices</a:t>
            </a:r>
          </a:p>
          <a:p>
            <a:pPr lvl="2"/>
            <a:r>
              <a:rPr lang="en-US" dirty="0"/>
              <a:t>Ex. We have a high quality product – this increases costs – but e can sell for a higher final price as the value from high quality is perceived by the customer</a:t>
            </a:r>
          </a:p>
        </p:txBody>
      </p:sp>
      <p:sp>
        <p:nvSpPr>
          <p:cNvPr id="3" name="Titre 2"/>
          <p:cNvSpPr>
            <a:spLocks noGrp="1"/>
          </p:cNvSpPr>
          <p:nvPr>
            <p:ph type="title"/>
          </p:nvPr>
        </p:nvSpPr>
        <p:spPr/>
        <p:txBody>
          <a:bodyPr/>
          <a:lstStyle/>
          <a:p>
            <a:r>
              <a:rPr lang="fr-FR" dirty="0" err="1"/>
              <a:t>Competitive</a:t>
            </a:r>
            <a:r>
              <a:rPr lang="fr-FR" dirty="0"/>
              <a:t> </a:t>
            </a:r>
            <a:r>
              <a:rPr lang="fr-FR" dirty="0" err="1"/>
              <a:t>Advantage</a:t>
            </a:r>
            <a:endParaRPr lang="fr-FR" dirty="0"/>
          </a:p>
        </p:txBody>
      </p:sp>
      <p:sp>
        <p:nvSpPr>
          <p:cNvPr id="4" name="Sous-titre 3"/>
          <p:cNvSpPr>
            <a:spLocks noGrp="1"/>
          </p:cNvSpPr>
          <p:nvPr>
            <p:ph type="subTitle" idx="13"/>
          </p:nvPr>
        </p:nvSpPr>
        <p:spPr/>
        <p:txBody>
          <a:bodyPr/>
          <a:lstStyle/>
          <a:p>
            <a:r>
              <a:rPr lang="fr-FR" dirty="0"/>
              <a:t>2 </a:t>
            </a:r>
            <a:r>
              <a:rPr lang="fr-FR" dirty="0" err="1"/>
              <a:t>fundamental</a:t>
            </a:r>
            <a:r>
              <a:rPr lang="fr-FR" dirty="0"/>
              <a:t> </a:t>
            </a:r>
            <a:r>
              <a:rPr lang="fr-FR" dirty="0" err="1"/>
              <a:t>means</a:t>
            </a:r>
            <a:r>
              <a:rPr lang="fr-FR" dirty="0"/>
              <a:t> to </a:t>
            </a:r>
            <a:r>
              <a:rPr lang="fr-FR" dirty="0" err="1"/>
              <a:t>establish</a:t>
            </a:r>
            <a:r>
              <a:rPr lang="fr-FR" dirty="0"/>
              <a:t> </a:t>
            </a:r>
            <a:r>
              <a:rPr lang="fr-FR" dirty="0" err="1"/>
              <a:t>competitive</a:t>
            </a:r>
            <a:r>
              <a:rPr lang="fr-FR" dirty="0"/>
              <a:t> </a:t>
            </a:r>
            <a:r>
              <a:rPr lang="fr-FR" dirty="0" err="1"/>
              <a:t>advantage</a:t>
            </a:r>
            <a:r>
              <a:rPr lang="fr-FR" dirty="0"/>
              <a:t> (</a:t>
            </a:r>
            <a:r>
              <a:rPr lang="fr-FR" dirty="0" err="1"/>
              <a:t>M.Porter</a:t>
            </a:r>
            <a:r>
              <a:rPr lang="fr-FR" dirty="0"/>
              <a:t>)</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9</a:t>
            </a:fld>
            <a:endParaRPr lang="fr-FR"/>
          </a:p>
        </p:txBody>
      </p:sp>
      <p:pic>
        <p:nvPicPr>
          <p:cNvPr id="6" name="Image 5"/>
          <p:cNvPicPr>
            <a:picLocks noChangeAspect="1"/>
          </p:cNvPicPr>
          <p:nvPr/>
        </p:nvPicPr>
        <p:blipFill>
          <a:blip r:embed="rId2"/>
          <a:stretch>
            <a:fillRect/>
          </a:stretch>
        </p:blipFill>
        <p:spPr>
          <a:xfrm>
            <a:off x="217545" y="2746005"/>
            <a:ext cx="1148547" cy="1148547"/>
          </a:xfrm>
          <a:prstGeom prst="rect">
            <a:avLst/>
          </a:prstGeom>
        </p:spPr>
      </p:pic>
      <p:pic>
        <p:nvPicPr>
          <p:cNvPr id="8" name="Image 7"/>
          <p:cNvPicPr>
            <a:picLocks noChangeAspect="1"/>
          </p:cNvPicPr>
          <p:nvPr/>
        </p:nvPicPr>
        <p:blipFill rotWithShape="1">
          <a:blip r:embed="rId3"/>
          <a:srcRect l="26392" t="7763" r="25999" b="8355"/>
          <a:stretch/>
        </p:blipFill>
        <p:spPr>
          <a:xfrm>
            <a:off x="363218" y="1501913"/>
            <a:ext cx="912633" cy="935261"/>
          </a:xfrm>
          <a:prstGeom prst="rect">
            <a:avLst/>
          </a:prstGeom>
        </p:spPr>
      </p:pic>
    </p:spTree>
    <p:extLst>
      <p:ext uri="{BB962C8B-B14F-4D97-AF65-F5344CB8AC3E}">
        <p14:creationId xmlns:p14="http://schemas.microsoft.com/office/powerpoint/2010/main" val="292732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New </a:t>
            </a:r>
            <a:r>
              <a:rPr lang="fr-FR" dirty="0" err="1"/>
              <a:t>Market</a:t>
            </a:r>
            <a:r>
              <a:rPr lang="fr-FR" dirty="0"/>
              <a:t> </a:t>
            </a:r>
            <a:r>
              <a:rPr lang="fr-FR" dirty="0" err="1"/>
              <a:t>Development</a:t>
            </a:r>
            <a:endParaRPr lang="fr-FR" dirty="0"/>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90</a:t>
            </a:fld>
            <a:endParaRPr lang="fr-FR"/>
          </a:p>
        </p:txBody>
      </p:sp>
      <p:pic>
        <p:nvPicPr>
          <p:cNvPr id="6" name="Image 5"/>
          <p:cNvPicPr>
            <a:picLocks noChangeAspect="1"/>
          </p:cNvPicPr>
          <p:nvPr/>
        </p:nvPicPr>
        <p:blipFill>
          <a:blip r:embed="rId2"/>
          <a:stretch>
            <a:fillRect/>
          </a:stretch>
        </p:blipFill>
        <p:spPr>
          <a:xfrm>
            <a:off x="6119813" y="42906"/>
            <a:ext cx="3024187" cy="1599917"/>
          </a:xfrm>
          <a:prstGeom prst="rect">
            <a:avLst/>
          </a:prstGeom>
        </p:spPr>
      </p:pic>
      <p:sp>
        <p:nvSpPr>
          <p:cNvPr id="2" name="Espace réservé du contenu 1"/>
          <p:cNvSpPr>
            <a:spLocks noGrp="1"/>
          </p:cNvSpPr>
          <p:nvPr>
            <p:ph idx="1"/>
          </p:nvPr>
        </p:nvSpPr>
        <p:spPr>
          <a:xfrm>
            <a:off x="355846" y="1070557"/>
            <a:ext cx="7121279" cy="3477376"/>
          </a:xfrm>
        </p:spPr>
        <p:txBody>
          <a:bodyPr/>
          <a:lstStyle/>
          <a:p>
            <a:r>
              <a:rPr lang="fr-FR" sz="1900" u="sng" dirty="0" err="1"/>
              <a:t>Potentially</a:t>
            </a:r>
            <a:r>
              <a:rPr lang="fr-FR" sz="1900" dirty="0"/>
              <a:t> </a:t>
            </a:r>
            <a:r>
              <a:rPr lang="fr-FR" sz="1900" dirty="0" err="1"/>
              <a:t>less</a:t>
            </a:r>
            <a:r>
              <a:rPr lang="fr-FR" sz="1900" dirty="0"/>
              <a:t> </a:t>
            </a:r>
            <a:r>
              <a:rPr lang="fr-FR" sz="1900" dirty="0" err="1"/>
              <a:t>expensive</a:t>
            </a:r>
            <a:r>
              <a:rPr lang="fr-FR" sz="1900" dirty="0"/>
              <a:t>, </a:t>
            </a:r>
            <a:r>
              <a:rPr lang="fr-FR" sz="1900" dirty="0" err="1"/>
              <a:t>less</a:t>
            </a:r>
            <a:r>
              <a:rPr lang="fr-FR" sz="1900" dirty="0"/>
              <a:t> </a:t>
            </a:r>
            <a:r>
              <a:rPr lang="fr-FR" sz="1900" dirty="0" err="1"/>
              <a:t>risky</a:t>
            </a:r>
            <a:r>
              <a:rPr lang="fr-FR" sz="1900" dirty="0"/>
              <a:t> and </a:t>
            </a:r>
            <a:r>
              <a:rPr lang="fr-FR" sz="1900" dirty="0" err="1"/>
              <a:t>faster</a:t>
            </a:r>
            <a:r>
              <a:rPr lang="fr-FR" sz="1900" dirty="0"/>
              <a:t> </a:t>
            </a:r>
            <a:r>
              <a:rPr lang="fr-FR" sz="1900" dirty="0" err="1"/>
              <a:t>than</a:t>
            </a:r>
            <a:r>
              <a:rPr lang="fr-FR" sz="1900" dirty="0"/>
              <a:t> </a:t>
            </a:r>
            <a:br>
              <a:rPr lang="fr-FR" sz="1900" dirty="0"/>
            </a:br>
            <a:r>
              <a:rPr lang="fr-FR" sz="1900" dirty="0" err="1"/>
              <a:t>product</a:t>
            </a:r>
            <a:r>
              <a:rPr lang="fr-FR" sz="1900" dirty="0"/>
              <a:t> </a:t>
            </a:r>
            <a:r>
              <a:rPr lang="fr-FR" sz="1900" dirty="0" err="1"/>
              <a:t>development</a:t>
            </a:r>
            <a:r>
              <a:rPr lang="fr-FR" sz="1900" dirty="0"/>
              <a:t> diversification.</a:t>
            </a:r>
          </a:p>
          <a:p>
            <a:pPr lvl="1"/>
            <a:r>
              <a:rPr lang="fr-FR" b="1" dirty="0"/>
              <a:t>New </a:t>
            </a:r>
            <a:r>
              <a:rPr lang="fr-FR" b="1" dirty="0" err="1"/>
              <a:t>users</a:t>
            </a:r>
            <a:r>
              <a:rPr lang="fr-FR" b="1" dirty="0"/>
              <a:t> </a:t>
            </a:r>
            <a:r>
              <a:rPr lang="fr-FR" dirty="0"/>
              <a:t>for the </a:t>
            </a:r>
            <a:r>
              <a:rPr lang="fr-FR" dirty="0" err="1"/>
              <a:t>existing</a:t>
            </a:r>
            <a:r>
              <a:rPr lang="fr-FR" dirty="0"/>
              <a:t> </a:t>
            </a:r>
            <a:r>
              <a:rPr lang="fr-FR" dirty="0" err="1"/>
              <a:t>product</a:t>
            </a:r>
            <a:r>
              <a:rPr lang="fr-FR" dirty="0"/>
              <a:t> (ex. </a:t>
            </a:r>
            <a:r>
              <a:rPr lang="fr-FR" dirty="0" err="1"/>
              <a:t>aluminum</a:t>
            </a:r>
            <a:r>
              <a:rPr lang="fr-FR" dirty="0"/>
              <a:t> to </a:t>
            </a:r>
            <a:r>
              <a:rPr lang="fr-FR" dirty="0" err="1"/>
              <a:t>be</a:t>
            </a:r>
            <a:r>
              <a:rPr lang="fr-FR" dirty="0"/>
              <a:t> </a:t>
            </a:r>
            <a:r>
              <a:rPr lang="fr-FR" dirty="0" err="1"/>
              <a:t>used</a:t>
            </a:r>
            <a:r>
              <a:rPr lang="fr-FR" dirty="0"/>
              <a:t> in </a:t>
            </a:r>
            <a:r>
              <a:rPr lang="fr-FR" dirty="0" err="1"/>
              <a:t>airplanes</a:t>
            </a:r>
            <a:r>
              <a:rPr lang="fr-FR" dirty="0"/>
              <a:t> – </a:t>
            </a:r>
            <a:r>
              <a:rPr lang="fr-FR" dirty="0" err="1"/>
              <a:t>was</a:t>
            </a:r>
            <a:r>
              <a:rPr lang="fr-FR" dirty="0"/>
              <a:t> </a:t>
            </a:r>
            <a:r>
              <a:rPr lang="fr-FR" dirty="0" err="1"/>
              <a:t>used</a:t>
            </a:r>
            <a:r>
              <a:rPr lang="fr-FR" dirty="0"/>
              <a:t> in </a:t>
            </a:r>
            <a:r>
              <a:rPr lang="fr-FR" dirty="0" err="1"/>
              <a:t>cans</a:t>
            </a:r>
            <a:r>
              <a:rPr lang="fr-FR" dirty="0"/>
              <a:t>)</a:t>
            </a:r>
          </a:p>
          <a:p>
            <a:pPr lvl="1"/>
            <a:r>
              <a:rPr lang="fr-FR" b="1" dirty="0"/>
              <a:t>New </a:t>
            </a:r>
            <a:r>
              <a:rPr lang="fr-FR" b="1" dirty="0" err="1"/>
              <a:t>geographies</a:t>
            </a:r>
            <a:r>
              <a:rPr lang="fr-FR" b="1" dirty="0"/>
              <a:t> </a:t>
            </a:r>
            <a:r>
              <a:rPr lang="fr-FR" dirty="0"/>
              <a:t>– internationalisation, </a:t>
            </a:r>
            <a:r>
              <a:rPr lang="fr-FR" dirty="0" err="1"/>
              <a:t>expand</a:t>
            </a:r>
            <a:r>
              <a:rPr lang="fr-FR" dirty="0"/>
              <a:t> </a:t>
            </a:r>
            <a:r>
              <a:rPr lang="fr-FR" dirty="0" err="1"/>
              <a:t>beyond</a:t>
            </a:r>
            <a:r>
              <a:rPr lang="fr-FR" dirty="0"/>
              <a:t> local </a:t>
            </a:r>
            <a:r>
              <a:rPr lang="fr-FR" dirty="0" err="1"/>
              <a:t>market</a:t>
            </a:r>
            <a:endParaRPr lang="fr-FR" dirty="0"/>
          </a:p>
          <a:p>
            <a:endParaRPr lang="fr-FR" sz="1600" dirty="0"/>
          </a:p>
          <a:p>
            <a:r>
              <a:rPr lang="fr-FR" sz="1900" dirty="0" err="1"/>
              <a:t>Some</a:t>
            </a:r>
            <a:r>
              <a:rPr lang="fr-FR" sz="1900" dirty="0"/>
              <a:t> </a:t>
            </a:r>
            <a:r>
              <a:rPr lang="fr-FR" sz="1900" dirty="0" err="1"/>
              <a:t>development</a:t>
            </a:r>
            <a:r>
              <a:rPr lang="fr-FR" sz="1900" dirty="0"/>
              <a:t> </a:t>
            </a:r>
            <a:r>
              <a:rPr lang="fr-FR" sz="1900" dirty="0" err="1"/>
              <a:t>may</a:t>
            </a:r>
            <a:r>
              <a:rPr lang="fr-FR" sz="1900" dirty="0"/>
              <a:t> </a:t>
            </a:r>
            <a:r>
              <a:rPr lang="fr-FR" sz="1900" dirty="0" err="1"/>
              <a:t>be</a:t>
            </a:r>
            <a:r>
              <a:rPr lang="fr-FR" sz="1900" dirty="0"/>
              <a:t> </a:t>
            </a:r>
            <a:r>
              <a:rPr lang="fr-FR" sz="1900" dirty="0" err="1"/>
              <a:t>needed</a:t>
            </a:r>
            <a:r>
              <a:rPr lang="fr-FR" sz="1900" dirty="0"/>
              <a:t> (</a:t>
            </a:r>
            <a:r>
              <a:rPr lang="fr-FR" sz="1900" dirty="0" err="1"/>
              <a:t>adapt</a:t>
            </a:r>
            <a:r>
              <a:rPr lang="fr-FR" sz="1900" dirty="0"/>
              <a:t> to new </a:t>
            </a:r>
            <a:r>
              <a:rPr lang="fr-FR" sz="1900" dirty="0" err="1"/>
              <a:t>market</a:t>
            </a:r>
            <a:r>
              <a:rPr lang="fr-FR" sz="1900" dirty="0"/>
              <a:t>, packaging, ..)</a:t>
            </a:r>
          </a:p>
          <a:p>
            <a:r>
              <a:rPr lang="fr-FR" sz="1900" dirty="0" err="1"/>
              <a:t>Make</a:t>
            </a:r>
            <a:r>
              <a:rPr lang="fr-FR" sz="1900" dirty="0"/>
              <a:t> sure </a:t>
            </a:r>
            <a:r>
              <a:rPr lang="fr-FR" sz="1900" dirty="0" err="1"/>
              <a:t>you</a:t>
            </a:r>
            <a:r>
              <a:rPr lang="fr-FR" sz="1900" dirty="0"/>
              <a:t> </a:t>
            </a:r>
            <a:r>
              <a:rPr lang="fr-FR" sz="1900" dirty="0" err="1"/>
              <a:t>meet</a:t>
            </a:r>
            <a:r>
              <a:rPr lang="fr-FR" sz="1900" dirty="0"/>
              <a:t> </a:t>
            </a:r>
            <a:r>
              <a:rPr lang="fr-FR" sz="1900" dirty="0" err="1"/>
              <a:t>CSFs</a:t>
            </a:r>
            <a:r>
              <a:rPr lang="fr-FR" sz="1900" dirty="0"/>
              <a:t> of new </a:t>
            </a:r>
            <a:r>
              <a:rPr lang="fr-FR" sz="1900" dirty="0" err="1"/>
              <a:t>market</a:t>
            </a:r>
            <a:r>
              <a:rPr lang="fr-FR" sz="1900" dirty="0"/>
              <a:t> (</a:t>
            </a:r>
            <a:r>
              <a:rPr lang="fr-FR" sz="1900" dirty="0" err="1"/>
              <a:t>they</a:t>
            </a:r>
            <a:r>
              <a:rPr lang="fr-FR" sz="1900" dirty="0"/>
              <a:t> </a:t>
            </a:r>
            <a:r>
              <a:rPr lang="fr-FR" sz="1900" dirty="0" err="1"/>
              <a:t>may</a:t>
            </a:r>
            <a:r>
              <a:rPr lang="fr-FR" sz="1900" dirty="0"/>
              <a:t> </a:t>
            </a:r>
            <a:r>
              <a:rPr lang="fr-FR" sz="1900" dirty="0" err="1"/>
              <a:t>be</a:t>
            </a:r>
            <a:r>
              <a:rPr lang="fr-FR" sz="1900" dirty="0"/>
              <a:t> </a:t>
            </a:r>
            <a:r>
              <a:rPr lang="fr-FR" sz="1900" dirty="0" err="1"/>
              <a:t>different</a:t>
            </a:r>
            <a:r>
              <a:rPr lang="fr-FR" sz="1900" dirty="0"/>
              <a:t>) and if </a:t>
            </a:r>
            <a:r>
              <a:rPr lang="fr-FR" sz="1900" dirty="0" err="1"/>
              <a:t>you</a:t>
            </a:r>
            <a:r>
              <a:rPr lang="fr-FR" sz="1900" dirty="0"/>
              <a:t> have the </a:t>
            </a:r>
            <a:r>
              <a:rPr lang="fr-FR" sz="1900" dirty="0" err="1"/>
              <a:t>internal</a:t>
            </a:r>
            <a:r>
              <a:rPr lang="fr-FR" sz="1900" dirty="0"/>
              <a:t> </a:t>
            </a:r>
            <a:r>
              <a:rPr lang="fr-FR" sz="1900" dirty="0" err="1"/>
              <a:t>capabilities</a:t>
            </a:r>
            <a:r>
              <a:rPr lang="fr-FR" sz="1900" dirty="0"/>
              <a:t> to </a:t>
            </a:r>
            <a:r>
              <a:rPr lang="fr-FR" sz="1900" dirty="0" err="1"/>
              <a:t>succeed</a:t>
            </a:r>
            <a:r>
              <a:rPr lang="fr-FR" sz="1900" dirty="0"/>
              <a:t> (</a:t>
            </a:r>
            <a:r>
              <a:rPr lang="fr-FR" sz="1900" dirty="0" err="1"/>
              <a:t>can</a:t>
            </a:r>
            <a:r>
              <a:rPr lang="fr-FR" sz="1900" dirty="0"/>
              <a:t> </a:t>
            </a:r>
            <a:r>
              <a:rPr lang="fr-FR" sz="1900" dirty="0" err="1"/>
              <a:t>you</a:t>
            </a:r>
            <a:r>
              <a:rPr lang="fr-FR" sz="1900" dirty="0"/>
              <a:t> </a:t>
            </a:r>
            <a:r>
              <a:rPr lang="fr-FR" sz="1900" dirty="0" err="1"/>
              <a:t>effectively</a:t>
            </a:r>
            <a:r>
              <a:rPr lang="fr-FR" sz="1900" dirty="0"/>
              <a:t> </a:t>
            </a:r>
            <a:r>
              <a:rPr lang="fr-FR" sz="1900" dirty="0" err="1"/>
              <a:t>market</a:t>
            </a:r>
            <a:r>
              <a:rPr lang="fr-FR" sz="1900" dirty="0"/>
              <a:t>/</a:t>
            </a:r>
            <a:r>
              <a:rPr lang="fr-FR" sz="1900" dirty="0" err="1"/>
              <a:t>sell</a:t>
            </a:r>
            <a:r>
              <a:rPr lang="fr-FR" sz="1900" dirty="0"/>
              <a:t> to the new </a:t>
            </a:r>
            <a:r>
              <a:rPr lang="fr-FR" sz="1900" dirty="0" err="1"/>
              <a:t>market</a:t>
            </a:r>
            <a:r>
              <a:rPr lang="fr-FR" sz="1900" dirty="0"/>
              <a:t>?)</a:t>
            </a:r>
          </a:p>
        </p:txBody>
      </p:sp>
      <p:pic>
        <p:nvPicPr>
          <p:cNvPr id="7" name="Image 6"/>
          <p:cNvPicPr>
            <a:picLocks noChangeAspect="1"/>
          </p:cNvPicPr>
          <p:nvPr/>
        </p:nvPicPr>
        <p:blipFill>
          <a:blip r:embed="rId3"/>
          <a:stretch>
            <a:fillRect/>
          </a:stretch>
        </p:blipFill>
        <p:spPr>
          <a:xfrm>
            <a:off x="7115849" y="2775381"/>
            <a:ext cx="1819696" cy="822232"/>
          </a:xfrm>
          <a:prstGeom prst="rect">
            <a:avLst/>
          </a:prstGeom>
        </p:spPr>
      </p:pic>
      <p:pic>
        <p:nvPicPr>
          <p:cNvPr id="8" name="Image 7"/>
          <p:cNvPicPr>
            <a:picLocks noChangeAspect="1"/>
          </p:cNvPicPr>
          <p:nvPr/>
        </p:nvPicPr>
        <p:blipFill>
          <a:blip r:embed="rId4"/>
          <a:stretch>
            <a:fillRect/>
          </a:stretch>
        </p:blipFill>
        <p:spPr>
          <a:xfrm>
            <a:off x="7692161" y="1566359"/>
            <a:ext cx="667071" cy="1146894"/>
          </a:xfrm>
          <a:prstGeom prst="rect">
            <a:avLst/>
          </a:prstGeom>
        </p:spPr>
      </p:pic>
    </p:spTree>
    <p:extLst>
      <p:ext uri="{BB962C8B-B14F-4D97-AF65-F5344CB8AC3E}">
        <p14:creationId xmlns:p14="http://schemas.microsoft.com/office/powerpoint/2010/main" val="149441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6108706" y="0"/>
            <a:ext cx="3035293" cy="1564105"/>
          </a:xfrm>
          <a:prstGeom prst="rect">
            <a:avLst/>
          </a:prstGeom>
        </p:spPr>
      </p:pic>
      <p:sp>
        <p:nvSpPr>
          <p:cNvPr id="3" name="Titre 2"/>
          <p:cNvSpPr>
            <a:spLocks noGrp="1"/>
          </p:cNvSpPr>
          <p:nvPr>
            <p:ph type="title"/>
          </p:nvPr>
        </p:nvSpPr>
        <p:spPr/>
        <p:txBody>
          <a:bodyPr/>
          <a:lstStyle/>
          <a:p>
            <a:r>
              <a:rPr lang="fr-FR" dirty="0" err="1"/>
              <a:t>Conglomerate</a:t>
            </a:r>
            <a:r>
              <a:rPr lang="fr-FR" dirty="0"/>
              <a:t> Diversification</a:t>
            </a:r>
          </a:p>
        </p:txBody>
      </p:sp>
      <p:sp>
        <p:nvSpPr>
          <p:cNvPr id="4" name="Sous-titre 3"/>
          <p:cNvSpPr>
            <a:spLocks noGrp="1"/>
          </p:cNvSpPr>
          <p:nvPr>
            <p:ph type="subTitle" idx="13"/>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91</a:t>
            </a:fld>
            <a:endParaRPr lang="fr-FR"/>
          </a:p>
        </p:txBody>
      </p:sp>
      <p:sp>
        <p:nvSpPr>
          <p:cNvPr id="2" name="Espace réservé du contenu 1"/>
          <p:cNvSpPr>
            <a:spLocks noGrp="1"/>
          </p:cNvSpPr>
          <p:nvPr>
            <p:ph idx="1"/>
          </p:nvPr>
        </p:nvSpPr>
        <p:spPr>
          <a:xfrm>
            <a:off x="355846" y="1070557"/>
            <a:ext cx="6875133" cy="3477376"/>
          </a:xfrm>
        </p:spPr>
        <p:txBody>
          <a:bodyPr/>
          <a:lstStyle/>
          <a:p>
            <a:r>
              <a:rPr lang="en-US" sz="1900" dirty="0"/>
              <a:t>Radical change in scope</a:t>
            </a:r>
          </a:p>
          <a:p>
            <a:r>
              <a:rPr lang="en-US" sz="1900" dirty="0"/>
              <a:t>Potential benefits of each business being part of a</a:t>
            </a:r>
            <a:br>
              <a:rPr lang="en-US" sz="1900" dirty="0"/>
            </a:br>
            <a:r>
              <a:rPr lang="en-US" sz="1900" dirty="0"/>
              <a:t>« group » of differing activities (synergies, </a:t>
            </a:r>
            <a:r>
              <a:rPr lang="en-US" sz="1900" i="1" dirty="0"/>
              <a:t>scope economies</a:t>
            </a:r>
            <a:r>
              <a:rPr lang="en-US" sz="1900" dirty="0"/>
              <a:t> from producing complementary products)</a:t>
            </a:r>
          </a:p>
          <a:p>
            <a:r>
              <a:rPr lang="en-US" sz="1900" dirty="0"/>
              <a:t>Large size may have benefits (access to financing,..)</a:t>
            </a:r>
          </a:p>
          <a:p>
            <a:r>
              <a:rPr lang="en-US" sz="1900" dirty="0"/>
              <a:t>Customer may increase trust or apply brand « value » to new offer (halo effects)</a:t>
            </a:r>
          </a:p>
          <a:p>
            <a:r>
              <a:rPr lang="en-US" sz="1900" dirty="0"/>
              <a:t>BUT</a:t>
            </a:r>
          </a:p>
          <a:p>
            <a:pPr lvl="1"/>
            <a:r>
              <a:rPr lang="en-US" sz="1500" dirty="0"/>
              <a:t>Customers and others may be skeptical of synergies</a:t>
            </a:r>
          </a:p>
          <a:p>
            <a:pPr lvl="1"/>
            <a:r>
              <a:rPr lang="en-US" sz="1500" dirty="0"/>
              <a:t>Bureaucratic costs can result in “conglomerate discount” of share value (1+1&lt; 2)</a:t>
            </a:r>
          </a:p>
        </p:txBody>
      </p:sp>
      <p:pic>
        <p:nvPicPr>
          <p:cNvPr id="9" name="Image 8"/>
          <p:cNvPicPr>
            <a:picLocks noChangeAspect="1"/>
          </p:cNvPicPr>
          <p:nvPr/>
        </p:nvPicPr>
        <p:blipFill>
          <a:blip r:embed="rId3"/>
          <a:stretch>
            <a:fillRect/>
          </a:stretch>
        </p:blipFill>
        <p:spPr>
          <a:xfrm>
            <a:off x="6963796" y="2071919"/>
            <a:ext cx="1711764" cy="495511"/>
          </a:xfrm>
          <a:prstGeom prst="rect">
            <a:avLst/>
          </a:prstGeom>
        </p:spPr>
      </p:pic>
      <p:pic>
        <p:nvPicPr>
          <p:cNvPr id="10" name="Image 9"/>
          <p:cNvPicPr>
            <a:picLocks noChangeAspect="1"/>
          </p:cNvPicPr>
          <p:nvPr/>
        </p:nvPicPr>
        <p:blipFill rotWithShape="1">
          <a:blip r:embed="rId4"/>
          <a:srcRect t="25981" b="27117"/>
          <a:stretch/>
        </p:blipFill>
        <p:spPr>
          <a:xfrm>
            <a:off x="6963796" y="2658979"/>
            <a:ext cx="1978947" cy="514958"/>
          </a:xfrm>
          <a:prstGeom prst="rect">
            <a:avLst/>
          </a:prstGeom>
        </p:spPr>
      </p:pic>
    </p:spTree>
    <p:extLst>
      <p:ext uri="{BB962C8B-B14F-4D97-AF65-F5344CB8AC3E}">
        <p14:creationId xmlns:p14="http://schemas.microsoft.com/office/powerpoint/2010/main" val="204510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a:xfrm>
            <a:off x="6065" y="2674023"/>
            <a:ext cx="9143999" cy="360503"/>
          </a:xfrm>
        </p:spPr>
        <p:txBody>
          <a:bodyPr/>
          <a:lstStyle/>
          <a:p>
            <a:r>
              <a:rPr lang="fr-FR" b="1" dirty="0" err="1"/>
              <a:t>Why</a:t>
            </a:r>
            <a:r>
              <a:rPr lang="fr-FR" dirty="0"/>
              <a:t> </a:t>
            </a:r>
            <a:r>
              <a:rPr lang="fr-FR" dirty="0" err="1"/>
              <a:t>could</a:t>
            </a:r>
            <a:r>
              <a:rPr lang="fr-FR" dirty="0"/>
              <a:t> </a:t>
            </a:r>
            <a:r>
              <a:rPr lang="fr-FR" dirty="0" err="1"/>
              <a:t>it</a:t>
            </a:r>
            <a:r>
              <a:rPr lang="fr-FR" dirty="0"/>
              <a:t> </a:t>
            </a:r>
            <a:r>
              <a:rPr lang="fr-FR" dirty="0" err="1"/>
              <a:t>be</a:t>
            </a:r>
            <a:r>
              <a:rPr lang="fr-FR" dirty="0"/>
              <a:t> good for </a:t>
            </a:r>
            <a:r>
              <a:rPr lang="fr-FR" dirty="0" err="1"/>
              <a:t>companies</a:t>
            </a:r>
            <a:r>
              <a:rPr lang="fr-FR" dirty="0"/>
              <a:t> to </a:t>
            </a:r>
            <a:r>
              <a:rPr lang="fr-FR" dirty="0" err="1"/>
              <a:t>diversify</a:t>
            </a:r>
            <a:r>
              <a:rPr lang="fr-FR" dirty="0"/>
              <a:t>?</a:t>
            </a:r>
          </a:p>
        </p:txBody>
      </p:sp>
      <p:sp>
        <p:nvSpPr>
          <p:cNvPr id="3" name="Titre 2"/>
          <p:cNvSpPr>
            <a:spLocks noGrp="1"/>
          </p:cNvSpPr>
          <p:nvPr>
            <p:ph type="ctrTitle"/>
          </p:nvPr>
        </p:nvSpPr>
        <p:spPr>
          <a:xfrm>
            <a:off x="12130" y="2204917"/>
            <a:ext cx="9131870" cy="469106"/>
          </a:xfrm>
        </p:spPr>
        <p:txBody>
          <a:bodyPr/>
          <a:lstStyle/>
          <a:p>
            <a:pPr>
              <a:buNone/>
            </a:pPr>
            <a:r>
              <a:rPr lang="fr-FR" dirty="0"/>
              <a:t>Diversification drivers</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92</a:t>
            </a:fld>
            <a:endParaRPr lang="fr-FR"/>
          </a:p>
        </p:txBody>
      </p:sp>
    </p:spTree>
    <p:extLst>
      <p:ext uri="{BB962C8B-B14F-4D97-AF65-F5344CB8AC3E}">
        <p14:creationId xmlns:p14="http://schemas.microsoft.com/office/powerpoint/2010/main" val="16837222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63218" y="1238283"/>
            <a:ext cx="8463869" cy="756993"/>
          </a:xfrm>
        </p:spPr>
        <p:txBody>
          <a:bodyPr/>
          <a:lstStyle/>
          <a:p>
            <a:pPr marL="0" indent="0">
              <a:buNone/>
            </a:pPr>
            <a:r>
              <a:rPr lang="fr-FR" sz="1800" b="1" dirty="0"/>
              <a:t>Economies of scope </a:t>
            </a:r>
            <a:r>
              <a:rPr lang="fr-FR" sz="1800" dirty="0" err="1"/>
              <a:t>refer</a:t>
            </a:r>
            <a:r>
              <a:rPr lang="fr-FR" sz="1800" dirty="0"/>
              <a:t> to </a:t>
            </a:r>
            <a:r>
              <a:rPr lang="fr-FR" sz="1800" dirty="0" err="1"/>
              <a:t>efficiency</a:t>
            </a:r>
            <a:r>
              <a:rPr lang="fr-FR" sz="1800" dirty="0"/>
              <a:t> gains made </a:t>
            </a:r>
            <a:r>
              <a:rPr lang="fr-FR" sz="1800" dirty="0" err="1"/>
              <a:t>through</a:t>
            </a:r>
            <a:r>
              <a:rPr lang="fr-FR" sz="1800" dirty="0"/>
              <a:t> </a:t>
            </a:r>
            <a:r>
              <a:rPr lang="fr-FR" sz="1800" dirty="0" err="1"/>
              <a:t>applying</a:t>
            </a:r>
            <a:r>
              <a:rPr lang="fr-FR" sz="1800" dirty="0"/>
              <a:t> </a:t>
            </a:r>
            <a:r>
              <a:rPr lang="fr-FR" sz="1800" dirty="0" err="1"/>
              <a:t>existing</a:t>
            </a:r>
            <a:r>
              <a:rPr lang="fr-FR" sz="1800" dirty="0"/>
              <a:t> </a:t>
            </a:r>
            <a:r>
              <a:rPr lang="fr-FR" sz="1800" dirty="0" err="1"/>
              <a:t>organisational</a:t>
            </a:r>
            <a:r>
              <a:rPr lang="fr-FR" sz="1800" dirty="0"/>
              <a:t> </a:t>
            </a:r>
            <a:r>
              <a:rPr lang="fr-FR" sz="1800" dirty="0" err="1"/>
              <a:t>resources</a:t>
            </a:r>
            <a:r>
              <a:rPr lang="fr-FR" sz="1800" dirty="0"/>
              <a:t> or </a:t>
            </a:r>
            <a:r>
              <a:rPr lang="fr-FR" sz="1800" dirty="0" err="1"/>
              <a:t>competencies</a:t>
            </a:r>
            <a:r>
              <a:rPr lang="fr-FR" sz="1800" dirty="0"/>
              <a:t> to new </a:t>
            </a:r>
            <a:r>
              <a:rPr lang="fr-FR" sz="1800" dirty="0" err="1"/>
              <a:t>markets</a:t>
            </a:r>
            <a:r>
              <a:rPr lang="fr-FR" sz="1800" dirty="0"/>
              <a:t> or services.</a:t>
            </a:r>
          </a:p>
        </p:txBody>
      </p:sp>
      <p:sp>
        <p:nvSpPr>
          <p:cNvPr id="3" name="Titre 2"/>
          <p:cNvSpPr>
            <a:spLocks noGrp="1"/>
          </p:cNvSpPr>
          <p:nvPr>
            <p:ph type="title"/>
          </p:nvPr>
        </p:nvSpPr>
        <p:spPr/>
        <p:txBody>
          <a:bodyPr/>
          <a:lstStyle/>
          <a:p>
            <a:r>
              <a:rPr lang="fr-FR" dirty="0"/>
              <a:t>Value </a:t>
            </a:r>
            <a:r>
              <a:rPr lang="fr-FR" dirty="0" err="1"/>
              <a:t>creation</a:t>
            </a:r>
            <a:r>
              <a:rPr lang="fr-FR" dirty="0"/>
              <a:t> drivers of diversification</a:t>
            </a:r>
          </a:p>
        </p:txBody>
      </p:sp>
      <p:sp>
        <p:nvSpPr>
          <p:cNvPr id="4" name="Sous-titre 3"/>
          <p:cNvSpPr>
            <a:spLocks noGrp="1"/>
          </p:cNvSpPr>
          <p:nvPr>
            <p:ph type="subTitle" idx="13"/>
          </p:nvPr>
        </p:nvSpPr>
        <p:spPr/>
        <p:txBody>
          <a:bodyPr/>
          <a:lstStyle/>
          <a:p>
            <a:r>
              <a:rPr lang="fr-FR" b="1" dirty="0">
                <a:solidFill>
                  <a:schemeClr val="tx1">
                    <a:lumMod val="75000"/>
                    <a:lumOff val="25000"/>
                  </a:schemeClr>
                </a:solidFill>
              </a:rPr>
              <a:t>1. Economies of scope (</a:t>
            </a:r>
            <a:r>
              <a:rPr lang="fr-FR" b="1" dirty="0" err="1">
                <a:solidFill>
                  <a:schemeClr val="tx1">
                    <a:lumMod val="75000"/>
                    <a:lumOff val="25000"/>
                  </a:schemeClr>
                </a:solidFill>
              </a:rPr>
              <a:t>efficiency</a:t>
            </a:r>
            <a:r>
              <a:rPr lang="fr-FR" b="1" dirty="0">
                <a:solidFill>
                  <a:schemeClr val="tx1">
                    <a:lumMod val="75000"/>
                    <a:lumOff val="25000"/>
                  </a:schemeClr>
                </a:solidFill>
              </a:rPr>
              <a:t> gains)</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93</a:t>
            </a:fld>
            <a:endParaRPr lang="fr-FR"/>
          </a:p>
        </p:txBody>
      </p:sp>
      <p:pic>
        <p:nvPicPr>
          <p:cNvPr id="6" name="Image 5"/>
          <p:cNvPicPr>
            <a:picLocks noChangeAspect="1"/>
          </p:cNvPicPr>
          <p:nvPr/>
        </p:nvPicPr>
        <p:blipFill>
          <a:blip r:embed="rId2"/>
          <a:stretch>
            <a:fillRect/>
          </a:stretch>
        </p:blipFill>
        <p:spPr>
          <a:xfrm>
            <a:off x="821596" y="2209378"/>
            <a:ext cx="4833246" cy="2414538"/>
          </a:xfrm>
          <a:prstGeom prst="rect">
            <a:avLst/>
          </a:prstGeom>
        </p:spPr>
      </p:pic>
      <p:pic>
        <p:nvPicPr>
          <p:cNvPr id="8" name="Image 7"/>
          <p:cNvPicPr>
            <a:picLocks noChangeAspect="1"/>
          </p:cNvPicPr>
          <p:nvPr/>
        </p:nvPicPr>
        <p:blipFill>
          <a:blip r:embed="rId3"/>
          <a:stretch>
            <a:fillRect/>
          </a:stretch>
        </p:blipFill>
        <p:spPr>
          <a:xfrm>
            <a:off x="6432634" y="2209378"/>
            <a:ext cx="2176193" cy="2414538"/>
          </a:xfrm>
          <a:prstGeom prst="rect">
            <a:avLst/>
          </a:prstGeom>
        </p:spPr>
      </p:pic>
      <p:grpSp>
        <p:nvGrpSpPr>
          <p:cNvPr id="9" name="Groupe 8"/>
          <p:cNvGrpSpPr/>
          <p:nvPr/>
        </p:nvGrpSpPr>
        <p:grpSpPr>
          <a:xfrm>
            <a:off x="363218" y="998386"/>
            <a:ext cx="8714475" cy="892796"/>
            <a:chOff x="355846" y="713703"/>
            <a:chExt cx="8714475" cy="892796"/>
          </a:xfrm>
        </p:grpSpPr>
        <p:sp>
          <p:nvSpPr>
            <p:cNvPr id="10" name="Rectangle 9"/>
            <p:cNvSpPr/>
            <p:nvPr/>
          </p:nvSpPr>
          <p:spPr>
            <a:xfrm>
              <a:off x="355846" y="954903"/>
              <a:ext cx="8299781" cy="651596"/>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p:cNvPicPr>
              <a:picLocks noChangeAspect="1"/>
            </p:cNvPicPr>
            <p:nvPr/>
          </p:nvPicPr>
          <p:blipFill>
            <a:blip r:embed="rId4">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713703"/>
              <a:ext cx="479031" cy="513384"/>
            </a:xfrm>
            <a:prstGeom prst="rect">
              <a:avLst/>
            </a:prstGeom>
          </p:spPr>
        </p:pic>
      </p:grpSp>
    </p:spTree>
    <p:extLst>
      <p:ext uri="{BB962C8B-B14F-4D97-AF65-F5344CB8AC3E}">
        <p14:creationId xmlns:p14="http://schemas.microsoft.com/office/powerpoint/2010/main" val="16311705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130440" y="2375643"/>
            <a:ext cx="9131870" cy="469106"/>
          </a:xfrm>
        </p:spPr>
        <p:txBody>
          <a:bodyPr/>
          <a:lstStyle/>
          <a:p>
            <a:pPr>
              <a:buNone/>
            </a:pPr>
            <a:r>
              <a:rPr lang="fr-FR" dirty="0"/>
              <a:t>Do </a:t>
            </a:r>
            <a:r>
              <a:rPr lang="fr-FR" dirty="0" err="1"/>
              <a:t>you</a:t>
            </a:r>
            <a:r>
              <a:rPr lang="fr-FR" dirty="0"/>
              <a:t> know </a:t>
            </a:r>
            <a:r>
              <a:rPr lang="fr-FR" dirty="0" err="1"/>
              <a:t>what</a:t>
            </a:r>
            <a:r>
              <a:rPr lang="fr-FR" dirty="0"/>
              <a:t> </a:t>
            </a:r>
            <a:r>
              <a:rPr lang="fr-FR" dirty="0" err="1"/>
              <a:t>different</a:t>
            </a:r>
            <a:r>
              <a:rPr lang="fr-FR" dirty="0"/>
              <a:t> businesses</a:t>
            </a:r>
            <a:br>
              <a:rPr lang="fr-FR" dirty="0"/>
            </a:br>
            <a:r>
              <a:rPr lang="fr-FR" dirty="0"/>
              <a:t>TESLA </a:t>
            </a:r>
            <a:r>
              <a:rPr lang="fr-FR" dirty="0" err="1"/>
              <a:t>is</a:t>
            </a:r>
            <a:r>
              <a:rPr lang="fr-FR" dirty="0"/>
              <a:t> operating?</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94</a:t>
            </a:fld>
            <a:endParaRPr lang="fr-FR"/>
          </a:p>
        </p:txBody>
      </p:sp>
      <p:sp>
        <p:nvSpPr>
          <p:cNvPr id="10" name="Arc 9"/>
          <p:cNvSpPr/>
          <p:nvPr/>
        </p:nvSpPr>
        <p:spPr>
          <a:xfrm>
            <a:off x="4181475" y="1274233"/>
            <a:ext cx="533400" cy="550334"/>
          </a:xfrm>
          <a:prstGeom prst="arc">
            <a:avLst>
              <a:gd name="adj1" fmla="val 10760963"/>
              <a:gd name="adj2" fmla="val 0"/>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Ellipse 11"/>
          <p:cNvSpPr/>
          <p:nvPr/>
        </p:nvSpPr>
        <p:spPr>
          <a:xfrm flipV="1">
            <a:off x="4306358" y="1023409"/>
            <a:ext cx="283634" cy="28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4755091" y="562369"/>
            <a:ext cx="327334" cy="461665"/>
          </a:xfrm>
          <a:prstGeom prst="rect">
            <a:avLst/>
          </a:prstGeom>
          <a:noFill/>
        </p:spPr>
        <p:txBody>
          <a:bodyPr wrap="none" rtlCol="0">
            <a:spAutoFit/>
          </a:bodyPr>
          <a:lstStyle/>
          <a:p>
            <a:r>
              <a:rPr lang="fr-FR" sz="2400" b="1" dirty="0">
                <a:solidFill>
                  <a:schemeClr val="bg1"/>
                </a:solidFill>
              </a:rPr>
              <a:t>?</a:t>
            </a:r>
          </a:p>
        </p:txBody>
      </p:sp>
      <p:sp>
        <p:nvSpPr>
          <p:cNvPr id="15" name="Pensées 14"/>
          <p:cNvSpPr/>
          <p:nvPr/>
        </p:nvSpPr>
        <p:spPr>
          <a:xfrm>
            <a:off x="4543734" y="619107"/>
            <a:ext cx="730999" cy="348190"/>
          </a:xfrm>
          <a:prstGeom prst="cloudCallout">
            <a:avLst>
              <a:gd name="adj1" fmla="val -42260"/>
              <a:gd name="adj2" fmla="val 75874"/>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64987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324470"/>
            <a:ext cx="8463869" cy="756993"/>
          </a:xfrm>
        </p:spPr>
        <p:txBody>
          <a:bodyPr/>
          <a:lstStyle/>
          <a:p>
            <a:r>
              <a:rPr lang="fr-FR" dirty="0" err="1"/>
              <a:t>Apply</a:t>
            </a:r>
            <a:r>
              <a:rPr lang="fr-FR" dirty="0"/>
              <a:t> </a:t>
            </a:r>
            <a:r>
              <a:rPr lang="fr-FR" dirty="0" err="1"/>
              <a:t>strong</a:t>
            </a:r>
            <a:r>
              <a:rPr lang="fr-FR" dirty="0"/>
              <a:t> </a:t>
            </a:r>
            <a:r>
              <a:rPr lang="fr-FR" dirty="0" err="1"/>
              <a:t>corporate</a:t>
            </a:r>
            <a:r>
              <a:rPr lang="fr-FR" dirty="0"/>
              <a:t> </a:t>
            </a:r>
            <a:r>
              <a:rPr lang="fr-FR" dirty="0" err="1"/>
              <a:t>parenting</a:t>
            </a:r>
            <a:r>
              <a:rPr lang="fr-FR" dirty="0"/>
              <a:t> </a:t>
            </a:r>
            <a:r>
              <a:rPr lang="fr-FR" dirty="0" err="1"/>
              <a:t>skills</a:t>
            </a:r>
            <a:r>
              <a:rPr lang="fr-FR" dirty="0"/>
              <a:t> to new </a:t>
            </a:r>
            <a:r>
              <a:rPr lang="fr-FR" dirty="0" err="1"/>
              <a:t>activities</a:t>
            </a:r>
            <a:endParaRPr lang="fr-FR" dirty="0"/>
          </a:p>
          <a:p>
            <a:r>
              <a:rPr lang="fr-FR" dirty="0"/>
              <a:t>The </a:t>
            </a:r>
            <a:r>
              <a:rPr lang="fr-FR" b="1" dirty="0"/>
              <a:t>dominant </a:t>
            </a:r>
            <a:r>
              <a:rPr lang="fr-FR" b="1" dirty="0" err="1"/>
              <a:t>logic</a:t>
            </a:r>
            <a:r>
              <a:rPr lang="fr-FR" b="1" dirty="0"/>
              <a:t> </a:t>
            </a:r>
            <a:r>
              <a:rPr lang="fr-FR" dirty="0" err="1"/>
              <a:t>is</a:t>
            </a:r>
            <a:r>
              <a:rPr lang="fr-FR" dirty="0"/>
              <a:t> the set of </a:t>
            </a:r>
            <a:r>
              <a:rPr lang="fr-FR" dirty="0" err="1"/>
              <a:t>corporate-level</a:t>
            </a:r>
            <a:r>
              <a:rPr lang="fr-FR" dirty="0"/>
              <a:t> </a:t>
            </a:r>
            <a:r>
              <a:rPr lang="fr-FR" dirty="0" err="1"/>
              <a:t>managerial</a:t>
            </a:r>
            <a:r>
              <a:rPr lang="fr-FR" dirty="0"/>
              <a:t> </a:t>
            </a:r>
            <a:r>
              <a:rPr lang="fr-FR" dirty="0" err="1"/>
              <a:t>competencies</a:t>
            </a:r>
            <a:r>
              <a:rPr lang="fr-FR" dirty="0"/>
              <a:t> </a:t>
            </a:r>
            <a:r>
              <a:rPr lang="fr-FR" dirty="0" err="1"/>
              <a:t>applied</a:t>
            </a:r>
            <a:r>
              <a:rPr lang="fr-FR" dirty="0"/>
              <a:t> </a:t>
            </a:r>
            <a:r>
              <a:rPr lang="fr-FR" dirty="0" err="1"/>
              <a:t>across</a:t>
            </a:r>
            <a:r>
              <a:rPr lang="fr-FR" dirty="0"/>
              <a:t> the portfolio of businesses</a:t>
            </a:r>
          </a:p>
        </p:txBody>
      </p:sp>
      <p:sp>
        <p:nvSpPr>
          <p:cNvPr id="3" name="Titre 2"/>
          <p:cNvSpPr>
            <a:spLocks noGrp="1"/>
          </p:cNvSpPr>
          <p:nvPr>
            <p:ph type="title"/>
          </p:nvPr>
        </p:nvSpPr>
        <p:spPr/>
        <p:txBody>
          <a:bodyPr/>
          <a:lstStyle/>
          <a:p>
            <a:r>
              <a:rPr lang="fr-FR" dirty="0"/>
              <a:t>Value </a:t>
            </a:r>
            <a:r>
              <a:rPr lang="fr-FR" dirty="0" err="1"/>
              <a:t>creation</a:t>
            </a:r>
            <a:r>
              <a:rPr lang="fr-FR" dirty="0"/>
              <a:t> drivers of diversification</a:t>
            </a:r>
          </a:p>
        </p:txBody>
      </p:sp>
      <p:sp>
        <p:nvSpPr>
          <p:cNvPr id="4" name="Sous-titre 3"/>
          <p:cNvSpPr>
            <a:spLocks noGrp="1"/>
          </p:cNvSpPr>
          <p:nvPr>
            <p:ph type="subTitle" idx="13"/>
          </p:nvPr>
        </p:nvSpPr>
        <p:spPr/>
        <p:txBody>
          <a:bodyPr/>
          <a:lstStyle/>
          <a:p>
            <a:r>
              <a:rPr lang="fr-FR" b="1" dirty="0">
                <a:solidFill>
                  <a:schemeClr val="tx1">
                    <a:lumMod val="75000"/>
                    <a:lumOff val="25000"/>
                  </a:schemeClr>
                </a:solidFill>
              </a:rPr>
              <a:t>2. Stretching </a:t>
            </a:r>
            <a:r>
              <a:rPr lang="fr-FR" b="1" dirty="0" err="1">
                <a:solidFill>
                  <a:schemeClr val="tx1">
                    <a:lumMod val="75000"/>
                    <a:lumOff val="25000"/>
                  </a:schemeClr>
                </a:solidFill>
              </a:rPr>
              <a:t>corporate</a:t>
            </a:r>
            <a:r>
              <a:rPr lang="fr-FR" b="1" dirty="0">
                <a:solidFill>
                  <a:schemeClr val="tx1">
                    <a:lumMod val="75000"/>
                    <a:lumOff val="25000"/>
                  </a:schemeClr>
                </a:solidFill>
              </a:rPr>
              <a:t> management </a:t>
            </a:r>
            <a:r>
              <a:rPr lang="fr-FR" b="1" dirty="0" err="1">
                <a:solidFill>
                  <a:schemeClr val="tx1">
                    <a:lumMod val="75000"/>
                    <a:lumOff val="25000"/>
                  </a:schemeClr>
                </a:solidFill>
              </a:rPr>
              <a:t>competencies</a:t>
            </a:r>
            <a:endParaRPr lang="fr-FR" b="1" dirty="0">
              <a:solidFill>
                <a:schemeClr val="tx1">
                  <a:lumMod val="75000"/>
                  <a:lumOff val="25000"/>
                </a:schemeClr>
              </a:solidFill>
            </a:endParaRP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95</a:t>
            </a:fld>
            <a:endParaRPr lang="fr-FR"/>
          </a:p>
        </p:txBody>
      </p:sp>
      <p:pic>
        <p:nvPicPr>
          <p:cNvPr id="7" name="Image 6"/>
          <p:cNvPicPr>
            <a:picLocks noChangeAspect="1"/>
          </p:cNvPicPr>
          <p:nvPr/>
        </p:nvPicPr>
        <p:blipFill>
          <a:blip r:embed="rId2"/>
          <a:stretch>
            <a:fillRect/>
          </a:stretch>
        </p:blipFill>
        <p:spPr>
          <a:xfrm>
            <a:off x="789439" y="2489024"/>
            <a:ext cx="3108792" cy="1855247"/>
          </a:xfrm>
          <a:prstGeom prst="rect">
            <a:avLst/>
          </a:prstGeom>
        </p:spPr>
      </p:pic>
      <p:sp>
        <p:nvSpPr>
          <p:cNvPr id="8" name="ZoneTexte 7"/>
          <p:cNvSpPr txBox="1"/>
          <p:nvPr/>
        </p:nvSpPr>
        <p:spPr>
          <a:xfrm>
            <a:off x="789439" y="4344271"/>
            <a:ext cx="3069110" cy="369332"/>
          </a:xfrm>
          <a:prstGeom prst="rect">
            <a:avLst/>
          </a:prstGeom>
          <a:noFill/>
        </p:spPr>
        <p:txBody>
          <a:bodyPr wrap="none" rtlCol="0">
            <a:spAutoFit/>
          </a:bodyPr>
          <a:lstStyle/>
          <a:p>
            <a:r>
              <a:rPr lang="fr-FR" dirty="0"/>
              <a:t>Brand and image </a:t>
            </a:r>
            <a:r>
              <a:rPr lang="fr-FR" dirty="0" err="1"/>
              <a:t>development</a:t>
            </a:r>
            <a:endParaRPr lang="fr-FR" dirty="0"/>
          </a:p>
        </p:txBody>
      </p:sp>
      <p:pic>
        <p:nvPicPr>
          <p:cNvPr id="9" name="Image 8"/>
          <p:cNvPicPr>
            <a:picLocks noChangeAspect="1"/>
          </p:cNvPicPr>
          <p:nvPr/>
        </p:nvPicPr>
        <p:blipFill>
          <a:blip r:embed="rId3"/>
          <a:stretch>
            <a:fillRect/>
          </a:stretch>
        </p:blipFill>
        <p:spPr>
          <a:xfrm>
            <a:off x="5175945" y="2489024"/>
            <a:ext cx="3101782" cy="2159809"/>
          </a:xfrm>
          <a:prstGeom prst="rect">
            <a:avLst/>
          </a:prstGeom>
        </p:spPr>
      </p:pic>
      <p:grpSp>
        <p:nvGrpSpPr>
          <p:cNvPr id="10" name="Groupe 9"/>
          <p:cNvGrpSpPr/>
          <p:nvPr/>
        </p:nvGrpSpPr>
        <p:grpSpPr>
          <a:xfrm>
            <a:off x="355846" y="1469290"/>
            <a:ext cx="8714475" cy="892796"/>
            <a:chOff x="355846" y="713703"/>
            <a:chExt cx="8714475" cy="892796"/>
          </a:xfrm>
        </p:grpSpPr>
        <p:sp>
          <p:nvSpPr>
            <p:cNvPr id="11" name="Rectangle 10"/>
            <p:cNvSpPr/>
            <p:nvPr/>
          </p:nvSpPr>
          <p:spPr>
            <a:xfrm>
              <a:off x="355846" y="954903"/>
              <a:ext cx="8299781" cy="651596"/>
            </a:xfrm>
            <a:prstGeom prst="rect">
              <a:avLst/>
            </a:prstGeom>
            <a:noFill/>
            <a:ln>
              <a:solidFill>
                <a:srgbClr val="C36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p:cNvPicPr>
              <a:picLocks noChangeAspect="1"/>
            </p:cNvPicPr>
            <p:nvPr/>
          </p:nvPicPr>
          <p:blipFill>
            <a:blip r:embed="rId4">
              <a:clrChange>
                <a:clrFrom>
                  <a:srgbClr val="FAFAFA"/>
                </a:clrFrom>
                <a:clrTo>
                  <a:srgbClr val="FAFAFA">
                    <a:alpha val="0"/>
                  </a:srgbClr>
                </a:clrTo>
              </a:clrChange>
              <a:duotone>
                <a:schemeClr val="accent6">
                  <a:shade val="45000"/>
                  <a:satMod val="135000"/>
                </a:schemeClr>
                <a:prstClr val="white"/>
              </a:duotone>
            </a:blip>
            <a:stretch>
              <a:fillRect/>
            </a:stretch>
          </p:blipFill>
          <p:spPr>
            <a:xfrm>
              <a:off x="8591290" y="713703"/>
              <a:ext cx="479031" cy="513384"/>
            </a:xfrm>
            <a:prstGeom prst="rect">
              <a:avLst/>
            </a:prstGeom>
          </p:spPr>
        </p:pic>
      </p:grpSp>
    </p:spTree>
    <p:extLst>
      <p:ext uri="{BB962C8B-B14F-4D97-AF65-F5344CB8AC3E}">
        <p14:creationId xmlns:p14="http://schemas.microsoft.com/office/powerpoint/2010/main" val="7427821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324470"/>
            <a:ext cx="8463869" cy="756993"/>
          </a:xfrm>
        </p:spPr>
        <p:txBody>
          <a:bodyPr/>
          <a:lstStyle/>
          <a:p>
            <a:r>
              <a:rPr lang="fr-FR" dirty="0"/>
              <a:t>In </a:t>
            </a:r>
            <a:r>
              <a:rPr lang="fr-FR" dirty="0" err="1"/>
              <a:t>developing</a:t>
            </a:r>
            <a:r>
              <a:rPr lang="fr-FR" dirty="0"/>
              <a:t> </a:t>
            </a:r>
            <a:r>
              <a:rPr lang="fr-FR" dirty="0" err="1"/>
              <a:t>economies</a:t>
            </a:r>
            <a:r>
              <a:rPr lang="fr-FR" dirty="0"/>
              <a:t>, </a:t>
            </a:r>
            <a:r>
              <a:rPr lang="fr-FR" dirty="0" err="1"/>
              <a:t>internal</a:t>
            </a:r>
            <a:r>
              <a:rPr lang="fr-FR" dirty="0"/>
              <a:t> </a:t>
            </a:r>
            <a:r>
              <a:rPr lang="fr-FR" dirty="0" err="1"/>
              <a:t>processes</a:t>
            </a:r>
            <a:r>
              <a:rPr lang="fr-FR" dirty="0"/>
              <a:t> </a:t>
            </a:r>
            <a:r>
              <a:rPr lang="fr-FR" dirty="0" err="1"/>
              <a:t>may</a:t>
            </a:r>
            <a:r>
              <a:rPr lang="fr-FR" dirty="0"/>
              <a:t> </a:t>
            </a:r>
            <a:r>
              <a:rPr lang="fr-FR" dirty="0" err="1"/>
              <a:t>be</a:t>
            </a:r>
            <a:r>
              <a:rPr lang="fr-FR" dirty="0"/>
              <a:t> </a:t>
            </a:r>
            <a:r>
              <a:rPr lang="fr-FR" dirty="0" err="1"/>
              <a:t>better</a:t>
            </a:r>
            <a:r>
              <a:rPr lang="fr-FR" dirty="0"/>
              <a:t> </a:t>
            </a:r>
            <a:r>
              <a:rPr lang="fr-FR" dirty="0" err="1"/>
              <a:t>than</a:t>
            </a:r>
            <a:r>
              <a:rPr lang="fr-FR" dirty="0"/>
              <a:t> </a:t>
            </a:r>
            <a:r>
              <a:rPr lang="fr-FR" dirty="0" err="1"/>
              <a:t>those</a:t>
            </a:r>
            <a:r>
              <a:rPr lang="fr-FR" dirty="0"/>
              <a:t> </a:t>
            </a:r>
            <a:r>
              <a:rPr lang="fr-FR" dirty="0" err="1"/>
              <a:t>found</a:t>
            </a:r>
            <a:r>
              <a:rPr lang="fr-FR" dirty="0"/>
              <a:t> in the open </a:t>
            </a:r>
            <a:r>
              <a:rPr lang="fr-FR" dirty="0" err="1"/>
              <a:t>market</a:t>
            </a:r>
            <a:r>
              <a:rPr lang="fr-FR" dirty="0"/>
              <a:t> (</a:t>
            </a:r>
            <a:r>
              <a:rPr lang="fr-FR" dirty="0" err="1"/>
              <a:t>investment</a:t>
            </a:r>
            <a:r>
              <a:rPr lang="fr-FR" dirty="0"/>
              <a:t> management, HR </a:t>
            </a:r>
            <a:r>
              <a:rPr lang="fr-FR" dirty="0" err="1"/>
              <a:t>development</a:t>
            </a:r>
            <a:r>
              <a:rPr lang="fr-FR" dirty="0"/>
              <a:t>, use of networks)</a:t>
            </a:r>
          </a:p>
        </p:txBody>
      </p:sp>
      <p:sp>
        <p:nvSpPr>
          <p:cNvPr id="3" name="Titre 2"/>
          <p:cNvSpPr>
            <a:spLocks noGrp="1"/>
          </p:cNvSpPr>
          <p:nvPr>
            <p:ph type="title"/>
          </p:nvPr>
        </p:nvSpPr>
        <p:spPr/>
        <p:txBody>
          <a:bodyPr/>
          <a:lstStyle/>
          <a:p>
            <a:r>
              <a:rPr lang="fr-FR" dirty="0"/>
              <a:t>Value </a:t>
            </a:r>
            <a:r>
              <a:rPr lang="fr-FR" dirty="0" err="1"/>
              <a:t>creation</a:t>
            </a:r>
            <a:r>
              <a:rPr lang="fr-FR" dirty="0"/>
              <a:t> drivers of diversification</a:t>
            </a:r>
          </a:p>
        </p:txBody>
      </p:sp>
      <p:sp>
        <p:nvSpPr>
          <p:cNvPr id="4" name="Sous-titre 3"/>
          <p:cNvSpPr>
            <a:spLocks noGrp="1"/>
          </p:cNvSpPr>
          <p:nvPr>
            <p:ph type="subTitle" idx="13"/>
          </p:nvPr>
        </p:nvSpPr>
        <p:spPr/>
        <p:txBody>
          <a:bodyPr/>
          <a:lstStyle/>
          <a:p>
            <a:r>
              <a:rPr lang="fr-FR" b="1" dirty="0">
                <a:solidFill>
                  <a:schemeClr val="tx1">
                    <a:lumMod val="75000"/>
                    <a:lumOff val="25000"/>
                  </a:schemeClr>
                </a:solidFill>
              </a:rPr>
              <a:t>3. </a:t>
            </a:r>
            <a:r>
              <a:rPr lang="fr-FR" b="1" dirty="0" err="1">
                <a:solidFill>
                  <a:schemeClr val="tx1">
                    <a:lumMod val="75000"/>
                    <a:lumOff val="25000"/>
                  </a:schemeClr>
                </a:solidFill>
              </a:rPr>
              <a:t>Exploiting</a:t>
            </a:r>
            <a:r>
              <a:rPr lang="fr-FR" b="1" dirty="0">
                <a:solidFill>
                  <a:schemeClr val="tx1">
                    <a:lumMod val="75000"/>
                    <a:lumOff val="25000"/>
                  </a:schemeClr>
                </a:solidFill>
              </a:rPr>
              <a:t> </a:t>
            </a:r>
            <a:r>
              <a:rPr lang="fr-FR" b="1" dirty="0" err="1">
                <a:solidFill>
                  <a:schemeClr val="tx1">
                    <a:lumMod val="75000"/>
                    <a:lumOff val="25000"/>
                  </a:schemeClr>
                </a:solidFill>
              </a:rPr>
              <a:t>superior</a:t>
            </a:r>
            <a:r>
              <a:rPr lang="fr-FR" b="1" dirty="0">
                <a:solidFill>
                  <a:schemeClr val="tx1">
                    <a:lumMod val="75000"/>
                    <a:lumOff val="25000"/>
                  </a:schemeClr>
                </a:solidFill>
              </a:rPr>
              <a:t> </a:t>
            </a:r>
            <a:r>
              <a:rPr lang="fr-FR" b="1" dirty="0" err="1">
                <a:solidFill>
                  <a:schemeClr val="tx1">
                    <a:lumMod val="75000"/>
                    <a:lumOff val="25000"/>
                  </a:schemeClr>
                </a:solidFill>
              </a:rPr>
              <a:t>internal</a:t>
            </a:r>
            <a:r>
              <a:rPr lang="fr-FR" b="1" dirty="0">
                <a:solidFill>
                  <a:schemeClr val="tx1">
                    <a:lumMod val="75000"/>
                    <a:lumOff val="25000"/>
                  </a:schemeClr>
                </a:solidFill>
              </a:rPr>
              <a:t> </a:t>
            </a:r>
            <a:r>
              <a:rPr lang="fr-FR" b="1" dirty="0" err="1">
                <a:solidFill>
                  <a:schemeClr val="tx1">
                    <a:lumMod val="75000"/>
                    <a:lumOff val="25000"/>
                  </a:schemeClr>
                </a:solidFill>
              </a:rPr>
              <a:t>processes</a:t>
            </a:r>
            <a:endParaRPr lang="fr-FR" b="1" dirty="0">
              <a:solidFill>
                <a:schemeClr val="tx1">
                  <a:lumMod val="75000"/>
                  <a:lumOff val="25000"/>
                </a:schemeClr>
              </a:solidFill>
            </a:endParaRP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96</a:t>
            </a:fld>
            <a:endParaRPr lang="fr-FR"/>
          </a:p>
        </p:txBody>
      </p:sp>
      <p:pic>
        <p:nvPicPr>
          <p:cNvPr id="6" name="Image 5"/>
          <p:cNvPicPr>
            <a:picLocks noChangeAspect="1"/>
          </p:cNvPicPr>
          <p:nvPr/>
        </p:nvPicPr>
        <p:blipFill>
          <a:blip r:embed="rId2"/>
          <a:stretch>
            <a:fillRect/>
          </a:stretch>
        </p:blipFill>
        <p:spPr>
          <a:xfrm>
            <a:off x="2919813" y="2459043"/>
            <a:ext cx="3200000" cy="1428571"/>
          </a:xfrm>
          <a:prstGeom prst="rect">
            <a:avLst/>
          </a:prstGeom>
        </p:spPr>
      </p:pic>
      <p:sp>
        <p:nvSpPr>
          <p:cNvPr id="11" name="ZoneTexte 10"/>
          <p:cNvSpPr txBox="1"/>
          <p:nvPr/>
        </p:nvSpPr>
        <p:spPr>
          <a:xfrm>
            <a:off x="2022780" y="3518282"/>
            <a:ext cx="5130764" cy="369332"/>
          </a:xfrm>
          <a:prstGeom prst="rect">
            <a:avLst/>
          </a:prstGeom>
          <a:noFill/>
        </p:spPr>
        <p:txBody>
          <a:bodyPr wrap="none" rtlCol="0">
            <a:spAutoFit/>
          </a:bodyPr>
          <a:lstStyle/>
          <a:p>
            <a:r>
              <a:rPr lang="fr-FR" dirty="0"/>
              <a:t>Pharma – Financial Services – High Tech </a:t>
            </a:r>
            <a:r>
              <a:rPr lang="fr-FR"/>
              <a:t>– Mining - ….</a:t>
            </a:r>
          </a:p>
        </p:txBody>
      </p:sp>
    </p:spTree>
    <p:extLst>
      <p:ext uri="{BB962C8B-B14F-4D97-AF65-F5344CB8AC3E}">
        <p14:creationId xmlns:p14="http://schemas.microsoft.com/office/powerpoint/2010/main" val="23895539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56602" y="1324470"/>
            <a:ext cx="8463869" cy="2361705"/>
          </a:xfrm>
        </p:spPr>
        <p:txBody>
          <a:bodyPr/>
          <a:lstStyle/>
          <a:p>
            <a:r>
              <a:rPr lang="fr-FR" dirty="0"/>
              <a:t>Match </a:t>
            </a:r>
            <a:r>
              <a:rPr lang="fr-FR" dirty="0" err="1"/>
              <a:t>your</a:t>
            </a:r>
            <a:r>
              <a:rPr lang="fr-FR" dirty="0"/>
              <a:t> </a:t>
            </a:r>
            <a:r>
              <a:rPr lang="fr-FR" dirty="0" err="1"/>
              <a:t>competitor’s</a:t>
            </a:r>
            <a:r>
              <a:rPr lang="fr-FR" dirty="0"/>
              <a:t> </a:t>
            </a:r>
            <a:r>
              <a:rPr lang="fr-FR" dirty="0" err="1"/>
              <a:t>wide</a:t>
            </a:r>
            <a:r>
              <a:rPr lang="fr-FR" dirty="0"/>
              <a:t> </a:t>
            </a:r>
            <a:r>
              <a:rPr lang="fr-FR" dirty="0" err="1"/>
              <a:t>product</a:t>
            </a:r>
            <a:r>
              <a:rPr lang="fr-FR" dirty="0"/>
              <a:t> range (</a:t>
            </a:r>
            <a:r>
              <a:rPr lang="fr-FR" dirty="0" err="1"/>
              <a:t>discourages</a:t>
            </a:r>
            <a:r>
              <a:rPr lang="fr-FR" dirty="0"/>
              <a:t> </a:t>
            </a:r>
            <a:r>
              <a:rPr lang="fr-FR" dirty="0" err="1"/>
              <a:t>aggressive</a:t>
            </a:r>
            <a:r>
              <a:rPr lang="fr-FR" dirty="0"/>
              <a:t> moves by </a:t>
            </a:r>
            <a:r>
              <a:rPr lang="fr-FR" dirty="0" err="1"/>
              <a:t>competitors</a:t>
            </a:r>
            <a:r>
              <a:rPr lang="fr-FR" dirty="0"/>
              <a:t>)</a:t>
            </a:r>
          </a:p>
          <a:p>
            <a:pPr lvl="1"/>
            <a:r>
              <a:rPr lang="fr-FR" dirty="0" err="1"/>
              <a:t>Similar</a:t>
            </a:r>
            <a:r>
              <a:rPr lang="fr-FR" dirty="0"/>
              <a:t> </a:t>
            </a:r>
            <a:r>
              <a:rPr lang="fr-FR" dirty="0" err="1"/>
              <a:t>competitors</a:t>
            </a:r>
            <a:r>
              <a:rPr lang="fr-FR" dirty="0"/>
              <a:t> </a:t>
            </a:r>
            <a:r>
              <a:rPr lang="fr-FR" dirty="0" err="1"/>
              <a:t>will</a:t>
            </a:r>
            <a:r>
              <a:rPr lang="fr-FR" dirty="0"/>
              <a:t> </a:t>
            </a:r>
            <a:r>
              <a:rPr lang="fr-FR" dirty="0" err="1"/>
              <a:t>avoid</a:t>
            </a:r>
            <a:r>
              <a:rPr lang="fr-FR" dirty="0"/>
              <a:t> </a:t>
            </a:r>
            <a:r>
              <a:rPr lang="fr-FR" dirty="0" err="1"/>
              <a:t>aggressive</a:t>
            </a:r>
            <a:r>
              <a:rPr lang="fr-FR" dirty="0"/>
              <a:t> </a:t>
            </a:r>
            <a:r>
              <a:rPr lang="fr-FR" dirty="0" err="1"/>
              <a:t>competition</a:t>
            </a:r>
            <a:endParaRPr lang="fr-FR" dirty="0"/>
          </a:p>
          <a:p>
            <a:r>
              <a:rPr lang="fr-FR" dirty="0" err="1"/>
              <a:t>Ability</a:t>
            </a:r>
            <a:r>
              <a:rPr lang="fr-FR" dirty="0"/>
              <a:t> to cross-</a:t>
            </a:r>
            <a:r>
              <a:rPr lang="fr-FR" dirty="0" err="1"/>
              <a:t>subsidize</a:t>
            </a:r>
            <a:r>
              <a:rPr lang="fr-FR" dirty="0"/>
              <a:t> </a:t>
            </a:r>
            <a:r>
              <a:rPr lang="fr-FR" dirty="0" err="1"/>
              <a:t>losses</a:t>
            </a:r>
            <a:r>
              <a:rPr lang="fr-FR" dirty="0"/>
              <a:t> in one </a:t>
            </a:r>
            <a:r>
              <a:rPr lang="fr-FR" dirty="0" err="1"/>
              <a:t>activity</a:t>
            </a:r>
            <a:r>
              <a:rPr lang="fr-FR" dirty="0"/>
              <a:t> </a:t>
            </a:r>
            <a:r>
              <a:rPr lang="fr-FR" dirty="0" err="1"/>
              <a:t>with</a:t>
            </a:r>
            <a:r>
              <a:rPr lang="fr-FR" dirty="0"/>
              <a:t> profits of </a:t>
            </a:r>
            <a:r>
              <a:rPr lang="fr-FR" dirty="0" err="1"/>
              <a:t>another</a:t>
            </a:r>
            <a:endParaRPr lang="fr-FR" dirty="0"/>
          </a:p>
          <a:p>
            <a:pPr lvl="1"/>
            <a:r>
              <a:rPr lang="fr-FR" dirty="0" err="1"/>
              <a:t>Compete</a:t>
            </a:r>
            <a:r>
              <a:rPr lang="fr-FR" dirty="0"/>
              <a:t> </a:t>
            </a:r>
            <a:r>
              <a:rPr lang="fr-FR" dirty="0" err="1"/>
              <a:t>aggressively</a:t>
            </a:r>
            <a:r>
              <a:rPr lang="fr-FR" dirty="0"/>
              <a:t> on one </a:t>
            </a:r>
            <a:r>
              <a:rPr lang="fr-FR" dirty="0" err="1"/>
              <a:t>market</a:t>
            </a:r>
            <a:endParaRPr lang="fr-FR" dirty="0"/>
          </a:p>
          <a:p>
            <a:pPr lvl="1"/>
            <a:r>
              <a:rPr lang="fr-FR" dirty="0"/>
              <a:t>This </a:t>
            </a:r>
            <a:r>
              <a:rPr lang="fr-FR" dirty="0" err="1"/>
              <a:t>is</a:t>
            </a:r>
            <a:r>
              <a:rPr lang="fr-FR" dirty="0"/>
              <a:t> a </a:t>
            </a:r>
            <a:r>
              <a:rPr lang="fr-FR" dirty="0" err="1"/>
              <a:t>threat</a:t>
            </a:r>
            <a:r>
              <a:rPr lang="fr-FR" dirty="0"/>
              <a:t> to entrants for </a:t>
            </a:r>
            <a:r>
              <a:rPr lang="fr-FR" dirty="0" err="1"/>
              <a:t>example</a:t>
            </a:r>
            <a:r>
              <a:rPr lang="fr-FR" dirty="0"/>
              <a:t> (cross </a:t>
            </a:r>
            <a:r>
              <a:rPr lang="fr-FR" dirty="0" err="1"/>
              <a:t>subsidization</a:t>
            </a:r>
            <a:r>
              <a:rPr lang="fr-FR" dirty="0"/>
              <a:t> </a:t>
            </a:r>
            <a:r>
              <a:rPr lang="fr-FR" dirty="0" err="1"/>
              <a:t>may</a:t>
            </a:r>
            <a:r>
              <a:rPr lang="fr-FR" dirty="0"/>
              <a:t> </a:t>
            </a:r>
            <a:r>
              <a:rPr lang="fr-FR" dirty="0" err="1"/>
              <a:t>give</a:t>
            </a:r>
            <a:r>
              <a:rPr lang="fr-FR" dirty="0"/>
              <a:t> </a:t>
            </a:r>
            <a:r>
              <a:rPr lang="fr-FR" dirty="0" err="1"/>
              <a:t>you</a:t>
            </a:r>
            <a:r>
              <a:rPr lang="fr-FR" dirty="0"/>
              <a:t> « </a:t>
            </a:r>
            <a:r>
              <a:rPr lang="fr-FR" dirty="0" err="1"/>
              <a:t>deep</a:t>
            </a:r>
            <a:r>
              <a:rPr lang="fr-FR" dirty="0"/>
              <a:t> </a:t>
            </a:r>
            <a:r>
              <a:rPr lang="fr-FR" dirty="0" err="1"/>
              <a:t>pockets</a:t>
            </a:r>
            <a:r>
              <a:rPr lang="fr-FR" dirty="0"/>
              <a:t> » </a:t>
            </a:r>
            <a:r>
              <a:rPr lang="fr-FR" dirty="0" err="1"/>
              <a:t>required</a:t>
            </a:r>
            <a:r>
              <a:rPr lang="fr-FR" dirty="0"/>
              <a:t> for a </a:t>
            </a:r>
            <a:r>
              <a:rPr lang="fr-FR" dirty="0" err="1"/>
              <a:t>threat</a:t>
            </a:r>
            <a:r>
              <a:rPr lang="fr-FR" dirty="0"/>
              <a:t> to </a:t>
            </a:r>
            <a:r>
              <a:rPr lang="fr-FR" dirty="0" err="1"/>
              <a:t>work</a:t>
            </a:r>
            <a:r>
              <a:rPr lang="fr-FR" dirty="0"/>
              <a:t>.</a:t>
            </a:r>
          </a:p>
        </p:txBody>
      </p:sp>
      <p:sp>
        <p:nvSpPr>
          <p:cNvPr id="3" name="Titre 2"/>
          <p:cNvSpPr>
            <a:spLocks noGrp="1"/>
          </p:cNvSpPr>
          <p:nvPr>
            <p:ph type="title"/>
          </p:nvPr>
        </p:nvSpPr>
        <p:spPr/>
        <p:txBody>
          <a:bodyPr/>
          <a:lstStyle/>
          <a:p>
            <a:r>
              <a:rPr lang="fr-FR" dirty="0"/>
              <a:t>Value </a:t>
            </a:r>
            <a:r>
              <a:rPr lang="fr-FR" dirty="0" err="1"/>
              <a:t>creation</a:t>
            </a:r>
            <a:r>
              <a:rPr lang="fr-FR" dirty="0"/>
              <a:t> drivers of diversification</a:t>
            </a:r>
          </a:p>
        </p:txBody>
      </p:sp>
      <p:sp>
        <p:nvSpPr>
          <p:cNvPr id="4" name="Sous-titre 3"/>
          <p:cNvSpPr>
            <a:spLocks noGrp="1"/>
          </p:cNvSpPr>
          <p:nvPr>
            <p:ph type="subTitle" idx="13"/>
          </p:nvPr>
        </p:nvSpPr>
        <p:spPr/>
        <p:txBody>
          <a:bodyPr/>
          <a:lstStyle/>
          <a:p>
            <a:r>
              <a:rPr lang="fr-FR" b="1" dirty="0">
                <a:solidFill>
                  <a:schemeClr val="tx1">
                    <a:lumMod val="75000"/>
                    <a:lumOff val="25000"/>
                  </a:schemeClr>
                </a:solidFill>
              </a:rPr>
              <a:t>4. </a:t>
            </a:r>
            <a:r>
              <a:rPr lang="fr-FR" b="1" dirty="0" err="1">
                <a:solidFill>
                  <a:schemeClr val="tx1">
                    <a:lumMod val="75000"/>
                    <a:lumOff val="25000"/>
                  </a:schemeClr>
                </a:solidFill>
              </a:rPr>
              <a:t>Increasing</a:t>
            </a:r>
            <a:r>
              <a:rPr lang="fr-FR" b="1" dirty="0">
                <a:solidFill>
                  <a:schemeClr val="tx1">
                    <a:lumMod val="75000"/>
                    <a:lumOff val="25000"/>
                  </a:schemeClr>
                </a:solidFill>
              </a:rPr>
              <a:t> </a:t>
            </a:r>
            <a:r>
              <a:rPr lang="fr-FR" b="1" dirty="0" err="1">
                <a:solidFill>
                  <a:schemeClr val="tx1">
                    <a:lumMod val="75000"/>
                    <a:lumOff val="25000"/>
                  </a:schemeClr>
                </a:solidFill>
              </a:rPr>
              <a:t>market</a:t>
            </a:r>
            <a:r>
              <a:rPr lang="fr-FR" b="1" dirty="0">
                <a:solidFill>
                  <a:schemeClr val="tx1">
                    <a:lumMod val="75000"/>
                    <a:lumOff val="25000"/>
                  </a:schemeClr>
                </a:solidFill>
              </a:rPr>
              <a:t> power</a:t>
            </a:r>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97</a:t>
            </a:fld>
            <a:endParaRPr lang="fr-FR"/>
          </a:p>
        </p:txBody>
      </p:sp>
    </p:spTree>
    <p:extLst>
      <p:ext uri="{BB962C8B-B14F-4D97-AF65-F5344CB8AC3E}">
        <p14:creationId xmlns:p14="http://schemas.microsoft.com/office/powerpoint/2010/main" val="234383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sp>
        <p:nvSpPr>
          <p:cNvPr id="3" name="Titre 2"/>
          <p:cNvSpPr>
            <a:spLocks noGrp="1"/>
          </p:cNvSpPr>
          <p:nvPr>
            <p:ph type="ctrTitle"/>
          </p:nvPr>
        </p:nvSpPr>
        <p:spPr>
          <a:xfrm>
            <a:off x="18744" y="2204917"/>
            <a:ext cx="9131870" cy="469106"/>
          </a:xfrm>
        </p:spPr>
        <p:txBody>
          <a:bodyPr/>
          <a:lstStyle/>
          <a:p>
            <a:pPr>
              <a:buNone/>
            </a:pPr>
            <a:r>
              <a:rPr lang="fr-FR" dirty="0"/>
              <a:t>VERTICAL INTEGRATION</a:t>
            </a:r>
          </a:p>
        </p:txBody>
      </p:sp>
      <p:sp>
        <p:nvSpPr>
          <p:cNvPr id="4" name="Espace réservé du numéro de diapositive 3"/>
          <p:cNvSpPr>
            <a:spLocks noGrp="1"/>
          </p:cNvSpPr>
          <p:nvPr>
            <p:ph type="sldNum" sz="quarter" idx="12"/>
          </p:nvPr>
        </p:nvSpPr>
        <p:spPr/>
        <p:txBody>
          <a:bodyPr/>
          <a:lstStyle/>
          <a:p>
            <a:fld id="{307C7597-8D70-4701-8085-9524B0B5C72B}" type="slidenum">
              <a:rPr lang="fr-FR" smtClean="0"/>
              <a:pPr/>
              <a:t>98</a:t>
            </a:fld>
            <a:endParaRPr lang="fr-FR"/>
          </a:p>
        </p:txBody>
      </p:sp>
    </p:spTree>
    <p:extLst>
      <p:ext uri="{BB962C8B-B14F-4D97-AF65-F5344CB8AC3E}">
        <p14:creationId xmlns:p14="http://schemas.microsoft.com/office/powerpoint/2010/main" val="15531965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Horizontal </a:t>
            </a:r>
            <a:r>
              <a:rPr lang="fr-FR" dirty="0" err="1"/>
              <a:t>integration</a:t>
            </a:r>
            <a:r>
              <a:rPr lang="fr-FR" dirty="0"/>
              <a:t> </a:t>
            </a:r>
            <a:r>
              <a:rPr lang="fr-FR" dirty="0" err="1"/>
              <a:t>strategies</a:t>
            </a:r>
            <a:endParaRPr lang="fr-FR" dirty="0"/>
          </a:p>
        </p:txBody>
      </p:sp>
      <p:sp>
        <p:nvSpPr>
          <p:cNvPr id="4" name="Sous-titre 3"/>
          <p:cNvSpPr>
            <a:spLocks noGrp="1"/>
          </p:cNvSpPr>
          <p:nvPr>
            <p:ph type="subTitle" idx="13"/>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07C7597-8D70-4701-8085-9524B0B5C72B}" type="slidenum">
              <a:rPr lang="fr-FR" smtClean="0"/>
              <a:pPr/>
              <a:t>99</a:t>
            </a:fld>
            <a:endParaRPr lang="fr-FR"/>
          </a:p>
        </p:txBody>
      </p:sp>
      <p:sp>
        <p:nvSpPr>
          <p:cNvPr id="6" name="Rectangle 5"/>
          <p:cNvSpPr/>
          <p:nvPr/>
        </p:nvSpPr>
        <p:spPr>
          <a:xfrm>
            <a:off x="3771900" y="2677905"/>
            <a:ext cx="1600200" cy="745958"/>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Automobile</a:t>
            </a:r>
            <a:br>
              <a:rPr lang="fr-FR" dirty="0"/>
            </a:br>
            <a:r>
              <a:rPr lang="fr-FR" dirty="0"/>
              <a:t>Manufacturer</a:t>
            </a:r>
          </a:p>
        </p:txBody>
      </p:sp>
      <p:sp>
        <p:nvSpPr>
          <p:cNvPr id="7" name="Rectangle 6"/>
          <p:cNvSpPr/>
          <p:nvPr/>
        </p:nvSpPr>
        <p:spPr>
          <a:xfrm>
            <a:off x="3771900" y="1612231"/>
            <a:ext cx="1600200" cy="745958"/>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Components</a:t>
            </a:r>
            <a:br>
              <a:rPr lang="fr-FR" dirty="0"/>
            </a:br>
            <a:r>
              <a:rPr lang="fr-FR" dirty="0"/>
              <a:t>Manufacturer</a:t>
            </a:r>
          </a:p>
        </p:txBody>
      </p:sp>
      <p:sp>
        <p:nvSpPr>
          <p:cNvPr id="8" name="Rectangle 7"/>
          <p:cNvSpPr/>
          <p:nvPr/>
        </p:nvSpPr>
        <p:spPr>
          <a:xfrm>
            <a:off x="3771900" y="3736684"/>
            <a:ext cx="1600200" cy="745958"/>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Automobile</a:t>
            </a:r>
            <a:br>
              <a:rPr lang="fr-FR" dirty="0"/>
            </a:br>
            <a:r>
              <a:rPr lang="fr-FR" dirty="0"/>
              <a:t>Concession</a:t>
            </a:r>
          </a:p>
        </p:txBody>
      </p:sp>
      <p:cxnSp>
        <p:nvCxnSpPr>
          <p:cNvPr id="20" name="Connecteur droit avec flèche 19"/>
          <p:cNvCxnSpPr/>
          <p:nvPr/>
        </p:nvCxnSpPr>
        <p:spPr>
          <a:xfrm>
            <a:off x="4572000" y="2365084"/>
            <a:ext cx="0" cy="3128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a:off x="4580223" y="3423863"/>
            <a:ext cx="0" cy="3128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775762" y="2677905"/>
            <a:ext cx="1600200" cy="745958"/>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Truck</a:t>
            </a:r>
            <a:br>
              <a:rPr lang="fr-FR" dirty="0"/>
            </a:br>
            <a:r>
              <a:rPr lang="fr-FR" dirty="0"/>
              <a:t>Manufacturer</a:t>
            </a:r>
          </a:p>
        </p:txBody>
      </p:sp>
      <p:sp>
        <p:nvSpPr>
          <p:cNvPr id="27" name="Rectangle 26"/>
          <p:cNvSpPr/>
          <p:nvPr/>
        </p:nvSpPr>
        <p:spPr>
          <a:xfrm>
            <a:off x="5768038" y="2677905"/>
            <a:ext cx="1600200" cy="745958"/>
          </a:xfrm>
          <a:prstGeom prst="rect">
            <a:avLst/>
          </a:prstGeom>
          <a:solidFill>
            <a:srgbClr val="1D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Bus</a:t>
            </a:r>
            <a:br>
              <a:rPr lang="fr-FR" dirty="0"/>
            </a:br>
            <a:r>
              <a:rPr lang="fr-FR" dirty="0"/>
              <a:t>Manufacturer</a:t>
            </a:r>
          </a:p>
        </p:txBody>
      </p:sp>
      <p:sp>
        <p:nvSpPr>
          <p:cNvPr id="32" name="ZoneTexte 31"/>
          <p:cNvSpPr txBox="1"/>
          <p:nvPr/>
        </p:nvSpPr>
        <p:spPr>
          <a:xfrm>
            <a:off x="130106" y="1375530"/>
            <a:ext cx="3524491" cy="923330"/>
          </a:xfrm>
          <a:prstGeom prst="rect">
            <a:avLst/>
          </a:prstGeom>
          <a:noFill/>
        </p:spPr>
        <p:txBody>
          <a:bodyPr wrap="none" rtlCol="0">
            <a:spAutoFit/>
          </a:bodyPr>
          <a:lstStyle/>
          <a:p>
            <a:r>
              <a:rPr lang="fr-FR" dirty="0" err="1"/>
              <a:t>Potential</a:t>
            </a:r>
            <a:r>
              <a:rPr lang="fr-FR" dirty="0"/>
              <a:t> </a:t>
            </a:r>
            <a:r>
              <a:rPr lang="fr-FR" dirty="0" err="1"/>
              <a:t>benefits</a:t>
            </a:r>
            <a:r>
              <a:rPr lang="fr-FR" dirty="0"/>
              <a:t> if components</a:t>
            </a:r>
            <a:br>
              <a:rPr lang="fr-FR" dirty="0"/>
            </a:br>
            <a:r>
              <a:rPr lang="fr-FR" dirty="0" err="1"/>
              <a:t>can</a:t>
            </a:r>
            <a:r>
              <a:rPr lang="fr-FR" dirty="0"/>
              <a:t> </a:t>
            </a:r>
            <a:r>
              <a:rPr lang="fr-FR" dirty="0" err="1"/>
              <a:t>be</a:t>
            </a:r>
            <a:r>
              <a:rPr lang="fr-FR" dirty="0"/>
              <a:t> </a:t>
            </a:r>
            <a:r>
              <a:rPr lang="fr-FR" dirty="0" err="1"/>
              <a:t>sourced</a:t>
            </a:r>
            <a:r>
              <a:rPr lang="fr-FR" dirty="0"/>
              <a:t> in </a:t>
            </a:r>
            <a:r>
              <a:rPr lang="fr-FR" dirty="0" err="1"/>
              <a:t>same</a:t>
            </a:r>
            <a:r>
              <a:rPr lang="fr-FR" dirty="0"/>
              <a:t> </a:t>
            </a:r>
            <a:r>
              <a:rPr lang="fr-FR" dirty="0" err="1"/>
              <a:t>way</a:t>
            </a:r>
            <a:r>
              <a:rPr lang="fr-FR" dirty="0"/>
              <a:t> or </a:t>
            </a:r>
            <a:br>
              <a:rPr lang="fr-FR" dirty="0"/>
            </a:br>
            <a:r>
              <a:rPr lang="fr-FR" dirty="0"/>
              <a:t>production </a:t>
            </a:r>
            <a:r>
              <a:rPr lang="fr-FR" dirty="0" err="1"/>
              <a:t>shares</a:t>
            </a:r>
            <a:r>
              <a:rPr lang="fr-FR" dirty="0"/>
              <a:t> </a:t>
            </a:r>
            <a:r>
              <a:rPr lang="fr-FR" dirty="0" err="1"/>
              <a:t>similar</a:t>
            </a:r>
            <a:r>
              <a:rPr lang="fr-FR" dirty="0"/>
              <a:t> </a:t>
            </a:r>
            <a:r>
              <a:rPr lang="fr-FR" dirty="0" err="1"/>
              <a:t>processes</a:t>
            </a:r>
            <a:endParaRPr lang="fr-FR" dirty="0"/>
          </a:p>
        </p:txBody>
      </p:sp>
      <p:sp>
        <p:nvSpPr>
          <p:cNvPr id="9" name="Rectangle 8"/>
          <p:cNvSpPr/>
          <p:nvPr/>
        </p:nvSpPr>
        <p:spPr>
          <a:xfrm>
            <a:off x="1600200" y="2581275"/>
            <a:ext cx="6096000" cy="923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8109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9"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56809</TotalTime>
  <Words>17672</Words>
  <Application>Microsoft Macintosh PowerPoint</Application>
  <PresentationFormat>On-screen Show (16:9)</PresentationFormat>
  <Paragraphs>3074</Paragraphs>
  <Slides>282</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282</vt:i4>
      </vt:variant>
    </vt:vector>
  </HeadingPairs>
  <TitlesOfParts>
    <vt:vector size="291" baseType="lpstr">
      <vt:lpstr>Arial</vt:lpstr>
      <vt:lpstr>Arial Black</vt:lpstr>
      <vt:lpstr>Arial Rounded MT Bold</vt:lpstr>
      <vt:lpstr>Calibri</vt:lpstr>
      <vt:lpstr>Helvetica 45 Light</vt:lpstr>
      <vt:lpstr>HelveticaNeueLT Std Med</vt:lpstr>
      <vt:lpstr>Symbol</vt:lpstr>
      <vt:lpstr>Wingdings</vt:lpstr>
      <vt:lpstr>Thème Office</vt:lpstr>
      <vt:lpstr>Strategy</vt:lpstr>
      <vt:lpstr>Overall view</vt:lpstr>
      <vt:lpstr>Strategic Choices</vt:lpstr>
      <vt:lpstr>Strategic Choices</vt:lpstr>
      <vt:lpstr>Business Strategy</vt:lpstr>
      <vt:lpstr>Strategic Business Units</vt:lpstr>
      <vt:lpstr>Key questions</vt:lpstr>
      <vt:lpstr>Competitive strategy</vt:lpstr>
      <vt:lpstr>Competitive Advantage</vt:lpstr>
      <vt:lpstr>Competitive Scope</vt:lpstr>
      <vt:lpstr>Jungle Jim’s</vt:lpstr>
      <vt:lpstr>West Point</vt:lpstr>
      <vt:lpstr>Generic Strategies</vt:lpstr>
      <vt:lpstr>Cost-leadership</vt:lpstr>
      <vt:lpstr>Cost Leadership</vt:lpstr>
      <vt:lpstr>Cost Leadership</vt:lpstr>
      <vt:lpstr>Cost Leadership</vt:lpstr>
      <vt:lpstr>Cost Leadership and VRIO</vt:lpstr>
      <vt:lpstr>Exploiting Low Costs</vt:lpstr>
      <vt:lpstr>Differentiation</vt:lpstr>
      <vt:lpstr>The « Total product »</vt:lpstr>
      <vt:lpstr>Differentiation and VRIO</vt:lpstr>
      <vt:lpstr>Focus</vt:lpstr>
      <vt:lpstr>Can you do BOTH ?</vt:lpstr>
      <vt:lpstr>The strategy clock</vt:lpstr>
      <vt:lpstr>The strategy clock</vt:lpstr>
      <vt:lpstr>Cooperation</vt:lpstr>
      <vt:lpstr>Cooperation</vt:lpstr>
      <vt:lpstr>Tacit collusion in Breakfast cereals</vt:lpstr>
      <vt:lpstr>Examples of Cartels caught in France </vt:lpstr>
      <vt:lpstr>Game theory</vt:lpstr>
      <vt:lpstr>Prisoner’s dilemma payoff matrix</vt:lpstr>
      <vt:lpstr>Cooperation</vt:lpstr>
      <vt:lpstr>Business Model</vt:lpstr>
      <vt:lpstr>Busines Model Canvas</vt:lpstr>
      <vt:lpstr>Skype</vt:lpstr>
      <vt:lpstr>Typical patterns</vt:lpstr>
      <vt:lpstr>QUESTIONS ?</vt:lpstr>
      <vt:lpstr>Strategy</vt:lpstr>
      <vt:lpstr>Strategic Choices</vt:lpstr>
      <vt:lpstr>Strategic Choices</vt:lpstr>
      <vt:lpstr>Overview</vt:lpstr>
      <vt:lpstr>Entrepreneurship &amp; Innovation</vt:lpstr>
      <vt:lpstr>Strategic Entrepreneurship</vt:lpstr>
      <vt:lpstr>What is Entrepreneurship ?</vt:lpstr>
      <vt:lpstr>Attention</vt:lpstr>
      <vt:lpstr>The ‘traditional’ way</vt:lpstr>
      <vt:lpstr>The ‘traditional’ way</vt:lpstr>
      <vt:lpstr>Opportunity Recognition</vt:lpstr>
      <vt:lpstr>See opportunities or create them ?</vt:lpstr>
      <vt:lpstr>A balance of both</vt:lpstr>
      <vt:lpstr>Entrepreneurial Experience</vt:lpstr>
      <vt:lpstr>Typical sources of opportunity</vt:lpstr>
      <vt:lpstr>The process</vt:lpstr>
      <vt:lpstr>Evaluation</vt:lpstr>
      <vt:lpstr>Entrepreneurship</vt:lpstr>
      <vt:lpstr>Evaluation (by VC)</vt:lpstr>
      <vt:lpstr>Life-cycle</vt:lpstr>
      <vt:lpstr>Effectuation</vt:lpstr>
      <vt:lpstr>Not linear</vt:lpstr>
      <vt:lpstr>Social entrepreneurship</vt:lpstr>
      <vt:lpstr>Innovation dilemmas</vt:lpstr>
      <vt:lpstr>Innovation</vt:lpstr>
      <vt:lpstr>3 challenges/dilemmas</vt:lpstr>
      <vt:lpstr>1. Tech push or market pull ?</vt:lpstr>
      <vt:lpstr>2. Product or Process ?</vt:lpstr>
      <vt:lpstr>2. Product or Process ?</vt:lpstr>
      <vt:lpstr>3. Open or Closed innovation ?</vt:lpstr>
      <vt:lpstr>PowerPoint Presentation</vt:lpstr>
      <vt:lpstr>3. Open or closed ?</vt:lpstr>
      <vt:lpstr>Innovators and imitators</vt:lpstr>
      <vt:lpstr>First mover</vt:lpstr>
      <vt:lpstr>Can following be better ?</vt:lpstr>
      <vt:lpstr>3 factors to decide</vt:lpstr>
      <vt:lpstr>Challenges for incumbents</vt:lpstr>
      <vt:lpstr>Incumbent plays</vt:lpstr>
      <vt:lpstr>Questions ?</vt:lpstr>
      <vt:lpstr>Strategy</vt:lpstr>
      <vt:lpstr>Thomas Cook</vt:lpstr>
      <vt:lpstr>Strategic Choices</vt:lpstr>
      <vt:lpstr>Strategic Choices</vt:lpstr>
      <vt:lpstr>Topics</vt:lpstr>
      <vt:lpstr>Introduction</vt:lpstr>
      <vt:lpstr>Corporate Strategy</vt:lpstr>
      <vt:lpstr>Critical questions</vt:lpstr>
      <vt:lpstr>Strategy directions</vt:lpstr>
      <vt:lpstr>In which areas could we grow ?</vt:lpstr>
      <vt:lpstr>Market Penetration</vt:lpstr>
      <vt:lpstr>New Product Development</vt:lpstr>
      <vt:lpstr>New Market Development</vt:lpstr>
      <vt:lpstr>Conglomerate Diversification</vt:lpstr>
      <vt:lpstr>Diversification drivers</vt:lpstr>
      <vt:lpstr>Value creation drivers of diversification</vt:lpstr>
      <vt:lpstr>Do you know what different businesses TESLA is operating?</vt:lpstr>
      <vt:lpstr>Value creation drivers of diversification</vt:lpstr>
      <vt:lpstr>Value creation drivers of diversification</vt:lpstr>
      <vt:lpstr>Value creation drivers of diversification</vt:lpstr>
      <vt:lpstr>VERTICAL INTEGRATION</vt:lpstr>
      <vt:lpstr>Horizontal integration strategies</vt:lpstr>
      <vt:lpstr>Vertical integration strategies</vt:lpstr>
      <vt:lpstr>Problems with integration</vt:lpstr>
      <vt:lpstr>Problems with subcontracting</vt:lpstr>
      <vt:lpstr>Measure the pros &amp; cons</vt:lpstr>
      <vt:lpstr>END PART 1</vt:lpstr>
      <vt:lpstr>Strategy</vt:lpstr>
      <vt:lpstr>Topics</vt:lpstr>
      <vt:lpstr>Value of corporate parenting</vt:lpstr>
      <vt:lpstr>Is the parent company adding value?</vt:lpstr>
      <vt:lpstr>The Value-adding parent</vt:lpstr>
      <vt:lpstr>The Value-destroying parent</vt:lpstr>
      <vt:lpstr>Three corporate parenting scenarios</vt:lpstr>
      <vt:lpstr>Portfolio management matrices</vt:lpstr>
      <vt:lpstr>Matrices help us manage the portfolio</vt:lpstr>
      <vt:lpstr>BCG (Boston Consulting Group) matrix</vt:lpstr>
      <vt:lpstr>GE-McKinsey Matrix</vt:lpstr>
      <vt:lpstr>GE-McKinsey Matrix</vt:lpstr>
      <vt:lpstr>GE-McKinsey Matrix</vt:lpstr>
      <vt:lpstr>GE-McKinsey Matrix</vt:lpstr>
      <vt:lpstr>QUESTIONS ?</vt:lpstr>
      <vt:lpstr>Strategy</vt:lpstr>
      <vt:lpstr>Strategic options &amp; methods</vt:lpstr>
      <vt:lpstr>Basics</vt:lpstr>
      <vt:lpstr>Organic Development</vt:lpstr>
      <vt:lpstr>MERGERS AND ACQUISITIONS</vt:lpstr>
      <vt:lpstr>M&amp;A</vt:lpstr>
      <vt:lpstr>M&amp;A</vt:lpstr>
      <vt:lpstr>M&amp;A</vt:lpstr>
      <vt:lpstr>M&amp;A</vt:lpstr>
      <vt:lpstr>M&amp;A</vt:lpstr>
      <vt:lpstr>M&amp;A</vt:lpstr>
      <vt:lpstr>M&amp;A</vt:lpstr>
      <vt:lpstr>M&amp;A</vt:lpstr>
      <vt:lpstr>Strategic alliances</vt:lpstr>
      <vt:lpstr>Strategic Alliances</vt:lpstr>
      <vt:lpstr>Strategic Alliances</vt:lpstr>
      <vt:lpstr>Making the Choice</vt:lpstr>
      <vt:lpstr>Buy, ally or DIY ?</vt:lpstr>
      <vt:lpstr>QUESTIONS ?</vt:lpstr>
      <vt:lpstr>Strategy</vt:lpstr>
      <vt:lpstr>Internationalisation</vt:lpstr>
      <vt:lpstr>Strategic Choices</vt:lpstr>
      <vt:lpstr>Strategic Choices</vt:lpstr>
      <vt:lpstr>Topics</vt:lpstr>
      <vt:lpstr>IntERNATIONALISATION DRIVERS</vt:lpstr>
      <vt:lpstr>Internationalisation Drivers</vt:lpstr>
      <vt:lpstr>Internationalisation Drivers</vt:lpstr>
      <vt:lpstr>Internationalisation Drivers</vt:lpstr>
      <vt:lpstr>Internationalisation Drivers</vt:lpstr>
      <vt:lpstr>Internationalisation Drivers</vt:lpstr>
      <vt:lpstr>Internationalisation Drivers</vt:lpstr>
      <vt:lpstr>Sources of Advantage</vt:lpstr>
      <vt:lpstr>Sources of advantage</vt:lpstr>
      <vt:lpstr>Internationalisation Drivers</vt:lpstr>
      <vt:lpstr>Internationalisation Drivers</vt:lpstr>
      <vt:lpstr>Internationalisation Drivers</vt:lpstr>
      <vt:lpstr>Internationalisation Drivers</vt:lpstr>
      <vt:lpstr>Internationalisation Drivers</vt:lpstr>
      <vt:lpstr>Internationalisation Drivers</vt:lpstr>
      <vt:lpstr>Internationalisation Drivers</vt:lpstr>
      <vt:lpstr>International strategies</vt:lpstr>
      <vt:lpstr>International Strategies</vt:lpstr>
      <vt:lpstr>International Strategies</vt:lpstr>
      <vt:lpstr>International Strategies</vt:lpstr>
      <vt:lpstr>International Strategies</vt:lpstr>
      <vt:lpstr>International Strategies</vt:lpstr>
      <vt:lpstr>MARKET SELECTIOn</vt:lpstr>
      <vt:lpstr>Market selection</vt:lpstr>
      <vt:lpstr>Market selection</vt:lpstr>
      <vt:lpstr>Market selection</vt:lpstr>
      <vt:lpstr>Market entry</vt:lpstr>
      <vt:lpstr>Mode of entry</vt:lpstr>
      <vt:lpstr>Mode of entry</vt:lpstr>
      <vt:lpstr>Mode of entry</vt:lpstr>
      <vt:lpstr>Mode of entry</vt:lpstr>
      <vt:lpstr>Mode of entry</vt:lpstr>
      <vt:lpstr>Mode of entry</vt:lpstr>
      <vt:lpstr>Mode of entry</vt:lpstr>
      <vt:lpstr>QUESTIONS ?</vt:lpstr>
      <vt:lpstr>Strategy</vt:lpstr>
      <vt:lpstr>Overall view</vt:lpstr>
      <vt:lpstr>Strategy in Action</vt:lpstr>
      <vt:lpstr>Strategy in Action</vt:lpstr>
      <vt:lpstr>Introduction</vt:lpstr>
      <vt:lpstr>Evaluation</vt:lpstr>
      <vt:lpstr>What we’ll cover</vt:lpstr>
      <vt:lpstr>Performance ASsessment</vt:lpstr>
      <vt:lpstr>Performance Assessment</vt:lpstr>
      <vt:lpstr>Performance Assessment</vt:lpstr>
      <vt:lpstr>Performance Assessment</vt:lpstr>
      <vt:lpstr>Performance Assessment</vt:lpstr>
      <vt:lpstr>Performance Assessment</vt:lpstr>
      <vt:lpstr>Performance Assessment</vt:lpstr>
      <vt:lpstr>Performance Assessment</vt:lpstr>
      <vt:lpstr>Performance Assessment</vt:lpstr>
      <vt:lpstr>Performance Assessment</vt:lpstr>
      <vt:lpstr>Performance Assessment</vt:lpstr>
      <vt:lpstr>Evaluating options</vt:lpstr>
      <vt:lpstr>Evaluating Options</vt:lpstr>
      <vt:lpstr>Evaluating Options</vt:lpstr>
      <vt:lpstr>Evaluating Options</vt:lpstr>
      <vt:lpstr>Evaluating Options</vt:lpstr>
      <vt:lpstr>Evaluating Options</vt:lpstr>
      <vt:lpstr>Evaluating Options</vt:lpstr>
      <vt:lpstr>Evaluating Options</vt:lpstr>
      <vt:lpstr>Evaluating Options</vt:lpstr>
      <vt:lpstr>Evaluating Options</vt:lpstr>
      <vt:lpstr>Evaluating Options</vt:lpstr>
      <vt:lpstr>Evaluating Options</vt:lpstr>
      <vt:lpstr>Evaluating Options</vt:lpstr>
      <vt:lpstr>Evaluating Options</vt:lpstr>
      <vt:lpstr>Evaluating Options</vt:lpstr>
      <vt:lpstr>Evaluating Options</vt:lpstr>
      <vt:lpstr>Evaluating Options</vt:lpstr>
      <vt:lpstr>Evaluating Options</vt:lpstr>
      <vt:lpstr>Evaluating Options</vt:lpstr>
      <vt:lpstr>Evaluating Options</vt:lpstr>
      <vt:lpstr>Evaluating Options</vt:lpstr>
      <vt:lpstr>Evaluating Options</vt:lpstr>
      <vt:lpstr>Evaluating Options</vt:lpstr>
      <vt:lpstr>Some words of caution</vt:lpstr>
      <vt:lpstr>Careful !</vt:lpstr>
      <vt:lpstr>QUESTIONS ?</vt:lpstr>
      <vt:lpstr>Strategy</vt:lpstr>
      <vt:lpstr>Strategy in Action</vt:lpstr>
      <vt:lpstr>Strategy in Action</vt:lpstr>
      <vt:lpstr>STRATEGY DEsiGN PROCESSES</vt:lpstr>
      <vt:lpstr>How does it REALLY happen</vt:lpstr>
      <vt:lpstr>Learning outcomes </vt:lpstr>
      <vt:lpstr>Strategy development</vt:lpstr>
      <vt:lpstr>Strategy development</vt:lpstr>
      <vt:lpstr>Deliberate strategy development</vt:lpstr>
      <vt:lpstr>Deliberate strategy development</vt:lpstr>
      <vt:lpstr>Deliberate strategy development</vt:lpstr>
      <vt:lpstr>Deliberate strategy development</vt:lpstr>
      <vt:lpstr>Deliberate strategy development</vt:lpstr>
      <vt:lpstr>Strategy development</vt:lpstr>
      <vt:lpstr>Emergent strategy development</vt:lpstr>
      <vt:lpstr>Benfits of emergent strategy</vt:lpstr>
      <vt:lpstr>Implications for management</vt:lpstr>
      <vt:lpstr>Strategy development and context</vt:lpstr>
      <vt:lpstr>Strategy development and context</vt:lpstr>
      <vt:lpstr>Strategy development and context</vt:lpstr>
      <vt:lpstr>Some final words</vt:lpstr>
      <vt:lpstr>The people behind the strategising</vt:lpstr>
      <vt:lpstr>The pyramid of strategy practice</vt:lpstr>
      <vt:lpstr>Who (The Strategists)</vt:lpstr>
      <vt:lpstr>Who (The Strategists)</vt:lpstr>
      <vt:lpstr>Who (The Strategists)</vt:lpstr>
      <vt:lpstr>Who (The Strategists)</vt:lpstr>
      <vt:lpstr>Who to include ?</vt:lpstr>
      <vt:lpstr>What (Strategising Activities)</vt:lpstr>
      <vt:lpstr>Which (Strategising Methodolgies)</vt:lpstr>
      <vt:lpstr>Strategising (Methods)</vt:lpstr>
      <vt:lpstr>Strategising (Methods)</vt:lpstr>
      <vt:lpstr>QUESTIONS ?</vt:lpstr>
      <vt:lpstr>Strategy</vt:lpstr>
      <vt:lpstr>Strategy in Action</vt:lpstr>
      <vt:lpstr>Strategy in Action</vt:lpstr>
      <vt:lpstr>Introduction</vt:lpstr>
      <vt:lpstr>Appropriate leadership</vt:lpstr>
      <vt:lpstr>Key issues</vt:lpstr>
      <vt:lpstr>The role of leaders and managers</vt:lpstr>
      <vt:lpstr>Trust</vt:lpstr>
      <vt:lpstr>Leadership styles</vt:lpstr>
      <vt:lpstr>Situational Leadership</vt:lpstr>
      <vt:lpstr>DIAGNOSE THE CHANGE CONTEXT</vt:lpstr>
      <vt:lpstr>Change Kaleidoscope</vt:lpstr>
      <vt:lpstr>Linking context to leadership style</vt:lpstr>
      <vt:lpstr>Forcefield (Lewin)</vt:lpstr>
      <vt:lpstr>Types of Change</vt:lpstr>
      <vt:lpstr>Types of strategic change</vt:lpstr>
      <vt:lpstr>LEVERS for change</vt:lpstr>
      <vt:lpstr>A variety of levers</vt:lpstr>
      <vt:lpstr>A simple formula</vt:lpstr>
      <vt:lpstr>Kotter’s 8 steps</vt:lpstr>
      <vt:lpstr>Kotter’s 8 steps</vt:lpstr>
      <vt:lpstr>Kotter’s 8 steps</vt:lpstr>
      <vt:lpstr>Kotter’s 8 steps</vt:lpstr>
      <vt:lpstr>Kotter’s 8 steps</vt:lpstr>
      <vt:lpstr>Kotter’s 8 steps</vt:lpstr>
      <vt:lpstr>Kotter’s 8 steps</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 ACTEURS DE LA TRANSITION ÉNERGÉTIQUE</dc:title>
  <dc:creator>EVANS Daniel Scott</dc:creator>
  <cp:lastModifiedBy>BATAHI Zakaria</cp:lastModifiedBy>
  <cp:revision>389</cp:revision>
  <cp:lastPrinted>2019-09-27T06:26:52Z</cp:lastPrinted>
  <dcterms:modified xsi:type="dcterms:W3CDTF">2020-04-22T13:50:02Z</dcterms:modified>
</cp:coreProperties>
</file>